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1" r:id="rId6"/>
    <p:sldId id="262" r:id="rId7"/>
    <p:sldId id="263" r:id="rId8"/>
    <p:sldId id="264" r:id="rId9"/>
    <p:sldId id="271" r:id="rId10"/>
    <p:sldId id="265" r:id="rId11"/>
    <p:sldId id="266" r:id="rId12"/>
    <p:sldId id="267" r:id="rId13"/>
    <p:sldId id="268" r:id="rId14"/>
    <p:sldId id="269" r:id="rId15"/>
    <p:sldId id="270"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18" autoAdjust="0"/>
    <p:restoredTop sz="95322" autoAdjust="0"/>
  </p:normalViewPr>
  <p:slideViewPr>
    <p:cSldViewPr snapToGrid="0">
      <p:cViewPr varScale="1">
        <p:scale>
          <a:sx n="85" d="100"/>
          <a:sy n="85" d="100"/>
        </p:scale>
        <p:origin x="25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C379F-380A-41DC-A48D-8DC4F7B9430A}" type="datetimeFigureOut">
              <a:rPr kumimoji="1" lang="ja-JP" altLang="en-US" smtClean="0"/>
              <a:t>2024/1/26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1A375-C06E-4EAE-B68E-3F622A1D1A50}" type="slidenum">
              <a:rPr kumimoji="1" lang="ja-JP" altLang="en-US" smtClean="0"/>
              <a:t>‹#›</a:t>
            </a:fld>
            <a:endParaRPr kumimoji="1" lang="ja-JP" altLang="en-US"/>
          </a:p>
        </p:txBody>
      </p:sp>
    </p:spTree>
    <p:extLst>
      <p:ext uri="{BB962C8B-B14F-4D97-AF65-F5344CB8AC3E}">
        <p14:creationId xmlns:p14="http://schemas.microsoft.com/office/powerpoint/2010/main" val="30513516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251A375-C06E-4EAE-B68E-3F622A1D1A50}" type="slidenum">
              <a:rPr kumimoji="1" lang="ja-JP" altLang="en-US" smtClean="0"/>
              <a:t>14</a:t>
            </a:fld>
            <a:endParaRPr kumimoji="1" lang="ja-JP" altLang="en-US"/>
          </a:p>
        </p:txBody>
      </p:sp>
    </p:spTree>
    <p:extLst>
      <p:ext uri="{BB962C8B-B14F-4D97-AF65-F5344CB8AC3E}">
        <p14:creationId xmlns:p14="http://schemas.microsoft.com/office/powerpoint/2010/main" val="242157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5A14E-4212-8733-C904-B51D1957E52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21B91C7-3ECE-E206-99A6-1B7A595B1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68A42A7-D74A-F530-7CE6-D1394D180BC8}"/>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5" name="フッター プレースホルダー 4">
            <a:extLst>
              <a:ext uri="{FF2B5EF4-FFF2-40B4-BE49-F238E27FC236}">
                <a16:creationId xmlns:a16="http://schemas.microsoft.com/office/drawing/2014/main" id="{7DEE494E-02E2-1FE0-4256-38FD008FAA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1B2B01-C2AF-9910-3659-3D603596AD38}"/>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557207088"/>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BFFD19-C610-1F19-E723-33C21EF30BB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ED6220-3DA7-AF22-9EC6-CBFFBE0205E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47A6B3-E6C4-89B0-6C7E-0603F44FE2F5}"/>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5" name="フッター プレースホルダー 4">
            <a:extLst>
              <a:ext uri="{FF2B5EF4-FFF2-40B4-BE49-F238E27FC236}">
                <a16:creationId xmlns:a16="http://schemas.microsoft.com/office/drawing/2014/main" id="{C4FEE129-A991-73FB-947B-D5325A992E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FA133F-022A-32C6-1563-79C8EA3A605D}"/>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205531304"/>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EBA7A16-738E-3401-415C-7486FFCB616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E9F832-7471-D0E1-15BD-E65573CF30A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332B132-4BA0-0729-0622-33F8A5D9600E}"/>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5" name="フッター プレースホルダー 4">
            <a:extLst>
              <a:ext uri="{FF2B5EF4-FFF2-40B4-BE49-F238E27FC236}">
                <a16:creationId xmlns:a16="http://schemas.microsoft.com/office/drawing/2014/main" id="{A7EEBFDA-E21C-C5D5-3AC3-16F4838057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062C56-2CF3-9346-C143-9C6497E75C3C}"/>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4280003053"/>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07A3D0-C6EA-90AA-0911-56134EF2C40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794A2AF-2149-F821-3976-7AB25ABE19AD}"/>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4" name="フッター プレースホルダー 3">
            <a:extLst>
              <a:ext uri="{FF2B5EF4-FFF2-40B4-BE49-F238E27FC236}">
                <a16:creationId xmlns:a16="http://schemas.microsoft.com/office/drawing/2014/main" id="{7766817D-73E7-0353-4025-B55CB177741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9FF357E-FA3C-2594-DF88-CD9D2665D0DB}"/>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4016445172"/>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178B6F-B1BF-8D57-E9FE-F175FA578F9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2219CD-E6E9-083F-1A23-4BFF359D944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9E1478-1CE6-A8CB-E9D0-601132C7B112}"/>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5" name="フッター プレースホルダー 4">
            <a:extLst>
              <a:ext uri="{FF2B5EF4-FFF2-40B4-BE49-F238E27FC236}">
                <a16:creationId xmlns:a16="http://schemas.microsoft.com/office/drawing/2014/main" id="{DA550A54-8CEB-B49A-BD32-11ECA97650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66A8DB-64AA-A4E1-DEAC-7E4F829273B4}"/>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2966183259"/>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CF14B1-A279-48A0-1F20-76544314987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D57D28-C4E1-4F78-2AD1-D4D7D146F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C60F0C5-6EAE-42D5-02B8-5F9A0F276466}"/>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5" name="フッター プレースホルダー 4">
            <a:extLst>
              <a:ext uri="{FF2B5EF4-FFF2-40B4-BE49-F238E27FC236}">
                <a16:creationId xmlns:a16="http://schemas.microsoft.com/office/drawing/2014/main" id="{079912CC-43B5-0AC1-3B41-3DDC85EBC4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7EBEB3-F526-5859-6154-FABBD96421B8}"/>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101820126"/>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6C3509-2BD1-F76F-D88F-2A21BAD74A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7866166-BCBC-C102-D580-3240716BE07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13E09E6-0E46-A51F-4A08-0F902AE88BC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08B5AA0-05D8-D1F9-F5FE-47ED15E52499}"/>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6" name="フッター プレースホルダー 5">
            <a:extLst>
              <a:ext uri="{FF2B5EF4-FFF2-40B4-BE49-F238E27FC236}">
                <a16:creationId xmlns:a16="http://schemas.microsoft.com/office/drawing/2014/main" id="{0058014B-CD58-1204-01F7-D6B123DFA7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CE3AE7D-6D4D-8123-03FA-42994A44C99A}"/>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1491650782"/>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29900-8F90-A13E-3A3B-F6D8728BBCE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2D0A87-E72A-C162-3B51-1A1FBF3CD1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5CC8CB7-63B0-24CF-7EAB-839E66ED12F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68AC06E-9D50-E161-E0B6-320917CC24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DA79D14-F8D8-920E-8BFF-B903CF63524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A73F21E-22F8-E651-1266-81B465493E68}"/>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8" name="フッター プレースホルダー 7">
            <a:extLst>
              <a:ext uri="{FF2B5EF4-FFF2-40B4-BE49-F238E27FC236}">
                <a16:creationId xmlns:a16="http://schemas.microsoft.com/office/drawing/2014/main" id="{48623BD5-DE04-032C-0BE0-A8AC02C9394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3756BF5-1EEC-C81E-E4FB-FFF54E406526}"/>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2567341276"/>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66282-38DA-0665-0FB6-889C6BD78CE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29C7EC6-C388-3292-1931-79A836D783C3}"/>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4" name="フッター プレースホルダー 3">
            <a:extLst>
              <a:ext uri="{FF2B5EF4-FFF2-40B4-BE49-F238E27FC236}">
                <a16:creationId xmlns:a16="http://schemas.microsoft.com/office/drawing/2014/main" id="{14FB47BC-B17F-88CA-6C1A-9990F032643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31404C-6787-EA4B-7482-68D4B3913C9B}"/>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4031680462"/>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F0A3925-88A5-153B-151D-286868EF4F77}"/>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3" name="フッター プレースホルダー 2">
            <a:extLst>
              <a:ext uri="{FF2B5EF4-FFF2-40B4-BE49-F238E27FC236}">
                <a16:creationId xmlns:a16="http://schemas.microsoft.com/office/drawing/2014/main" id="{774A415B-3303-DE85-F22A-646481ADB9B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13F3677-6548-A6B6-7C3F-C6FCF6150F63}"/>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1387636595"/>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F6D6E4-9771-3A8C-9426-1DB7A4DA58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03D1BA-38DD-6376-358C-46823C2894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F7E9CED-2F6F-8BD5-56BE-0C78A7EBA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FE9F632-A17A-9358-E680-738F54AD517B}"/>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6" name="フッター プレースホルダー 5">
            <a:extLst>
              <a:ext uri="{FF2B5EF4-FFF2-40B4-BE49-F238E27FC236}">
                <a16:creationId xmlns:a16="http://schemas.microsoft.com/office/drawing/2014/main" id="{EC057A0E-280A-B4E8-B2C6-91FE08E555E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6960B3-25AF-4C10-927D-FB885E34E2D5}"/>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3425371301"/>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805D90-240F-4D19-DD61-AAEC912F61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88F924-13B1-78DA-AFDF-0AAFE3B5F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74188EF-3251-90E3-39A9-F6058C245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737D3F9-0B7C-A24B-63E4-F0DDEDDF3431}"/>
              </a:ext>
            </a:extLst>
          </p:cNvPr>
          <p:cNvSpPr>
            <a:spLocks noGrp="1"/>
          </p:cNvSpPr>
          <p:nvPr>
            <p:ph type="dt" sz="half" idx="10"/>
          </p:nvPr>
        </p:nvSpPr>
        <p:spPr/>
        <p:txBody>
          <a:bodyPr/>
          <a:lstStyle/>
          <a:p>
            <a:fld id="{2F1E139A-E1DB-42F6-8819-72816D5BD0FB}" type="datetimeFigureOut">
              <a:rPr kumimoji="1" lang="ja-JP" altLang="en-US" smtClean="0"/>
              <a:t>2024/1/26</a:t>
            </a:fld>
            <a:endParaRPr kumimoji="1" lang="ja-JP" altLang="en-US"/>
          </a:p>
        </p:txBody>
      </p:sp>
      <p:sp>
        <p:nvSpPr>
          <p:cNvPr id="6" name="フッター プレースホルダー 5">
            <a:extLst>
              <a:ext uri="{FF2B5EF4-FFF2-40B4-BE49-F238E27FC236}">
                <a16:creationId xmlns:a16="http://schemas.microsoft.com/office/drawing/2014/main" id="{D47D15A5-1A93-FB00-9C38-8B52F3A1321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8D0EBC1-2B14-AD85-BD84-400A9A59B2EB}"/>
              </a:ext>
            </a:extLst>
          </p:cNvPr>
          <p:cNvSpPr>
            <a:spLocks noGrp="1"/>
          </p:cNvSpPr>
          <p:nvPr>
            <p:ph type="sldNum" sz="quarter" idx="12"/>
          </p:nvPr>
        </p:nvSpPr>
        <p:spPr/>
        <p:txBody>
          <a:body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1115958780"/>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16000">
              <a:srgbClr val="0070C0"/>
            </a:gs>
            <a:gs pos="50000">
              <a:srgbClr val="0033CC"/>
            </a:gs>
            <a:gs pos="84000">
              <a:srgbClr val="0070C0"/>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9C02C4-2B8F-E0EC-906C-AAB762A475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ED3114-EAA7-F3B8-41D7-378562745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D24317-1113-0AAD-926F-3A175068A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E139A-E1DB-42F6-8819-72816D5BD0FB}" type="datetimeFigureOut">
              <a:rPr kumimoji="1" lang="ja-JP" altLang="en-US" smtClean="0"/>
              <a:t>2024/1/26</a:t>
            </a:fld>
            <a:endParaRPr kumimoji="1" lang="ja-JP" altLang="en-US"/>
          </a:p>
        </p:txBody>
      </p:sp>
      <p:sp>
        <p:nvSpPr>
          <p:cNvPr id="5" name="フッター プレースホルダー 4">
            <a:extLst>
              <a:ext uri="{FF2B5EF4-FFF2-40B4-BE49-F238E27FC236}">
                <a16:creationId xmlns:a16="http://schemas.microsoft.com/office/drawing/2014/main" id="{BE63AE38-F0D4-BF66-C20E-991BCB806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A74B82B-7560-C2EB-3708-146BEDCC8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E7045-031D-4831-95C7-68D357C1CBFF}" type="slidenum">
              <a:rPr kumimoji="1" lang="ja-JP" altLang="en-US" smtClean="0"/>
              <a:t>‹#›</a:t>
            </a:fld>
            <a:endParaRPr kumimoji="1" lang="ja-JP" altLang="en-US"/>
          </a:p>
        </p:txBody>
      </p:sp>
    </p:spTree>
    <p:extLst>
      <p:ext uri="{BB962C8B-B14F-4D97-AF65-F5344CB8AC3E}">
        <p14:creationId xmlns:p14="http://schemas.microsoft.com/office/powerpoint/2010/main" val="212338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2.mp3"/><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060D2B9-489A-DD02-5FC6-512ECBEF80E5}"/>
              </a:ext>
            </a:extLst>
          </p:cNvPr>
          <p:cNvSpPr txBox="1"/>
          <p:nvPr/>
        </p:nvSpPr>
        <p:spPr>
          <a:xfrm>
            <a:off x="2293775" y="6227411"/>
            <a:ext cx="7604449" cy="46166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ja-JP" altLang="en-US" sz="2400" dirty="0">
                <a:solidFill>
                  <a:schemeClr val="bg1"/>
                </a:solidFill>
                <a:latin typeface="AR P丸ゴシック体E" panose="020F0900000000000000" pitchFamily="50" charset="-128"/>
                <a:ea typeface="AR P丸ゴシック体E" panose="020F0900000000000000" pitchFamily="50" charset="-128"/>
              </a:rPr>
              <a:t>一般社団法人 日本表面処理機材工業会　</a:t>
            </a:r>
            <a:r>
              <a:rPr lang="en-US" altLang="ja-JP" sz="2400" dirty="0">
                <a:solidFill>
                  <a:schemeClr val="bg1"/>
                </a:solidFill>
                <a:latin typeface="AR P丸ゴシック体E" panose="020F0900000000000000" pitchFamily="50" charset="-128"/>
                <a:ea typeface="AR P丸ゴシック体E" panose="020F0900000000000000" pitchFamily="50" charset="-128"/>
              </a:rPr>
              <a:t>202</a:t>
            </a:r>
            <a:r>
              <a:rPr lang="ja-JP" altLang="en-US" sz="2400" dirty="0">
                <a:solidFill>
                  <a:schemeClr val="bg1"/>
                </a:solidFill>
                <a:latin typeface="AR P丸ゴシック体E" panose="020F0900000000000000" pitchFamily="50" charset="-128"/>
                <a:ea typeface="AR P丸ゴシック体E" panose="020F0900000000000000" pitchFamily="50" charset="-128"/>
              </a:rPr>
              <a:t>４年１月</a:t>
            </a:r>
            <a:endParaRPr kumimoji="1" lang="ja-JP" altLang="en-US" sz="2400" dirty="0">
              <a:solidFill>
                <a:schemeClr val="bg1"/>
              </a:solidFill>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9A154077-CC79-3CE3-D33F-DFB9F417EA43}"/>
              </a:ext>
            </a:extLst>
          </p:cNvPr>
          <p:cNvSpPr txBox="1"/>
          <p:nvPr/>
        </p:nvSpPr>
        <p:spPr>
          <a:xfrm>
            <a:off x="8133194" y="4571848"/>
            <a:ext cx="2492990"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6000" dirty="0">
                <a:solidFill>
                  <a:schemeClr val="bg1"/>
                </a:solidFill>
                <a:latin typeface="AR P丸ゴシック体E" panose="020F0900000000000000" pitchFamily="50" charset="-128"/>
                <a:ea typeface="AR P丸ゴシック体E" panose="020F0900000000000000" pitchFamily="50" charset="-128"/>
              </a:rPr>
              <a:t>機材工</a:t>
            </a:r>
            <a:endParaRPr kumimoji="1" lang="ja-JP" altLang="en-US" sz="6000" dirty="0">
              <a:solidFill>
                <a:schemeClr val="bg1"/>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EBC6D96E-06CD-6747-99D0-3DBF3B95B3F0}"/>
              </a:ext>
            </a:extLst>
          </p:cNvPr>
          <p:cNvSpPr txBox="1"/>
          <p:nvPr/>
        </p:nvSpPr>
        <p:spPr>
          <a:xfrm>
            <a:off x="1374536" y="1270488"/>
            <a:ext cx="521168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6000" dirty="0">
                <a:solidFill>
                  <a:schemeClr val="bg1"/>
                </a:solidFill>
                <a:latin typeface="AR P丸ゴシック体E" panose="020F0900000000000000" pitchFamily="50" charset="-128"/>
                <a:ea typeface="AR P丸ゴシック体E" panose="020F0900000000000000" pitchFamily="50" charset="-128"/>
              </a:rPr>
              <a:t>めっきの未来と</a:t>
            </a:r>
          </a:p>
        </p:txBody>
      </p:sp>
      <p:sp>
        <p:nvSpPr>
          <p:cNvPr id="10" name="テキスト ボックス 9">
            <a:extLst>
              <a:ext uri="{FF2B5EF4-FFF2-40B4-BE49-F238E27FC236}">
                <a16:creationId xmlns:a16="http://schemas.microsoft.com/office/drawing/2014/main" id="{12439CB3-8FC2-629E-D690-FE0737CE287B}"/>
              </a:ext>
            </a:extLst>
          </p:cNvPr>
          <p:cNvSpPr txBox="1"/>
          <p:nvPr/>
        </p:nvSpPr>
        <p:spPr>
          <a:xfrm>
            <a:off x="4768254" y="2921168"/>
            <a:ext cx="3780202"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6000" dirty="0">
                <a:solidFill>
                  <a:schemeClr val="bg1"/>
                </a:solidFill>
                <a:latin typeface="AR P丸ゴシック体E" panose="020F0900000000000000" pitchFamily="50" charset="-128"/>
                <a:ea typeface="AR P丸ゴシック体E" panose="020F0900000000000000" pitchFamily="50" charset="-128"/>
              </a:rPr>
              <a:t>ともに歩む</a:t>
            </a:r>
          </a:p>
        </p:txBody>
      </p:sp>
      <p:pic>
        <p:nvPicPr>
          <p:cNvPr id="3" name="20221102134201">
            <a:hlinkClick r:id="" action="ppaction://media"/>
            <a:extLst>
              <a:ext uri="{FF2B5EF4-FFF2-40B4-BE49-F238E27FC236}">
                <a16:creationId xmlns:a16="http://schemas.microsoft.com/office/drawing/2014/main" id="{8B75AC57-1F1A-EE72-5553-AA52BADAFC48}"/>
              </a:ext>
            </a:extLst>
          </p:cNvPr>
          <p:cNvPicPr>
            <a:picLocks noChangeAspect="1"/>
          </p:cNvPicPr>
          <p:nvPr>
            <a:audioFile r:link="rId1"/>
            <p:extLst>
              <p:ext uri="{DAA4B4D4-6D71-4841-9C94-3DE7FCFB9230}">
                <p14:media xmlns:p14="http://schemas.microsoft.com/office/powerpoint/2010/main" r:embed="rId2">
                  <p14:trim st="2000" end="224"/>
                  <p14:fade in="250" out="250"/>
                </p14:media>
              </p:ext>
            </p:extLst>
          </p:nvPr>
        </p:nvPicPr>
        <p:blipFill>
          <a:blip r:embed="rId6"/>
          <a:stretch>
            <a:fillRect/>
          </a:stretch>
        </p:blipFill>
        <p:spPr>
          <a:xfrm>
            <a:off x="10755219" y="144414"/>
            <a:ext cx="487363" cy="487363"/>
          </a:xfrm>
          <a:prstGeom prst="rect">
            <a:avLst/>
          </a:prstGeom>
        </p:spPr>
      </p:pic>
      <p:pic>
        <p:nvPicPr>
          <p:cNvPr id="4" name="1_mp3-output-ttsfree(dot)com 31s">
            <a:hlinkClick r:id="" action="ppaction://media"/>
            <a:extLst>
              <a:ext uri="{FF2B5EF4-FFF2-40B4-BE49-F238E27FC236}">
                <a16:creationId xmlns:a16="http://schemas.microsoft.com/office/drawing/2014/main" id="{5C9D4157-6525-DA9B-DE14-EB71538B802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92134" y="144414"/>
            <a:ext cx="487363" cy="487363"/>
          </a:xfrm>
          <a:prstGeom prst="rect">
            <a:avLst/>
          </a:prstGeom>
        </p:spPr>
      </p:pic>
    </p:spTree>
    <p:extLst>
      <p:ext uri="{BB962C8B-B14F-4D97-AF65-F5344CB8AC3E}">
        <p14:creationId xmlns:p14="http://schemas.microsoft.com/office/powerpoint/2010/main" val="3291464025"/>
      </p:ext>
    </p:extLst>
  </p:cSld>
  <p:clrMapOvr>
    <a:masterClrMapping/>
  </p:clrMapOvr>
  <mc:AlternateContent xmlns:mc="http://schemas.openxmlformats.org/markup-compatibility/2006" xmlns:p14="http://schemas.microsoft.com/office/powerpoint/2010/main">
    <mc:Choice Requires="p14">
      <p:transition p14:dur="350" advClick="0" advTm="35000">
        <p:fade/>
      </p:transition>
    </mc:Choice>
    <mc:Fallback xmlns="">
      <p:transition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8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600"/>
                                        <p:tgtEl>
                                          <p:spTgt spid="9"/>
                                        </p:tgtEl>
                                      </p:cBhvr>
                                    </p:animEffect>
                                  </p:childTnLst>
                                </p:cTn>
                              </p:par>
                            </p:childTnLst>
                          </p:cTn>
                        </p:par>
                        <p:par>
                          <p:cTn id="11" fill="hold">
                            <p:stCondLst>
                              <p:cond delay="1400"/>
                            </p:stCondLst>
                            <p:childTnLst>
                              <p:par>
                                <p:cTn id="12" presetID="16" presetClass="entr" presetSubtype="21"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600"/>
                                        <p:tgtEl>
                                          <p:spTgt spid="10"/>
                                        </p:tgtEl>
                                      </p:cBhvr>
                                    </p:animEffect>
                                  </p:childTnLst>
                                </p:cTn>
                              </p:par>
                            </p:childTnLst>
                          </p:cTn>
                        </p:par>
                        <p:par>
                          <p:cTn id="15" fill="hold">
                            <p:stCondLst>
                              <p:cond delay="2500"/>
                            </p:stCondLst>
                            <p:childTnLst>
                              <p:par>
                                <p:cTn id="16" presetID="53" presetClass="entr" presetSubtype="16"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p:cTn id="18" dur="600" fill="hold"/>
                                        <p:tgtEl>
                                          <p:spTgt spid="8"/>
                                        </p:tgtEl>
                                        <p:attrNameLst>
                                          <p:attrName>ppt_w</p:attrName>
                                        </p:attrNameLst>
                                      </p:cBhvr>
                                      <p:tavLst>
                                        <p:tav tm="0">
                                          <p:val>
                                            <p:fltVal val="0"/>
                                          </p:val>
                                        </p:tav>
                                        <p:tav tm="100000">
                                          <p:val>
                                            <p:strVal val="#ppt_w"/>
                                          </p:val>
                                        </p:tav>
                                      </p:tavLst>
                                    </p:anim>
                                    <p:anim calcmode="lin" valueType="num">
                                      <p:cBhvr>
                                        <p:cTn id="19" dur="600" fill="hold"/>
                                        <p:tgtEl>
                                          <p:spTgt spid="8"/>
                                        </p:tgtEl>
                                        <p:attrNameLst>
                                          <p:attrName>ppt_h</p:attrName>
                                        </p:attrNameLst>
                                      </p:cBhvr>
                                      <p:tavLst>
                                        <p:tav tm="0">
                                          <p:val>
                                            <p:fltVal val="0"/>
                                          </p:val>
                                        </p:tav>
                                        <p:tav tm="100000">
                                          <p:val>
                                            <p:strVal val="#ppt_h"/>
                                          </p:val>
                                        </p:tav>
                                      </p:tavLst>
                                    </p:anim>
                                    <p:animEffect transition="in" filter="fade">
                                      <p:cBhvr>
                                        <p:cTn id="20" dur="600"/>
                                        <p:tgtEl>
                                          <p:spTgt spid="8"/>
                                        </p:tgtEl>
                                      </p:cBhvr>
                                    </p:animEffect>
                                  </p:childTnLst>
                                </p:cTn>
                              </p:par>
                            </p:childTnLst>
                          </p:cTn>
                        </p:par>
                        <p:par>
                          <p:cTn id="21" fill="hold">
                            <p:stCondLst>
                              <p:cond delay="3600"/>
                            </p:stCondLst>
                            <p:childTnLst>
                              <p:par>
                                <p:cTn id="22" presetID="1" presetClass="mediacall" presetSubtype="0" fill="hold" nodeType="afterEffect">
                                  <p:stCondLst>
                                    <p:cond delay="0"/>
                                  </p:stCondLst>
                                  <p:childTnLst>
                                    <p:cmd type="call" cmd="playFrom(0.0)">
                                      <p:cBhvr>
                                        <p:cTn id="23" dur="28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56" numSld="999" showWhenStopped="0">
                <p:cTn id="24" repeatCount="indefinite" fill="remove"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A00C4E8-14E9-B3B4-6620-B92DF4DB9A9A}"/>
              </a:ext>
            </a:extLst>
          </p:cNvPr>
          <p:cNvPicPr>
            <a:picLocks noChangeAspect="1"/>
          </p:cNvPicPr>
          <p:nvPr/>
        </p:nvPicPr>
        <p:blipFill>
          <a:blip r:embed="rId6"/>
          <a:stretch>
            <a:fillRect/>
          </a:stretch>
        </p:blipFill>
        <p:spPr>
          <a:xfrm>
            <a:off x="0" y="0"/>
            <a:ext cx="4838700" cy="6858000"/>
          </a:xfrm>
          <a:prstGeom prst="rect">
            <a:avLst/>
          </a:prstGeom>
        </p:spPr>
      </p:pic>
      <p:pic>
        <p:nvPicPr>
          <p:cNvPr id="19" name="図 18">
            <a:extLst>
              <a:ext uri="{FF2B5EF4-FFF2-40B4-BE49-F238E27FC236}">
                <a16:creationId xmlns:a16="http://schemas.microsoft.com/office/drawing/2014/main" id="{7FB21148-2DB3-F7E6-760C-D96A0354CE0D}"/>
              </a:ext>
            </a:extLst>
          </p:cNvPr>
          <p:cNvPicPr>
            <a:picLocks noChangeAspect="1"/>
          </p:cNvPicPr>
          <p:nvPr/>
        </p:nvPicPr>
        <p:blipFill>
          <a:blip r:embed="rId7"/>
          <a:stretch>
            <a:fillRect/>
          </a:stretch>
        </p:blipFill>
        <p:spPr>
          <a:xfrm>
            <a:off x="4849536" y="0"/>
            <a:ext cx="1246464" cy="1248624"/>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33E4F683-25E9-0C97-D78F-76A2BBA7E758}"/>
              </a:ext>
            </a:extLst>
          </p:cNvPr>
          <p:cNvSpPr txBox="1"/>
          <p:nvPr/>
        </p:nvSpPr>
        <p:spPr>
          <a:xfrm>
            <a:off x="5303520" y="1837944"/>
            <a:ext cx="6519672" cy="4801314"/>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dirty="0">
                <a:solidFill>
                  <a:schemeClr val="bg1"/>
                </a:solidFill>
                <a:latin typeface="AR P丸ゴシック体E" panose="020F0900000000000000" pitchFamily="50" charset="-128"/>
                <a:ea typeface="AR P丸ゴシック体E" panose="020F0900000000000000" pitchFamily="50" charset="-128"/>
              </a:rPr>
              <a:t>めっきは、もととなる基材の表面に約百分の</a:t>
            </a:r>
            <a:r>
              <a:rPr kumimoji="1" lang="en-US" altLang="ja-JP" dirty="0">
                <a:solidFill>
                  <a:schemeClr val="bg1"/>
                </a:solidFill>
                <a:latin typeface="AR P丸ゴシック体E" panose="020F0900000000000000" pitchFamily="50" charset="-128"/>
                <a:ea typeface="AR P丸ゴシック体E" panose="020F0900000000000000" pitchFamily="50" charset="-128"/>
              </a:rPr>
              <a:t>1</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の厚さの皮膜を設けることで、基材だけでは無しえない性能を得ることができます。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しかし、めっきに用いられる金属は、様々な環境に曝されたりした場合、あるいはめっき金属自体は無害であっても、めっき液の状態では有毒、有害な場合があります。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機材工は、このようなめっき金属及びめっき液を無害なものに置き換えていく努力を行ってきました。</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めっき後の後処理に用いられる六価クロム、半田めっきに用いられる鉛、亜鉛めっきや貴金属めっきのめっき液の一種であるシアンは、代替物を開発しめっき加工業の皆様に提供しています。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工業薬品はますます規制が厳しくなっています。多様で高品質なめっきを製造できると同時に環境にやさしい薬品を開発して参ります。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CC1FAC59-59F8-DC06-B397-903BB2824F4F}"/>
              </a:ext>
            </a:extLst>
          </p:cNvPr>
          <p:cNvSpPr txBox="1"/>
          <p:nvPr/>
        </p:nvSpPr>
        <p:spPr>
          <a:xfrm>
            <a:off x="6858000" y="325294"/>
            <a:ext cx="3547872" cy="923330"/>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a:t>
            </a: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3.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すべての人に健康と福祉を</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	11.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住み続けられるまちづくりを</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12.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つくる責任、つかう責任</a:t>
            </a:r>
          </a:p>
        </p:txBody>
      </p:sp>
      <p:pic>
        <p:nvPicPr>
          <p:cNvPr id="2" name="10_mp3-output-ttsfree(dot)com 46s">
            <a:hlinkClick r:id="" action="ppaction://media"/>
            <a:extLst>
              <a:ext uri="{FF2B5EF4-FFF2-40B4-BE49-F238E27FC236}">
                <a16:creationId xmlns:a16="http://schemas.microsoft.com/office/drawing/2014/main" id="{8EF89769-8818-5917-3E9A-A124B7E41B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5941" y="253876"/>
            <a:ext cx="487363" cy="487363"/>
          </a:xfrm>
          <a:prstGeom prst="rect">
            <a:avLst/>
          </a:prstGeom>
        </p:spPr>
      </p:pic>
      <p:pic>
        <p:nvPicPr>
          <p:cNvPr id="5" name="10_mp3-output-ttsfree(dot)com">
            <a:hlinkClick r:id="" action="ppaction://media"/>
            <a:extLst>
              <a:ext uri="{FF2B5EF4-FFF2-40B4-BE49-F238E27FC236}">
                <a16:creationId xmlns:a16="http://schemas.microsoft.com/office/drawing/2014/main" id="{F9634EE8-FE83-0F9C-B600-AE8F7D17595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65940" y="1086877"/>
            <a:ext cx="487363" cy="487363"/>
          </a:xfrm>
          <a:prstGeom prst="rect">
            <a:avLst/>
          </a:prstGeom>
        </p:spPr>
      </p:pic>
    </p:spTree>
    <p:extLst>
      <p:ext uri="{BB962C8B-B14F-4D97-AF65-F5344CB8AC3E}">
        <p14:creationId xmlns:p14="http://schemas.microsoft.com/office/powerpoint/2010/main" val="912837543"/>
      </p:ext>
    </p:extLst>
  </p:cSld>
  <p:clrMapOvr>
    <a:masterClrMapping/>
  </p:clrMapOvr>
  <mc:AlternateContent xmlns:mc="http://schemas.openxmlformats.org/markup-compatibility/2006" xmlns:p14="http://schemas.microsoft.com/office/powerpoint/2010/main">
    <mc:Choice Requires="p14">
      <p:transition spd="med" p14:dur="700" advClick="0" advTm="70000">
        <p:fade/>
      </p:transition>
    </mc:Choice>
    <mc:Fallback xmlns="">
      <p:transition spd="med" advClick="0" advTm="7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DF861D9-4758-185E-66AA-AF5E00221DF9}"/>
              </a:ext>
            </a:extLst>
          </p:cNvPr>
          <p:cNvPicPr>
            <a:picLocks noChangeAspect="1"/>
          </p:cNvPicPr>
          <p:nvPr/>
        </p:nvPicPr>
        <p:blipFill>
          <a:blip r:embed="rId4"/>
          <a:stretch>
            <a:fillRect/>
          </a:stretch>
        </p:blipFill>
        <p:spPr>
          <a:xfrm>
            <a:off x="0" y="0"/>
            <a:ext cx="4838700" cy="6858000"/>
          </a:xfrm>
          <a:prstGeom prst="rect">
            <a:avLst/>
          </a:prstGeom>
        </p:spPr>
      </p:pic>
      <p:pic>
        <p:nvPicPr>
          <p:cNvPr id="8" name="図 7">
            <a:extLst>
              <a:ext uri="{FF2B5EF4-FFF2-40B4-BE49-F238E27FC236}">
                <a16:creationId xmlns:a16="http://schemas.microsoft.com/office/drawing/2014/main" id="{F573F00A-7DD4-6D50-2FD2-9BCF56914491}"/>
              </a:ext>
            </a:extLst>
          </p:cNvPr>
          <p:cNvPicPr>
            <a:picLocks noChangeAspect="1"/>
          </p:cNvPicPr>
          <p:nvPr/>
        </p:nvPicPr>
        <p:blipFill>
          <a:blip r:embed="rId5"/>
          <a:stretch>
            <a:fillRect/>
          </a:stretch>
        </p:blipFill>
        <p:spPr>
          <a:xfrm>
            <a:off x="4849536" y="0"/>
            <a:ext cx="1246464" cy="1248624"/>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0F18221E-BF10-15F4-6964-BB4023FA26F3}"/>
              </a:ext>
            </a:extLst>
          </p:cNvPr>
          <p:cNvSpPr txBox="1"/>
          <p:nvPr/>
        </p:nvSpPr>
        <p:spPr>
          <a:xfrm>
            <a:off x="5303520" y="1837944"/>
            <a:ext cx="6519672" cy="4247317"/>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dirty="0">
                <a:solidFill>
                  <a:schemeClr val="bg1"/>
                </a:solidFill>
                <a:latin typeface="AR P丸ゴシック体E" panose="020F0900000000000000" pitchFamily="50" charset="-128"/>
                <a:ea typeface="AR P丸ゴシック体E" panose="020F0900000000000000" pitchFamily="50" charset="-128"/>
              </a:rPr>
              <a:t>めっきは、金属やプラスチックにめっきする技術ですが、これを利用した剥離技術も大変有用な技術です。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基材は、めっきして使われた場合、めっきが摩耗したり、変質して性能を発揮出来なくなると、まだ使えるのに寿命を迎えてしまいます。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寿命が来ためっき皮膜を基材をそこなわないように剥離すれば、基材にめっきをして再びもとの商品によみがえるのです。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剥離できる金属には、</a:t>
            </a:r>
            <a:r>
              <a:rPr lang="ja-JP" altLang="en-US" dirty="0">
                <a:solidFill>
                  <a:schemeClr val="bg1"/>
                </a:solidFill>
                <a:latin typeface="AR P丸ゴシック体E" panose="020F0900000000000000" pitchFamily="50" charset="-128"/>
                <a:ea typeface="AR P丸ゴシック体E" panose="020F0900000000000000" pitchFamily="50" charset="-128"/>
              </a:rPr>
              <a:t>銅、ニッケル、クロム、錫、銀、金、化成皮膜など沢山あります。こうして基材は再び使われます。</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dirty="0">
                <a:solidFill>
                  <a:schemeClr val="bg1"/>
                </a:solidFill>
                <a:latin typeface="AR P丸ゴシック体E" panose="020F0900000000000000" pitchFamily="50" charset="-128"/>
                <a:ea typeface="AR P丸ゴシック体E" panose="020F0900000000000000" pitchFamily="50" charset="-128"/>
              </a:rPr>
              <a:t>写真は金型の皮膜を剥離して再利用する例です。基材がまだ使えるのにと思ったら機材工にご相談ください。</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65124FF5-6290-7B6D-78B2-5FE7F9CAB9B9}"/>
              </a:ext>
            </a:extLst>
          </p:cNvPr>
          <p:cNvSpPr txBox="1"/>
          <p:nvPr/>
        </p:nvSpPr>
        <p:spPr>
          <a:xfrm>
            <a:off x="6858000" y="325294"/>
            <a:ext cx="3547872" cy="923330"/>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a:t>
            </a: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3.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すべての人に健康と福祉を</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	11.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住み続けられるまちづくりを</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12.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つくる責任、つかう責任</a:t>
            </a:r>
          </a:p>
        </p:txBody>
      </p:sp>
      <p:pic>
        <p:nvPicPr>
          <p:cNvPr id="7" name="11_mp3-output-ttsfree(dot)com 56s">
            <a:hlinkClick r:id="" action="ppaction://media"/>
            <a:extLst>
              <a:ext uri="{FF2B5EF4-FFF2-40B4-BE49-F238E27FC236}">
                <a16:creationId xmlns:a16="http://schemas.microsoft.com/office/drawing/2014/main" id="{8D665AFC-3180-C585-7493-2DA0210B37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5829" y="345050"/>
            <a:ext cx="487363" cy="487363"/>
          </a:xfrm>
          <a:prstGeom prst="rect">
            <a:avLst/>
          </a:prstGeom>
        </p:spPr>
      </p:pic>
    </p:spTree>
    <p:extLst>
      <p:ext uri="{BB962C8B-B14F-4D97-AF65-F5344CB8AC3E}">
        <p14:creationId xmlns:p14="http://schemas.microsoft.com/office/powerpoint/2010/main" val="70258658"/>
      </p:ext>
    </p:extLst>
  </p:cSld>
  <p:clrMapOvr>
    <a:masterClrMapping/>
  </p:clrMapOvr>
  <mc:AlternateContent xmlns:mc="http://schemas.openxmlformats.org/markup-compatibility/2006" xmlns:p14="http://schemas.microsoft.com/office/powerpoint/2010/main">
    <mc:Choice Requires="p14">
      <p:transition spd="med" p14:dur="600" advClick="0" advTm="60000">
        <p:fade/>
      </p:transition>
    </mc:Choice>
    <mc:Fallback xmlns="">
      <p:transition spd="med"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4D367C4-AD17-44CF-37D9-7E5BBA76A530}"/>
              </a:ext>
            </a:extLst>
          </p:cNvPr>
          <p:cNvPicPr>
            <a:picLocks noChangeAspect="1"/>
          </p:cNvPicPr>
          <p:nvPr/>
        </p:nvPicPr>
        <p:blipFill>
          <a:blip r:embed="rId4"/>
          <a:stretch>
            <a:fillRect/>
          </a:stretch>
        </p:blipFill>
        <p:spPr>
          <a:xfrm>
            <a:off x="0" y="0"/>
            <a:ext cx="4845050" cy="6858000"/>
          </a:xfrm>
          <a:prstGeom prst="rect">
            <a:avLst/>
          </a:prstGeom>
        </p:spPr>
      </p:pic>
      <p:pic>
        <p:nvPicPr>
          <p:cNvPr id="8" name="図 7">
            <a:extLst>
              <a:ext uri="{FF2B5EF4-FFF2-40B4-BE49-F238E27FC236}">
                <a16:creationId xmlns:a16="http://schemas.microsoft.com/office/drawing/2014/main" id="{9976DE4C-56EC-77C1-242B-927014D21240}"/>
              </a:ext>
            </a:extLst>
          </p:cNvPr>
          <p:cNvPicPr>
            <a:picLocks noChangeAspect="1"/>
          </p:cNvPicPr>
          <p:nvPr/>
        </p:nvPicPr>
        <p:blipFill>
          <a:blip r:embed="rId5"/>
          <a:stretch>
            <a:fillRect/>
          </a:stretch>
        </p:blipFill>
        <p:spPr>
          <a:xfrm>
            <a:off x="4849536" y="0"/>
            <a:ext cx="1246464" cy="1248624"/>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348CA291-9D67-5132-DDBD-B7BEC741705D}"/>
              </a:ext>
            </a:extLst>
          </p:cNvPr>
          <p:cNvSpPr txBox="1"/>
          <p:nvPr/>
        </p:nvSpPr>
        <p:spPr>
          <a:xfrm>
            <a:off x="5303520" y="1837944"/>
            <a:ext cx="6519672"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dirty="0">
                <a:solidFill>
                  <a:schemeClr val="bg1"/>
                </a:solidFill>
                <a:latin typeface="AR P丸ゴシック体E" panose="020F0900000000000000" pitchFamily="50" charset="-128"/>
                <a:ea typeface="AR P丸ゴシック体E" panose="020F0900000000000000" pitchFamily="50" charset="-128"/>
              </a:rPr>
              <a:t>めっきは、得られる性能とコストのバランスで最適仕様が形成されています。しかし、</a:t>
            </a:r>
            <a:r>
              <a:rPr kumimoji="1" lang="en-US" altLang="ja-JP" dirty="0">
                <a:solidFill>
                  <a:schemeClr val="bg1"/>
                </a:solidFill>
                <a:latin typeface="AR P丸ゴシック体E" panose="020F0900000000000000" pitchFamily="50" charset="-128"/>
                <a:ea typeface="AR P丸ゴシック体E" panose="020F0900000000000000" pitchFamily="50" charset="-128"/>
              </a:rPr>
              <a:t>SDGs</a:t>
            </a:r>
            <a:r>
              <a:rPr kumimoji="1" lang="ja-JP" altLang="en-US" dirty="0">
                <a:solidFill>
                  <a:schemeClr val="bg1"/>
                </a:solidFill>
                <a:latin typeface="AR P丸ゴシック体E" panose="020F0900000000000000" pitchFamily="50" charset="-128"/>
                <a:ea typeface="AR P丸ゴシック体E" panose="020F0900000000000000" pitchFamily="50" charset="-128"/>
              </a:rPr>
              <a:t>やカーボンニュートラルなど地球規模の課題に直面する現代においては、最適仕様は変化しています。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dirty="0">
                <a:solidFill>
                  <a:schemeClr val="bg1"/>
                </a:solidFill>
                <a:latin typeface="AR P丸ゴシック体E" panose="020F0900000000000000" pitchFamily="50" charset="-128"/>
                <a:ea typeface="AR P丸ゴシック体E" panose="020F0900000000000000" pitchFamily="50" charset="-128"/>
              </a:rPr>
              <a:t>この考えは、自社だけでなくめっき製品を使用していただくお客様を含めて地球のことを考えて設計するということです。</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エネルギーを節約し、再生可能エネルギーに置き換えていく必要があります。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めっきの温度は常温でできたら良いですね。そういうご要求があれば可能な薬品を開発します。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どうぞ機材工 薬品部会の会員企業にご相談ください。</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23A0FC8B-C481-578E-BE40-41B7238349A7}"/>
              </a:ext>
            </a:extLst>
          </p:cNvPr>
          <p:cNvSpPr txBox="1"/>
          <p:nvPr/>
        </p:nvSpPr>
        <p:spPr>
          <a:xfrm>
            <a:off x="6858000" y="325294"/>
            <a:ext cx="3547872" cy="646331"/>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a:t>
            </a: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7.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エネルギーをみんなに、</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そしてクリーンに</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p:txBody>
      </p:sp>
      <p:pic>
        <p:nvPicPr>
          <p:cNvPr id="4" name="12_mp3-output-ttsfree(dot)com 51s">
            <a:hlinkClick r:id="" action="ppaction://media"/>
            <a:extLst>
              <a:ext uri="{FF2B5EF4-FFF2-40B4-BE49-F238E27FC236}">
                <a16:creationId xmlns:a16="http://schemas.microsoft.com/office/drawing/2014/main" id="{256F8656-A103-FAFE-95D5-AAAD0EA60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5941" y="161096"/>
            <a:ext cx="487363" cy="487363"/>
          </a:xfrm>
          <a:prstGeom prst="rect">
            <a:avLst/>
          </a:prstGeom>
        </p:spPr>
      </p:pic>
    </p:spTree>
    <p:extLst>
      <p:ext uri="{BB962C8B-B14F-4D97-AF65-F5344CB8AC3E}">
        <p14:creationId xmlns:p14="http://schemas.microsoft.com/office/powerpoint/2010/main" val="3232142887"/>
      </p:ext>
    </p:extLst>
  </p:cSld>
  <p:clrMapOvr>
    <a:masterClrMapping/>
  </p:clrMapOvr>
  <mc:AlternateContent xmlns:mc="http://schemas.openxmlformats.org/markup-compatibility/2006" xmlns:p14="http://schemas.microsoft.com/office/powerpoint/2010/main">
    <mc:Choice Requires="p14">
      <p:transition spd="med" p14:dur="550" advClick="0" advTm="55000">
        <p:fade/>
      </p:transition>
    </mc:Choice>
    <mc:Fallback xmlns="">
      <p:transition spd="med"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C8A46EC-E31E-DE4B-F1F2-C4ED83BDB17D}"/>
              </a:ext>
            </a:extLst>
          </p:cNvPr>
          <p:cNvPicPr>
            <a:picLocks noChangeAspect="1"/>
          </p:cNvPicPr>
          <p:nvPr/>
        </p:nvPicPr>
        <p:blipFill>
          <a:blip r:embed="rId4"/>
          <a:stretch>
            <a:fillRect/>
          </a:stretch>
        </p:blipFill>
        <p:spPr>
          <a:xfrm>
            <a:off x="0" y="0"/>
            <a:ext cx="4845050" cy="6858000"/>
          </a:xfrm>
          <a:prstGeom prst="rect">
            <a:avLst/>
          </a:prstGeom>
        </p:spPr>
      </p:pic>
      <p:pic>
        <p:nvPicPr>
          <p:cNvPr id="6" name="図 5">
            <a:extLst>
              <a:ext uri="{FF2B5EF4-FFF2-40B4-BE49-F238E27FC236}">
                <a16:creationId xmlns:a16="http://schemas.microsoft.com/office/drawing/2014/main" id="{BA99CC36-AE10-D7E4-4F92-2B3EA20AFE65}"/>
              </a:ext>
            </a:extLst>
          </p:cNvPr>
          <p:cNvPicPr>
            <a:picLocks noChangeAspect="1"/>
          </p:cNvPicPr>
          <p:nvPr/>
        </p:nvPicPr>
        <p:blipFill>
          <a:blip r:embed="rId5"/>
          <a:stretch>
            <a:fillRect/>
          </a:stretch>
        </p:blipFill>
        <p:spPr>
          <a:xfrm>
            <a:off x="4845050" y="0"/>
            <a:ext cx="1222989" cy="1222989"/>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2874ABC5-7208-E08A-ABD3-D7E6E1542612}"/>
              </a:ext>
            </a:extLst>
          </p:cNvPr>
          <p:cNvSpPr txBox="1"/>
          <p:nvPr/>
        </p:nvSpPr>
        <p:spPr>
          <a:xfrm>
            <a:off x="5303520" y="1837944"/>
            <a:ext cx="6519672" cy="4247317"/>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dirty="0">
                <a:solidFill>
                  <a:schemeClr val="bg1"/>
                </a:solidFill>
                <a:latin typeface="AR P丸ゴシック体E" panose="020F0900000000000000" pitchFamily="50" charset="-128"/>
                <a:ea typeface="AR P丸ゴシック体E" panose="020F0900000000000000" pitchFamily="50" charset="-128"/>
              </a:rPr>
              <a:t>めっきで使用しためっき液、脱脂液、洗浄水は、適切な処理が施されて再び水資源として利用されます。環境規制は年々厳しくなっていますが、環境部会会員企業にお任せください。</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近年は、環境設備の効率も上がってきました。モーター、空調機器がトップランナー方式で、効率向上した</a:t>
            </a:r>
            <a:r>
              <a:rPr lang="ja-JP" altLang="en-US" dirty="0">
                <a:solidFill>
                  <a:schemeClr val="bg1"/>
                </a:solidFill>
                <a:latin typeface="AR P丸ゴシック体E" panose="020F0900000000000000" pitchFamily="50" charset="-128"/>
                <a:ea typeface="AR P丸ゴシック体E" panose="020F0900000000000000" pitchFamily="50" charset="-128"/>
              </a:rPr>
              <a:t>おかげです。</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dirty="0">
                <a:solidFill>
                  <a:schemeClr val="bg1"/>
                </a:solidFill>
                <a:latin typeface="AR P丸ゴシック体E" panose="020F0900000000000000" pitchFamily="50" charset="-128"/>
                <a:ea typeface="AR P丸ゴシック体E" panose="020F0900000000000000" pitchFamily="50" charset="-128"/>
              </a:rPr>
              <a:t>環境設備への投資が後回しになっていませんか。国内には</a:t>
            </a:r>
            <a:r>
              <a:rPr lang="en-US" altLang="ja-JP" dirty="0">
                <a:solidFill>
                  <a:schemeClr val="bg1"/>
                </a:solidFill>
                <a:latin typeface="AR P丸ゴシック体E" panose="020F0900000000000000" pitchFamily="50" charset="-128"/>
                <a:ea typeface="AR P丸ゴシック体E" panose="020F0900000000000000" pitchFamily="50" charset="-128"/>
              </a:rPr>
              <a:t>40</a:t>
            </a:r>
            <a:r>
              <a:rPr lang="ja-JP" altLang="en-US" dirty="0">
                <a:solidFill>
                  <a:schemeClr val="bg1"/>
                </a:solidFill>
                <a:latin typeface="AR P丸ゴシック体E" panose="020F0900000000000000" pitchFamily="50" charset="-128"/>
                <a:ea typeface="AR P丸ゴシック体E" panose="020F0900000000000000" pitchFamily="50" charset="-128"/>
              </a:rPr>
              <a:t>年～</a:t>
            </a:r>
            <a:r>
              <a:rPr lang="en-US" altLang="ja-JP" dirty="0">
                <a:solidFill>
                  <a:schemeClr val="bg1"/>
                </a:solidFill>
                <a:latin typeface="AR P丸ゴシック体E" panose="020F0900000000000000" pitchFamily="50" charset="-128"/>
                <a:ea typeface="AR P丸ゴシック体E" panose="020F0900000000000000" pitchFamily="50" charset="-128"/>
              </a:rPr>
              <a:t>50</a:t>
            </a:r>
            <a:r>
              <a:rPr lang="ja-JP" altLang="en-US" dirty="0">
                <a:solidFill>
                  <a:schemeClr val="bg1"/>
                </a:solidFill>
                <a:latin typeface="AR P丸ゴシック体E" panose="020F0900000000000000" pitchFamily="50" charset="-128"/>
                <a:ea typeface="AR P丸ゴシック体E" panose="020F0900000000000000" pitchFamily="50" charset="-128"/>
              </a:rPr>
              <a:t>年を経過した老朽化設備が沢山あります。ついつい後回しになっている環境設備を更新すると大幅な費用の削減ができます。</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dirty="0">
                <a:solidFill>
                  <a:schemeClr val="bg1"/>
                </a:solidFill>
                <a:latin typeface="AR P丸ゴシック体E" panose="020F0900000000000000" pitchFamily="50" charset="-128"/>
                <a:ea typeface="AR P丸ゴシック体E" panose="020F0900000000000000" pitchFamily="50" charset="-128"/>
              </a:rPr>
              <a:t>効率的で費用も軽微となるように設備更新を行って、使った水をきれいな水にして地球にかえしましょう。</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dirty="0">
                <a:solidFill>
                  <a:schemeClr val="bg1"/>
                </a:solidFill>
                <a:latin typeface="AR P丸ゴシック体E" panose="020F0900000000000000" pitchFamily="50" charset="-128"/>
                <a:ea typeface="AR P丸ゴシック体E" panose="020F0900000000000000" pitchFamily="50" charset="-128"/>
              </a:rPr>
              <a:t>環境部会会員企業にご相談ください。</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F95506AE-52F5-394F-80AD-C112F35E8D7D}"/>
              </a:ext>
            </a:extLst>
          </p:cNvPr>
          <p:cNvSpPr txBox="1"/>
          <p:nvPr/>
        </p:nvSpPr>
        <p:spPr>
          <a:xfrm>
            <a:off x="6858000" y="325294"/>
            <a:ext cx="3547872"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a:t>
            </a: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6.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安全な水とトイレを世界中に</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p:txBody>
      </p:sp>
      <p:pic>
        <p:nvPicPr>
          <p:cNvPr id="7" name="13_mp3-output-ttsfree(dot)com 63s">
            <a:hlinkClick r:id="" action="ppaction://media"/>
            <a:extLst>
              <a:ext uri="{FF2B5EF4-FFF2-40B4-BE49-F238E27FC236}">
                <a16:creationId xmlns:a16="http://schemas.microsoft.com/office/drawing/2014/main" id="{EA4E317C-3940-0409-4608-91CF98B481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6797" y="234695"/>
            <a:ext cx="487363" cy="487363"/>
          </a:xfrm>
          <a:prstGeom prst="rect">
            <a:avLst/>
          </a:prstGeom>
        </p:spPr>
      </p:pic>
    </p:spTree>
    <p:extLst>
      <p:ext uri="{BB962C8B-B14F-4D97-AF65-F5344CB8AC3E}">
        <p14:creationId xmlns:p14="http://schemas.microsoft.com/office/powerpoint/2010/main" val="2947473235"/>
      </p:ext>
    </p:extLst>
  </p:cSld>
  <p:clrMapOvr>
    <a:masterClrMapping/>
  </p:clrMapOvr>
  <mc:AlternateContent xmlns:mc="http://schemas.openxmlformats.org/markup-compatibility/2006" xmlns:p14="http://schemas.microsoft.com/office/powerpoint/2010/main">
    <mc:Choice Requires="p14">
      <p:transition spd="slow" p14:dur="1050" advClick="0" advTm="65000">
        <p:fade/>
      </p:transition>
    </mc:Choice>
    <mc:Fallback xmlns="">
      <p:transition spd="slow" advClick="0" advTm="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DFBC79F-4571-B171-EEC1-CA3DB6513943}"/>
              </a:ext>
            </a:extLst>
          </p:cNvPr>
          <p:cNvSpPr txBox="1"/>
          <p:nvPr/>
        </p:nvSpPr>
        <p:spPr>
          <a:xfrm>
            <a:off x="576072" y="493776"/>
            <a:ext cx="521168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dirty="0">
                <a:solidFill>
                  <a:schemeClr val="bg1"/>
                </a:solidFill>
                <a:latin typeface="AR丸ゴシック体E" panose="020F0909000000000000" pitchFamily="49" charset="-128"/>
                <a:ea typeface="AR丸ゴシック体E" panose="020F0909000000000000" pitchFamily="49" charset="-128"/>
              </a:rPr>
              <a:t>カーボンニュートラルへ向けて</a:t>
            </a:r>
          </a:p>
        </p:txBody>
      </p:sp>
      <p:sp>
        <p:nvSpPr>
          <p:cNvPr id="5" name="テキスト ボックス 4">
            <a:extLst>
              <a:ext uri="{FF2B5EF4-FFF2-40B4-BE49-F238E27FC236}">
                <a16:creationId xmlns:a16="http://schemas.microsoft.com/office/drawing/2014/main" id="{948AE0FC-818E-C769-1439-1744100D3546}"/>
              </a:ext>
            </a:extLst>
          </p:cNvPr>
          <p:cNvSpPr txBox="1"/>
          <p:nvPr/>
        </p:nvSpPr>
        <p:spPr>
          <a:xfrm>
            <a:off x="324056" y="1380997"/>
            <a:ext cx="4801314"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400" dirty="0">
                <a:solidFill>
                  <a:schemeClr val="bg1"/>
                </a:solidFill>
                <a:latin typeface="AR丸ゴシック体E" panose="020F0909000000000000" pitchFamily="49" charset="-128"/>
                <a:ea typeface="AR丸ゴシック体E" panose="020F0909000000000000" pitchFamily="49" charset="-128"/>
              </a:rPr>
              <a:t>これまでは</a:t>
            </a:r>
            <a:endParaRPr kumimoji="1" lang="en-US" altLang="ja-JP" sz="24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400" dirty="0">
                <a:solidFill>
                  <a:schemeClr val="bg1"/>
                </a:solidFill>
                <a:latin typeface="AR丸ゴシック体E" panose="020F0909000000000000" pitchFamily="49" charset="-128"/>
                <a:ea typeface="AR丸ゴシック体E" panose="020F0909000000000000" pitchFamily="49" charset="-128"/>
              </a:rPr>
              <a:t>「基材に対し</a:t>
            </a:r>
            <a:r>
              <a:rPr kumimoji="1" lang="en-US" altLang="ja-JP" sz="2400" dirty="0">
                <a:solidFill>
                  <a:schemeClr val="bg1"/>
                </a:solidFill>
                <a:latin typeface="AR丸ゴシック体E" panose="020F0909000000000000" pitchFamily="49" charset="-128"/>
                <a:ea typeface="AR丸ゴシック体E" panose="020F0909000000000000" pitchFamily="49" charset="-128"/>
              </a:rPr>
              <a:t>1/100</a:t>
            </a:r>
            <a:r>
              <a:rPr kumimoji="1" lang="ja-JP" altLang="en-US" sz="2400" dirty="0">
                <a:solidFill>
                  <a:schemeClr val="bg1"/>
                </a:solidFill>
                <a:latin typeface="AR丸ゴシック体E" panose="020F0909000000000000" pitchFamily="49" charset="-128"/>
                <a:ea typeface="AR丸ゴシック体E" panose="020F0909000000000000" pitchFamily="49" charset="-128"/>
              </a:rPr>
              <a:t>の厚さの</a:t>
            </a:r>
            <a:endParaRPr kumimoji="1" lang="en-US" altLang="ja-JP" sz="2400" dirty="0">
              <a:solidFill>
                <a:schemeClr val="bg1"/>
              </a:solidFill>
              <a:latin typeface="AR丸ゴシック体E" panose="020F0909000000000000" pitchFamily="49" charset="-128"/>
              <a:ea typeface="AR丸ゴシック体E" panose="020F0909000000000000" pitchFamily="49" charset="-128"/>
            </a:endParaRPr>
          </a:p>
          <a:p>
            <a:r>
              <a:rPr lang="ja-JP" altLang="en-US" sz="2400" dirty="0">
                <a:solidFill>
                  <a:schemeClr val="bg1"/>
                </a:solidFill>
                <a:latin typeface="AR丸ゴシック体E" panose="020F0909000000000000" pitchFamily="49" charset="-128"/>
                <a:ea typeface="AR丸ゴシック体E" panose="020F0909000000000000" pitchFamily="49" charset="-128"/>
              </a:rPr>
              <a:t>　めっき皮膜で表面特性を改善」</a:t>
            </a:r>
            <a:endParaRPr lang="en-US" altLang="ja-JP" sz="2400" dirty="0">
              <a:solidFill>
                <a:schemeClr val="bg1"/>
              </a:solidFill>
              <a:latin typeface="AR丸ゴシック体E" panose="020F0909000000000000" pitchFamily="49" charset="-128"/>
              <a:ea typeface="AR丸ゴシック体E" panose="020F0909000000000000" pitchFamily="49" charset="-128"/>
            </a:endParaRPr>
          </a:p>
          <a:p>
            <a:r>
              <a:rPr lang="ja-JP" altLang="en-US" sz="2400" dirty="0">
                <a:solidFill>
                  <a:schemeClr val="bg1"/>
                </a:solidFill>
                <a:latin typeface="AR丸ゴシック体E" panose="020F0909000000000000" pitchFamily="49" charset="-128"/>
                <a:ea typeface="AR丸ゴシック体E" panose="020F0909000000000000" pitchFamily="49" charset="-128"/>
              </a:rPr>
              <a:t>　することに注力</a:t>
            </a:r>
            <a:endParaRPr lang="en-US" altLang="ja-JP" sz="2400" dirty="0">
              <a:solidFill>
                <a:schemeClr val="bg1"/>
              </a:solidFill>
              <a:latin typeface="AR丸ゴシック体E" panose="020F0909000000000000" pitchFamily="49" charset="-128"/>
              <a:ea typeface="AR丸ゴシック体E" panose="020F0909000000000000" pitchFamily="49" charset="-128"/>
            </a:endParaRPr>
          </a:p>
        </p:txBody>
      </p:sp>
      <p:grpSp>
        <p:nvGrpSpPr>
          <p:cNvPr id="12" name="グループ化 11">
            <a:extLst>
              <a:ext uri="{FF2B5EF4-FFF2-40B4-BE49-F238E27FC236}">
                <a16:creationId xmlns:a16="http://schemas.microsoft.com/office/drawing/2014/main" id="{E3B1F58E-232E-6BA2-268D-389D13F2544D}"/>
              </a:ext>
            </a:extLst>
          </p:cNvPr>
          <p:cNvGrpSpPr/>
          <p:nvPr/>
        </p:nvGrpSpPr>
        <p:grpSpPr>
          <a:xfrm>
            <a:off x="1134934" y="2603806"/>
            <a:ext cx="3425363" cy="3038168"/>
            <a:chOff x="3181913" y="1909916"/>
            <a:chExt cx="3425363" cy="3038168"/>
          </a:xfrm>
        </p:grpSpPr>
        <p:sp>
          <p:nvSpPr>
            <p:cNvPr id="10" name="正方形/長方形 9">
              <a:extLst>
                <a:ext uri="{FF2B5EF4-FFF2-40B4-BE49-F238E27FC236}">
                  <a16:creationId xmlns:a16="http://schemas.microsoft.com/office/drawing/2014/main" id="{C04845C4-3A85-6246-3CC5-7F6BDD9432FA}"/>
                </a:ext>
              </a:extLst>
            </p:cNvPr>
            <p:cNvSpPr/>
            <p:nvPr/>
          </p:nvSpPr>
          <p:spPr>
            <a:xfrm>
              <a:off x="3181913" y="1909916"/>
              <a:ext cx="3179558" cy="3038168"/>
            </a:xfrm>
            <a:prstGeom prst="rect">
              <a:avLst/>
            </a:prstGeom>
            <a:solidFill>
              <a:schemeClr val="bg2"/>
            </a:solidFill>
            <a:scene3d>
              <a:camera prst="isometricOffAxis2Top"/>
              <a:lightRig rig="threePt" dir="t"/>
            </a:scene3d>
            <a:sp3d extrusionH="1270000" contourW="12700" prstMaterial="softEdge">
              <a:contourClr>
                <a:schemeClr val="bg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B01F28B-4C27-AA8E-D03C-5061AE7EA30C}"/>
                </a:ext>
              </a:extLst>
            </p:cNvPr>
            <p:cNvSpPr/>
            <p:nvPr/>
          </p:nvSpPr>
          <p:spPr>
            <a:xfrm>
              <a:off x="3427718" y="2254044"/>
              <a:ext cx="3179558" cy="1993490"/>
            </a:xfrm>
            <a:prstGeom prst="rect">
              <a:avLst/>
            </a:prstGeom>
            <a:solidFill>
              <a:schemeClr val="accent2"/>
            </a:solidFill>
            <a:scene3d>
              <a:camera prst="isometricOffAxis2Top"/>
              <a:lightRig rig="threePt" dir="t"/>
            </a:scene3d>
            <a:sp3d extrusionH="12700" contourW="12700" prstMaterial="softEdge">
              <a:contourClr>
                <a:schemeClr val="accent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891907D6-D4CF-F732-9F9E-A8E98C600AE2}"/>
              </a:ext>
            </a:extLst>
          </p:cNvPr>
          <p:cNvSpPr txBox="1"/>
          <p:nvPr/>
        </p:nvSpPr>
        <p:spPr>
          <a:xfrm>
            <a:off x="1632154" y="4941424"/>
            <a:ext cx="945186"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ja-JP" altLang="en-US" dirty="0">
                <a:solidFill>
                  <a:schemeClr val="bg1"/>
                </a:solidFill>
                <a:latin typeface="AR丸ゴシック体E" panose="020F0909000000000000" pitchFamily="49" charset="-128"/>
                <a:ea typeface="AR丸ゴシック体E" panose="020F0909000000000000" pitchFamily="49" charset="-128"/>
              </a:rPr>
              <a:t>基材</a:t>
            </a:r>
          </a:p>
        </p:txBody>
      </p:sp>
      <p:sp>
        <p:nvSpPr>
          <p:cNvPr id="14" name="テキスト ボックス 13">
            <a:extLst>
              <a:ext uri="{FF2B5EF4-FFF2-40B4-BE49-F238E27FC236}">
                <a16:creationId xmlns:a16="http://schemas.microsoft.com/office/drawing/2014/main" id="{ED434BFC-B96F-E09F-1C08-3053D2A7557B}"/>
              </a:ext>
            </a:extLst>
          </p:cNvPr>
          <p:cNvSpPr txBox="1"/>
          <p:nvPr/>
        </p:nvSpPr>
        <p:spPr>
          <a:xfrm>
            <a:off x="2375022" y="3745129"/>
            <a:ext cx="1352915"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ja-JP" altLang="en-US" dirty="0">
                <a:solidFill>
                  <a:schemeClr val="bg1"/>
                </a:solidFill>
                <a:latin typeface="AR丸ゴシック体E" panose="020F0909000000000000" pitchFamily="49" charset="-128"/>
                <a:ea typeface="AR丸ゴシック体E" panose="020F0909000000000000" pitchFamily="49" charset="-128"/>
              </a:rPr>
              <a:t>めっき皮膜</a:t>
            </a:r>
          </a:p>
        </p:txBody>
      </p:sp>
      <p:sp>
        <p:nvSpPr>
          <p:cNvPr id="15" name="吹き出し: 角を丸めた四角形 14">
            <a:extLst>
              <a:ext uri="{FF2B5EF4-FFF2-40B4-BE49-F238E27FC236}">
                <a16:creationId xmlns:a16="http://schemas.microsoft.com/office/drawing/2014/main" id="{F8080E62-5BA3-91DC-6307-98DA9A694B6B}"/>
              </a:ext>
            </a:extLst>
          </p:cNvPr>
          <p:cNvSpPr/>
          <p:nvPr/>
        </p:nvSpPr>
        <p:spPr>
          <a:xfrm>
            <a:off x="5279926" y="1592826"/>
            <a:ext cx="1740305" cy="4945626"/>
          </a:xfrm>
          <a:prstGeom prst="wedgeRoundRectCallout">
            <a:avLst>
              <a:gd name="adj1" fmla="val -104544"/>
              <a:gd name="adj2" fmla="val -3337"/>
              <a:gd name="adj3" fmla="val 16667"/>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AR丸ゴシック体E" panose="020F0909000000000000" pitchFamily="49" charset="-128"/>
                <a:ea typeface="AR丸ゴシック体E" panose="020F0909000000000000" pitchFamily="49" charset="-128"/>
              </a:rPr>
              <a:t>装飾</a:t>
            </a:r>
            <a:endParaRPr kumimoji="1"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耐摩耗性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硬度</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潤滑性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離型性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低摩擦係数</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電導性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磁性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低接触抵抗</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電気シールド</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反射防止性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光吸収性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光反射性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熱伝導性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熱反射性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半田性</a:t>
            </a:r>
            <a:endParaRPr lang="en-US" altLang="ja-JP" dirty="0">
              <a:latin typeface="AR丸ゴシック体E" panose="020F0909000000000000" pitchFamily="49" charset="-128"/>
              <a:ea typeface="AR丸ゴシック体E" panose="020F0909000000000000" pitchFamily="49" charset="-128"/>
            </a:endParaRPr>
          </a:p>
          <a:p>
            <a:pPr algn="ctr"/>
            <a:r>
              <a:rPr lang="ja-JP" altLang="en-US" dirty="0">
                <a:latin typeface="AR丸ゴシック体E" panose="020F0909000000000000" pitchFamily="49" charset="-128"/>
                <a:ea typeface="AR丸ゴシック体E" panose="020F0909000000000000" pitchFamily="49" charset="-128"/>
              </a:rPr>
              <a:t>等</a:t>
            </a:r>
            <a:endParaRPr lang="en-US" altLang="ja-JP"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055AC2EF-7A2E-B365-18BC-56DB7668E2C4}"/>
              </a:ext>
            </a:extLst>
          </p:cNvPr>
          <p:cNvSpPr txBox="1"/>
          <p:nvPr/>
        </p:nvSpPr>
        <p:spPr>
          <a:xfrm>
            <a:off x="7355454" y="1380997"/>
            <a:ext cx="4185761"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400" dirty="0">
                <a:solidFill>
                  <a:schemeClr val="bg1"/>
                </a:solidFill>
                <a:latin typeface="AR丸ゴシック体E" panose="020F0909000000000000" pitchFamily="49" charset="-128"/>
                <a:ea typeface="AR丸ゴシック体E" panose="020F0909000000000000" pitchFamily="49" charset="-128"/>
              </a:rPr>
              <a:t>これからは</a:t>
            </a:r>
            <a:endParaRPr kumimoji="1" lang="en-US" altLang="ja-JP" sz="24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400" dirty="0">
                <a:solidFill>
                  <a:schemeClr val="bg1"/>
                </a:solidFill>
                <a:latin typeface="AR丸ゴシック体E" panose="020F0909000000000000" pitchFamily="49" charset="-128"/>
                <a:ea typeface="AR丸ゴシック体E" panose="020F0909000000000000" pitchFamily="49" charset="-128"/>
              </a:rPr>
              <a:t>「ＧＨＧ</a:t>
            </a:r>
            <a:r>
              <a:rPr kumimoji="1" lang="en-US" altLang="ja-JP" sz="2400" dirty="0">
                <a:solidFill>
                  <a:schemeClr val="bg1"/>
                </a:solidFill>
                <a:latin typeface="AR丸ゴシック体E" panose="020F0909000000000000" pitchFamily="49" charset="-128"/>
                <a:ea typeface="AR丸ゴシック体E" panose="020F0909000000000000" pitchFamily="49" charset="-128"/>
              </a:rPr>
              <a:t>(</a:t>
            </a:r>
            <a:r>
              <a:rPr kumimoji="1" lang="ja-JP" altLang="en-US" sz="2400" dirty="0">
                <a:solidFill>
                  <a:schemeClr val="bg1"/>
                </a:solidFill>
                <a:latin typeface="AR丸ゴシック体E" panose="020F0909000000000000" pitchFamily="49" charset="-128"/>
                <a:ea typeface="AR丸ゴシック体E" panose="020F0909000000000000" pitchFamily="49" charset="-128"/>
              </a:rPr>
              <a:t>温室効果ガス</a:t>
            </a:r>
            <a:r>
              <a:rPr kumimoji="1" lang="en-US" altLang="ja-JP" sz="2400" dirty="0">
                <a:solidFill>
                  <a:schemeClr val="bg1"/>
                </a:solidFill>
                <a:latin typeface="AR丸ゴシック体E" panose="020F0909000000000000" pitchFamily="49" charset="-128"/>
                <a:ea typeface="AR丸ゴシック体E" panose="020F0909000000000000" pitchFamily="49" charset="-128"/>
              </a:rPr>
              <a:t>)</a:t>
            </a:r>
            <a:r>
              <a:rPr kumimoji="1" lang="ja-JP" altLang="en-US" sz="2400" dirty="0">
                <a:solidFill>
                  <a:schemeClr val="bg1"/>
                </a:solidFill>
                <a:latin typeface="AR丸ゴシック体E" panose="020F0909000000000000" pitchFamily="49" charset="-128"/>
                <a:ea typeface="AR丸ゴシック体E" panose="020F0909000000000000" pitchFamily="49" charset="-128"/>
              </a:rPr>
              <a:t>排出</a:t>
            </a:r>
            <a:endParaRPr kumimoji="1" lang="en-US" altLang="ja-JP" sz="2400" dirty="0">
              <a:solidFill>
                <a:schemeClr val="bg1"/>
              </a:solidFill>
              <a:latin typeface="AR丸ゴシック体E" panose="020F0909000000000000" pitchFamily="49" charset="-128"/>
              <a:ea typeface="AR丸ゴシック体E" panose="020F0909000000000000" pitchFamily="49" charset="-128"/>
            </a:endParaRPr>
          </a:p>
          <a:p>
            <a:r>
              <a:rPr lang="ja-JP" altLang="en-US" sz="2400" dirty="0">
                <a:solidFill>
                  <a:schemeClr val="bg1"/>
                </a:solidFill>
                <a:latin typeface="AR丸ゴシック体E" panose="020F0909000000000000" pitchFamily="49" charset="-128"/>
                <a:ea typeface="AR丸ゴシック体E" panose="020F0909000000000000" pitchFamily="49" charset="-128"/>
              </a:rPr>
              <a:t>　削減の課題にも挑戦する」</a:t>
            </a:r>
            <a:endParaRPr kumimoji="1" lang="ja-JP" altLang="en-US" sz="2400" dirty="0">
              <a:solidFill>
                <a:schemeClr val="bg1"/>
              </a:solidFill>
              <a:latin typeface="AR丸ゴシック体E" panose="020F0909000000000000" pitchFamily="49" charset="-128"/>
              <a:ea typeface="AR丸ゴシック体E" panose="020F0909000000000000" pitchFamily="49" charset="-128"/>
            </a:endParaRPr>
          </a:p>
        </p:txBody>
      </p:sp>
      <p:sp>
        <p:nvSpPr>
          <p:cNvPr id="17" name="テキスト ボックス 16">
            <a:extLst>
              <a:ext uri="{FF2B5EF4-FFF2-40B4-BE49-F238E27FC236}">
                <a16:creationId xmlns:a16="http://schemas.microsoft.com/office/drawing/2014/main" id="{4F2BF938-08D8-18B2-3214-3F0FF26DB089}"/>
              </a:ext>
            </a:extLst>
          </p:cNvPr>
          <p:cNvSpPr txBox="1"/>
          <p:nvPr/>
        </p:nvSpPr>
        <p:spPr>
          <a:xfrm>
            <a:off x="7985665" y="2951813"/>
            <a:ext cx="3537757" cy="29238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ja-JP" altLang="en-US" sz="2400" dirty="0">
                <a:solidFill>
                  <a:schemeClr val="bg1"/>
                </a:solidFill>
                <a:latin typeface="AR丸ゴシック体E" panose="020F0909000000000000" pitchFamily="49" charset="-128"/>
                <a:ea typeface="AR丸ゴシック体E" panose="020F0909000000000000" pitchFamily="49" charset="-128"/>
              </a:rPr>
              <a:t>自社とお客様で展開</a:t>
            </a:r>
            <a:endParaRPr lang="en-US" altLang="ja-JP" sz="2000" dirty="0">
              <a:solidFill>
                <a:schemeClr val="bg1"/>
              </a:solidFill>
              <a:latin typeface="AR丸ゴシック体E" panose="020F0909000000000000" pitchFamily="49" charset="-128"/>
              <a:ea typeface="AR丸ゴシック体E" panose="020F0909000000000000" pitchFamily="49" charset="-128"/>
            </a:endParaRPr>
          </a:p>
          <a:p>
            <a:r>
              <a:rPr lang="en-US" altLang="ja-JP" sz="2000" dirty="0">
                <a:solidFill>
                  <a:schemeClr val="bg1"/>
                </a:solidFill>
                <a:latin typeface="AR丸ゴシック体E" panose="020F0909000000000000" pitchFamily="49" charset="-128"/>
                <a:ea typeface="AR丸ゴシック体E" panose="020F0909000000000000" pitchFamily="49" charset="-128"/>
              </a:rPr>
              <a:t>(</a:t>
            </a:r>
            <a:r>
              <a:rPr lang="ja-JP" altLang="en-US" sz="2000" dirty="0">
                <a:solidFill>
                  <a:schemeClr val="bg1"/>
                </a:solidFill>
                <a:latin typeface="AR丸ゴシック体E" panose="020F0909000000000000" pitchFamily="49" charset="-128"/>
                <a:ea typeface="AR丸ゴシック体E" panose="020F0909000000000000" pitchFamily="49" charset="-128"/>
              </a:rPr>
              <a:t>自社</a:t>
            </a:r>
            <a:r>
              <a:rPr lang="en-US" altLang="ja-JP" sz="2000" dirty="0">
                <a:solidFill>
                  <a:schemeClr val="bg1"/>
                </a:solidFill>
                <a:latin typeface="AR丸ゴシック体E" panose="020F0909000000000000" pitchFamily="49" charset="-128"/>
                <a:ea typeface="AR丸ゴシック体E" panose="020F0909000000000000" pitchFamily="49" charset="-128"/>
              </a:rPr>
              <a:t>)</a:t>
            </a:r>
          </a:p>
          <a:p>
            <a:r>
              <a:rPr lang="ja-JP" altLang="en-US" sz="2000" dirty="0">
                <a:solidFill>
                  <a:schemeClr val="bg1"/>
                </a:solidFill>
                <a:latin typeface="AR丸ゴシック体E" panose="020F0909000000000000" pitchFamily="49" charset="-128"/>
                <a:ea typeface="AR丸ゴシック体E" panose="020F0909000000000000" pitchFamily="49" charset="-128"/>
              </a:rPr>
              <a:t>　エネルギー削減</a:t>
            </a:r>
            <a:endParaRPr lang="en-US" altLang="ja-JP" sz="20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000" dirty="0">
                <a:solidFill>
                  <a:schemeClr val="bg1"/>
                </a:solidFill>
                <a:latin typeface="AR丸ゴシック体E" panose="020F0909000000000000" pitchFamily="49" charset="-128"/>
                <a:ea typeface="AR丸ゴシック体E" panose="020F0909000000000000" pitchFamily="49" charset="-128"/>
              </a:rPr>
              <a:t>　再エネ拡大</a:t>
            </a:r>
            <a:endParaRPr kumimoji="1" lang="en-US" altLang="ja-JP" sz="2000" dirty="0">
              <a:solidFill>
                <a:schemeClr val="bg1"/>
              </a:solidFill>
              <a:latin typeface="AR丸ゴシック体E" panose="020F0909000000000000" pitchFamily="49" charset="-128"/>
              <a:ea typeface="AR丸ゴシック体E" panose="020F0909000000000000" pitchFamily="49" charset="-128"/>
            </a:endParaRPr>
          </a:p>
          <a:p>
            <a:r>
              <a:rPr lang="ja-JP" altLang="en-US" sz="2000" dirty="0">
                <a:solidFill>
                  <a:schemeClr val="bg1"/>
                </a:solidFill>
                <a:latin typeface="AR丸ゴシック体E" panose="020F0909000000000000" pitchFamily="49" charset="-128"/>
                <a:ea typeface="AR丸ゴシック体E" panose="020F0909000000000000" pitchFamily="49" charset="-128"/>
              </a:rPr>
              <a:t>　電動化</a:t>
            </a:r>
            <a:endParaRPr lang="en-US" altLang="ja-JP" sz="2000" dirty="0">
              <a:solidFill>
                <a:schemeClr val="bg1"/>
              </a:solidFill>
              <a:latin typeface="AR丸ゴシック体E" panose="020F0909000000000000" pitchFamily="49" charset="-128"/>
              <a:ea typeface="AR丸ゴシック体E" panose="020F0909000000000000" pitchFamily="49" charset="-128"/>
            </a:endParaRPr>
          </a:p>
          <a:p>
            <a:r>
              <a:rPr lang="en-US" altLang="ja-JP" sz="2000" dirty="0">
                <a:solidFill>
                  <a:schemeClr val="bg1"/>
                </a:solidFill>
                <a:latin typeface="AR丸ゴシック体E" panose="020F0909000000000000" pitchFamily="49" charset="-128"/>
                <a:ea typeface="AR丸ゴシック体E" panose="020F0909000000000000" pitchFamily="49" charset="-128"/>
              </a:rPr>
              <a:t>(</a:t>
            </a:r>
            <a:r>
              <a:rPr lang="ja-JP" altLang="en-US" sz="2000" dirty="0">
                <a:solidFill>
                  <a:schemeClr val="bg1"/>
                </a:solidFill>
                <a:latin typeface="AR丸ゴシック体E" panose="020F0909000000000000" pitchFamily="49" charset="-128"/>
                <a:ea typeface="AR丸ゴシック体E" panose="020F0909000000000000" pitchFamily="49" charset="-128"/>
              </a:rPr>
              <a:t>お客様</a:t>
            </a:r>
            <a:r>
              <a:rPr lang="en-US" altLang="ja-JP" sz="2000" dirty="0">
                <a:solidFill>
                  <a:schemeClr val="bg1"/>
                </a:solidFill>
                <a:latin typeface="AR丸ゴシック体E" panose="020F0909000000000000" pitchFamily="49" charset="-128"/>
                <a:ea typeface="AR丸ゴシック体E" panose="020F0909000000000000" pitchFamily="49" charset="-128"/>
              </a:rPr>
              <a:t>)</a:t>
            </a:r>
          </a:p>
          <a:p>
            <a:r>
              <a:rPr kumimoji="1" lang="ja-JP" altLang="en-US" sz="2000" dirty="0">
                <a:solidFill>
                  <a:schemeClr val="bg1"/>
                </a:solidFill>
                <a:latin typeface="AR丸ゴシック体E" panose="020F0909000000000000" pitchFamily="49" charset="-128"/>
                <a:ea typeface="AR丸ゴシック体E" panose="020F0909000000000000" pitchFamily="49" charset="-128"/>
              </a:rPr>
              <a:t>　省エネ型製品展開</a:t>
            </a:r>
            <a:endParaRPr kumimoji="1" lang="en-US" altLang="ja-JP" sz="2000" dirty="0">
              <a:solidFill>
                <a:schemeClr val="bg1"/>
              </a:solidFill>
              <a:latin typeface="AR丸ゴシック体E" panose="020F0909000000000000" pitchFamily="49" charset="-128"/>
              <a:ea typeface="AR丸ゴシック体E" panose="020F0909000000000000" pitchFamily="49" charset="-128"/>
            </a:endParaRPr>
          </a:p>
          <a:p>
            <a:r>
              <a:rPr lang="ja-JP" altLang="en-US" sz="2000" dirty="0">
                <a:solidFill>
                  <a:schemeClr val="bg1"/>
                </a:solidFill>
                <a:latin typeface="AR丸ゴシック体E" panose="020F0909000000000000" pitchFamily="49" charset="-128"/>
                <a:ea typeface="AR丸ゴシック体E" panose="020F0909000000000000" pitchFamily="49" charset="-128"/>
              </a:rPr>
              <a:t>　　常温使用の薬品</a:t>
            </a:r>
            <a:endParaRPr lang="en-US" altLang="ja-JP" sz="20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000" dirty="0">
                <a:solidFill>
                  <a:schemeClr val="bg1"/>
                </a:solidFill>
                <a:latin typeface="AR丸ゴシック体E" panose="020F0909000000000000" pitchFamily="49" charset="-128"/>
                <a:ea typeface="AR丸ゴシック体E" panose="020F0909000000000000" pitchFamily="49" charset="-128"/>
              </a:rPr>
              <a:t>　　高効率電源・モーター</a:t>
            </a:r>
          </a:p>
        </p:txBody>
      </p:sp>
      <p:sp>
        <p:nvSpPr>
          <p:cNvPr id="2" name="テキスト ボックス 1">
            <a:extLst>
              <a:ext uri="{FF2B5EF4-FFF2-40B4-BE49-F238E27FC236}">
                <a16:creationId xmlns:a16="http://schemas.microsoft.com/office/drawing/2014/main" id="{0B567179-8407-C2BD-B298-486E38317590}"/>
              </a:ext>
            </a:extLst>
          </p:cNvPr>
          <p:cNvSpPr txBox="1"/>
          <p:nvPr/>
        </p:nvSpPr>
        <p:spPr>
          <a:xfrm>
            <a:off x="7985664" y="6172200"/>
            <a:ext cx="3956399" cy="553998"/>
          </a:xfrm>
          <a:prstGeom prst="rect">
            <a:avLst/>
          </a:prstGeom>
          <a:noFill/>
        </p:spPr>
        <p:txBody>
          <a:bodyPr wrap="square" rtlCol="0">
            <a:spAutoFit/>
          </a:bodyPr>
          <a:lstStyle/>
          <a:p>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ＧＨＧ：　二酸化炭素（</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CO₂</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）、メタン（</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CH₄</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）、一酸化二窒素（</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N₂O</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）、ハイドロフルオロカーボン類（</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HFCs</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）、パーフルオロカーボン類（</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PFCs</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）、六フッ化硫黄（</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SF₆</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）、三フッ化窒素（</a:t>
            </a:r>
            <a:r>
              <a:rPr kumimoji="1" lang="en-US" altLang="ja-JP" sz="1000" dirty="0">
                <a:solidFill>
                  <a:srgbClr val="002060"/>
                </a:solidFill>
                <a:latin typeface="AR P丸ゴシック体E" panose="020F0900000000000000" pitchFamily="50" charset="-128"/>
                <a:ea typeface="AR P丸ゴシック体E" panose="020F0900000000000000" pitchFamily="50" charset="-128"/>
              </a:rPr>
              <a:t>NF₃</a:t>
            </a:r>
            <a:r>
              <a:rPr kumimoji="1" lang="ja-JP" altLang="en-US" sz="1000" dirty="0">
                <a:solidFill>
                  <a:srgbClr val="002060"/>
                </a:solidFill>
                <a:latin typeface="AR P丸ゴシック体E" panose="020F0900000000000000" pitchFamily="50" charset="-128"/>
                <a:ea typeface="AR P丸ゴシック体E" panose="020F0900000000000000" pitchFamily="50" charset="-128"/>
              </a:rPr>
              <a:t>） 計７種</a:t>
            </a:r>
          </a:p>
        </p:txBody>
      </p:sp>
      <p:pic>
        <p:nvPicPr>
          <p:cNvPr id="6" name="14_mp3-output-ttsfree(dot)com">
            <a:hlinkClick r:id="" action="ppaction://media"/>
            <a:extLst>
              <a:ext uri="{FF2B5EF4-FFF2-40B4-BE49-F238E27FC236}">
                <a16:creationId xmlns:a16="http://schemas.microsoft.com/office/drawing/2014/main" id="{ADAFDEC1-FDA5-AEC1-F256-29AAA6FFE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4700" y="268023"/>
            <a:ext cx="487363" cy="487363"/>
          </a:xfrm>
          <a:prstGeom prst="rect">
            <a:avLst/>
          </a:prstGeom>
        </p:spPr>
      </p:pic>
    </p:spTree>
    <p:extLst>
      <p:ext uri="{BB962C8B-B14F-4D97-AF65-F5344CB8AC3E}">
        <p14:creationId xmlns:p14="http://schemas.microsoft.com/office/powerpoint/2010/main" val="2496583628"/>
      </p:ext>
    </p:extLst>
  </p:cSld>
  <p:clrMapOvr>
    <a:masterClrMapping/>
  </p:clrMapOvr>
  <mc:AlternateContent xmlns:mc="http://schemas.openxmlformats.org/markup-compatibility/2006" xmlns:p14="http://schemas.microsoft.com/office/powerpoint/2010/main">
    <mc:Choice Requires="p14">
      <p:transition spd="med" p14:dur="550" advClick="0" advTm="55000">
        <p:fade/>
      </p:transition>
    </mc:Choice>
    <mc:Fallback xmlns="">
      <p:transition spd="med"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5394A4-B274-6F20-C197-C53DF424E541}"/>
              </a:ext>
            </a:extLst>
          </p:cNvPr>
          <p:cNvSpPr txBox="1"/>
          <p:nvPr/>
        </p:nvSpPr>
        <p:spPr>
          <a:xfrm>
            <a:off x="1590934" y="1632155"/>
            <a:ext cx="6843252"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3200" dirty="0">
                <a:solidFill>
                  <a:schemeClr val="bg1"/>
                </a:solidFill>
                <a:latin typeface="AR丸ゴシック体E" panose="020F0909000000000000" pitchFamily="49" charset="-128"/>
                <a:ea typeface="AR丸ゴシック体E" panose="020F0909000000000000" pitchFamily="49" charset="-128"/>
              </a:rPr>
              <a:t>ご清聴ありがとうございました。</a:t>
            </a:r>
            <a:endParaRPr kumimoji="1" lang="en-US" altLang="ja-JP" sz="3200" dirty="0">
              <a:solidFill>
                <a:schemeClr val="bg1"/>
              </a:solidFill>
              <a:latin typeface="AR丸ゴシック体E" panose="020F0909000000000000" pitchFamily="49" charset="-128"/>
              <a:ea typeface="AR丸ゴシック体E" panose="020F0909000000000000" pitchFamily="49" charset="-128"/>
            </a:endParaRPr>
          </a:p>
        </p:txBody>
      </p:sp>
      <p:sp>
        <p:nvSpPr>
          <p:cNvPr id="5" name="テキスト ボックス 4">
            <a:extLst>
              <a:ext uri="{FF2B5EF4-FFF2-40B4-BE49-F238E27FC236}">
                <a16:creationId xmlns:a16="http://schemas.microsoft.com/office/drawing/2014/main" id="{72BDD94D-C86F-3CBB-EE1D-2D238F145B0B}"/>
              </a:ext>
            </a:extLst>
          </p:cNvPr>
          <p:cNvSpPr txBox="1"/>
          <p:nvPr/>
        </p:nvSpPr>
        <p:spPr>
          <a:xfrm>
            <a:off x="1590934" y="2782530"/>
            <a:ext cx="832792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3200" dirty="0">
                <a:solidFill>
                  <a:schemeClr val="bg1"/>
                </a:solidFill>
                <a:latin typeface="AR丸ゴシック体E" panose="020F0909000000000000" pitchFamily="49" charset="-128"/>
                <a:ea typeface="AR丸ゴシック体E" panose="020F0909000000000000" pitchFamily="49" charset="-128"/>
              </a:rPr>
              <a:t>展示物をご覧ください。</a:t>
            </a:r>
            <a:endParaRPr kumimoji="1" lang="en-US" altLang="ja-JP" sz="32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3200" dirty="0">
                <a:solidFill>
                  <a:schemeClr val="bg1"/>
                </a:solidFill>
                <a:latin typeface="AR丸ゴシック体E" panose="020F0909000000000000" pitchFamily="49" charset="-128"/>
                <a:ea typeface="AR丸ゴシック体E" panose="020F0909000000000000" pitchFamily="49" charset="-128"/>
              </a:rPr>
              <a:t>質問があれば、係りの者にお聴きください。</a:t>
            </a:r>
            <a:endParaRPr kumimoji="1" lang="en-US" altLang="ja-JP" sz="3200" dirty="0">
              <a:solidFill>
                <a:schemeClr val="bg1"/>
              </a:solidFill>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DE285AA2-5969-E6BE-FAA3-42C6C140F491}"/>
              </a:ext>
            </a:extLst>
          </p:cNvPr>
          <p:cNvSpPr txBox="1"/>
          <p:nvPr/>
        </p:nvSpPr>
        <p:spPr>
          <a:xfrm>
            <a:off x="1590933" y="4425348"/>
            <a:ext cx="9759935"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3200" dirty="0">
                <a:solidFill>
                  <a:schemeClr val="bg1"/>
                </a:solidFill>
                <a:latin typeface="AR丸ゴシック体E" panose="020F0909000000000000" pitchFamily="49" charset="-128"/>
                <a:ea typeface="AR丸ゴシック体E" panose="020F0909000000000000" pitchFamily="49" charset="-128"/>
              </a:rPr>
              <a:t>めっきの未来と共に歩む機材工からの</a:t>
            </a:r>
            <a:r>
              <a:rPr lang="ja-JP" altLang="en-US" sz="3200" dirty="0">
                <a:solidFill>
                  <a:schemeClr val="bg1"/>
                </a:solidFill>
                <a:latin typeface="AR丸ゴシック体E" panose="020F0909000000000000" pitchFamily="49" charset="-128"/>
                <a:ea typeface="AR丸ゴシック体E" panose="020F0909000000000000" pitchFamily="49" charset="-128"/>
              </a:rPr>
              <a:t>ご紹介でした。</a:t>
            </a:r>
            <a:endParaRPr kumimoji="1" lang="en-US" altLang="ja-JP" sz="3200" dirty="0">
              <a:solidFill>
                <a:schemeClr val="bg1"/>
              </a:solidFill>
              <a:latin typeface="AR丸ゴシック体E" panose="020F0909000000000000" pitchFamily="49" charset="-128"/>
              <a:ea typeface="AR丸ゴシック体E" panose="020F0909000000000000" pitchFamily="49" charset="-128"/>
            </a:endParaRPr>
          </a:p>
        </p:txBody>
      </p:sp>
      <p:pic>
        <p:nvPicPr>
          <p:cNvPr id="3" name="15_mp3-output-ttsfree(dot)com">
            <a:hlinkClick r:id="" action="ppaction://media"/>
            <a:extLst>
              <a:ext uri="{FF2B5EF4-FFF2-40B4-BE49-F238E27FC236}">
                <a16:creationId xmlns:a16="http://schemas.microsoft.com/office/drawing/2014/main" id="{30DDEEB7-6A61-F9CE-CB1E-6F27238498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4979" y="230310"/>
            <a:ext cx="487363" cy="487363"/>
          </a:xfrm>
          <a:prstGeom prst="rect">
            <a:avLst/>
          </a:prstGeom>
        </p:spPr>
      </p:pic>
    </p:spTree>
    <p:extLst>
      <p:ext uri="{BB962C8B-B14F-4D97-AF65-F5344CB8AC3E}">
        <p14:creationId xmlns:p14="http://schemas.microsoft.com/office/powerpoint/2010/main" val="1924279731"/>
      </p:ext>
    </p:extLst>
  </p:cSld>
  <p:clrMapOvr>
    <a:masterClrMapping/>
  </p:clrMapOvr>
  <mc:AlternateContent xmlns:mc="http://schemas.openxmlformats.org/markup-compatibility/2006" xmlns:p14="http://schemas.microsoft.com/office/powerpoint/2010/main">
    <mc:Choice Requires="p14">
      <p:transition p14:dur="400" advClick="0" advTm="40000">
        <p:fade/>
      </p:transition>
    </mc:Choice>
    <mc:Fallback xmlns="">
      <p:transition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F5333C1-AFDF-6E3C-181E-3701DA22ECFE}"/>
              </a:ext>
            </a:extLst>
          </p:cNvPr>
          <p:cNvSpPr txBox="1"/>
          <p:nvPr/>
        </p:nvSpPr>
        <p:spPr>
          <a:xfrm>
            <a:off x="684382" y="322797"/>
            <a:ext cx="6631944" cy="101566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6000" dirty="0">
                <a:solidFill>
                  <a:schemeClr val="bg1"/>
                </a:solidFill>
                <a:latin typeface="AR P丸ゴシック体E" panose="020F0900000000000000" pitchFamily="50" charset="-128"/>
                <a:ea typeface="AR P丸ゴシック体E" panose="020F0900000000000000" pitchFamily="50" charset="-128"/>
              </a:rPr>
              <a:t>機材工は、めっきの</a:t>
            </a:r>
          </a:p>
        </p:txBody>
      </p:sp>
      <p:sp>
        <p:nvSpPr>
          <p:cNvPr id="8" name="テキスト ボックス 7">
            <a:extLst>
              <a:ext uri="{FF2B5EF4-FFF2-40B4-BE49-F238E27FC236}">
                <a16:creationId xmlns:a16="http://schemas.microsoft.com/office/drawing/2014/main" id="{7FDFB201-133E-1966-EC75-1986E99CD561}"/>
              </a:ext>
            </a:extLst>
          </p:cNvPr>
          <p:cNvSpPr txBox="1"/>
          <p:nvPr/>
        </p:nvSpPr>
        <p:spPr>
          <a:xfrm>
            <a:off x="7247343" y="5519540"/>
            <a:ext cx="445346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6000" dirty="0">
                <a:solidFill>
                  <a:schemeClr val="bg1"/>
                </a:solidFill>
                <a:latin typeface="AR P丸ゴシック体E" panose="020F0900000000000000" pitchFamily="50" charset="-128"/>
                <a:ea typeface="AR P丸ゴシック体E" panose="020F0900000000000000" pitchFamily="50" charset="-128"/>
              </a:rPr>
              <a:t>を提供します</a:t>
            </a:r>
          </a:p>
        </p:txBody>
      </p:sp>
      <p:grpSp>
        <p:nvGrpSpPr>
          <p:cNvPr id="12" name="グループ化 11">
            <a:extLst>
              <a:ext uri="{FF2B5EF4-FFF2-40B4-BE49-F238E27FC236}">
                <a16:creationId xmlns:a16="http://schemas.microsoft.com/office/drawing/2014/main" id="{36E096E2-6A1E-D1F2-AD79-42963B45322F}"/>
              </a:ext>
            </a:extLst>
          </p:cNvPr>
          <p:cNvGrpSpPr/>
          <p:nvPr/>
        </p:nvGrpSpPr>
        <p:grpSpPr>
          <a:xfrm>
            <a:off x="582811" y="1880493"/>
            <a:ext cx="3506875" cy="3506875"/>
            <a:chOff x="582811" y="1880493"/>
            <a:chExt cx="3506875" cy="3506875"/>
          </a:xfrm>
        </p:grpSpPr>
        <p:sp>
          <p:nvSpPr>
            <p:cNvPr id="5" name="楕円 4">
              <a:extLst>
                <a:ext uri="{FF2B5EF4-FFF2-40B4-BE49-F238E27FC236}">
                  <a16:creationId xmlns:a16="http://schemas.microsoft.com/office/drawing/2014/main" id="{0074C865-0F24-7C71-30C8-F5FA0AEEB2FC}"/>
                </a:ext>
              </a:extLst>
            </p:cNvPr>
            <p:cNvSpPr/>
            <p:nvPr/>
          </p:nvSpPr>
          <p:spPr>
            <a:xfrm>
              <a:off x="582811" y="1880493"/>
              <a:ext cx="3506875" cy="3506875"/>
            </a:xfrm>
            <a:prstGeom prst="ellipse">
              <a:avLst/>
            </a:prstGeom>
            <a:gradFill flip="none" rotWithShape="1">
              <a:gsLst>
                <a:gs pos="0">
                  <a:schemeClr val="accent1">
                    <a:lumMod val="5000"/>
                    <a:lumOff val="95000"/>
                  </a:schemeClr>
                </a:gs>
                <a:gs pos="61000">
                  <a:srgbClr val="92D050"/>
                </a:gs>
                <a:gs pos="100000">
                  <a:srgbClr val="00B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85AFC85-F8DF-DC7A-8E72-AF8A1C8A2A44}"/>
                </a:ext>
              </a:extLst>
            </p:cNvPr>
            <p:cNvSpPr txBox="1"/>
            <p:nvPr/>
          </p:nvSpPr>
          <p:spPr>
            <a:xfrm>
              <a:off x="1474474" y="3075705"/>
              <a:ext cx="1723549"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6000" dirty="0">
                  <a:solidFill>
                    <a:schemeClr val="accent6">
                      <a:lumMod val="50000"/>
                    </a:schemeClr>
                  </a:solidFill>
                  <a:latin typeface="AR P丸ゴシック体E" panose="020F0900000000000000" pitchFamily="50" charset="-128"/>
                  <a:ea typeface="AR P丸ゴシック体E" panose="020F0900000000000000" pitchFamily="50" charset="-128"/>
                </a:rPr>
                <a:t>設備</a:t>
              </a:r>
            </a:p>
          </p:txBody>
        </p:sp>
      </p:grpSp>
      <p:grpSp>
        <p:nvGrpSpPr>
          <p:cNvPr id="13" name="グループ化 12">
            <a:extLst>
              <a:ext uri="{FF2B5EF4-FFF2-40B4-BE49-F238E27FC236}">
                <a16:creationId xmlns:a16="http://schemas.microsoft.com/office/drawing/2014/main" id="{E8EE29B8-3358-E29C-0747-6654891FF577}"/>
              </a:ext>
            </a:extLst>
          </p:cNvPr>
          <p:cNvGrpSpPr/>
          <p:nvPr/>
        </p:nvGrpSpPr>
        <p:grpSpPr>
          <a:xfrm>
            <a:off x="4340894" y="1880492"/>
            <a:ext cx="3506875" cy="3506875"/>
            <a:chOff x="4340894" y="1880492"/>
            <a:chExt cx="3506875" cy="3506875"/>
          </a:xfrm>
        </p:grpSpPr>
        <p:sp>
          <p:nvSpPr>
            <p:cNvPr id="6" name="楕円 5">
              <a:extLst>
                <a:ext uri="{FF2B5EF4-FFF2-40B4-BE49-F238E27FC236}">
                  <a16:creationId xmlns:a16="http://schemas.microsoft.com/office/drawing/2014/main" id="{2B754528-4821-490B-97DB-A9F61D396712}"/>
                </a:ext>
              </a:extLst>
            </p:cNvPr>
            <p:cNvSpPr/>
            <p:nvPr/>
          </p:nvSpPr>
          <p:spPr>
            <a:xfrm>
              <a:off x="4340894" y="1880492"/>
              <a:ext cx="3506875" cy="3506875"/>
            </a:xfrm>
            <a:prstGeom prst="ellipse">
              <a:avLst/>
            </a:prstGeom>
            <a:gradFill>
              <a:gsLst>
                <a:gs pos="0">
                  <a:schemeClr val="accent1">
                    <a:lumMod val="5000"/>
                    <a:lumOff val="95000"/>
                  </a:schemeClr>
                </a:gs>
                <a:gs pos="18000">
                  <a:schemeClr val="accent4">
                    <a:lumMod val="40000"/>
                    <a:lumOff val="60000"/>
                  </a:schemeClr>
                </a:gs>
                <a:gs pos="100000">
                  <a:srgbClr val="FF0000"/>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138D6E7-B26F-95DE-0E1A-1A8B306E348F}"/>
                </a:ext>
              </a:extLst>
            </p:cNvPr>
            <p:cNvSpPr txBox="1"/>
            <p:nvPr/>
          </p:nvSpPr>
          <p:spPr>
            <a:xfrm>
              <a:off x="5232557" y="3126097"/>
              <a:ext cx="1723549"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6000" dirty="0">
                  <a:solidFill>
                    <a:srgbClr val="FF0000"/>
                  </a:solidFill>
                  <a:latin typeface="AR P丸ゴシック体E" panose="020F0900000000000000" pitchFamily="50" charset="-128"/>
                  <a:ea typeface="AR P丸ゴシック体E" panose="020F0900000000000000" pitchFamily="50" charset="-128"/>
                </a:rPr>
                <a:t>薬品</a:t>
              </a:r>
            </a:p>
          </p:txBody>
        </p:sp>
      </p:grpSp>
      <p:grpSp>
        <p:nvGrpSpPr>
          <p:cNvPr id="14" name="グループ化 13">
            <a:extLst>
              <a:ext uri="{FF2B5EF4-FFF2-40B4-BE49-F238E27FC236}">
                <a16:creationId xmlns:a16="http://schemas.microsoft.com/office/drawing/2014/main" id="{7D0BCAE8-8F52-1C8A-E301-2AC0DAB4F074}"/>
              </a:ext>
            </a:extLst>
          </p:cNvPr>
          <p:cNvGrpSpPr/>
          <p:nvPr/>
        </p:nvGrpSpPr>
        <p:grpSpPr>
          <a:xfrm>
            <a:off x="8098977" y="1830100"/>
            <a:ext cx="3506875" cy="3506875"/>
            <a:chOff x="8098977" y="1830100"/>
            <a:chExt cx="3506875" cy="3506875"/>
          </a:xfrm>
        </p:grpSpPr>
        <p:sp>
          <p:nvSpPr>
            <p:cNvPr id="7" name="楕円 6">
              <a:extLst>
                <a:ext uri="{FF2B5EF4-FFF2-40B4-BE49-F238E27FC236}">
                  <a16:creationId xmlns:a16="http://schemas.microsoft.com/office/drawing/2014/main" id="{032808A4-114E-56F7-C9EF-38B146057CF4}"/>
                </a:ext>
              </a:extLst>
            </p:cNvPr>
            <p:cNvSpPr/>
            <p:nvPr/>
          </p:nvSpPr>
          <p:spPr>
            <a:xfrm>
              <a:off x="8098977" y="1830100"/>
              <a:ext cx="3506875" cy="3506875"/>
            </a:xfrm>
            <a:prstGeom prst="ellipse">
              <a:avLst/>
            </a:prstGeom>
            <a:gradFill>
              <a:gsLst>
                <a:gs pos="0">
                  <a:schemeClr val="accent1">
                    <a:lumMod val="5000"/>
                    <a:lumOff val="95000"/>
                  </a:schemeClr>
                </a:gs>
                <a:gs pos="46000">
                  <a:schemeClr val="accent1">
                    <a:lumMod val="40000"/>
                    <a:lumOff val="60000"/>
                  </a:schemeClr>
                </a:gs>
                <a:gs pos="100000">
                  <a:srgbClr val="0070C0"/>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0A9C0-20A6-4FC0-E98F-7056F02252AA}"/>
                </a:ext>
              </a:extLst>
            </p:cNvPr>
            <p:cNvSpPr txBox="1"/>
            <p:nvPr/>
          </p:nvSpPr>
          <p:spPr>
            <a:xfrm>
              <a:off x="8990639" y="2664432"/>
              <a:ext cx="1723549" cy="1938992"/>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6000" dirty="0">
                  <a:solidFill>
                    <a:srgbClr val="002060"/>
                  </a:solidFill>
                  <a:latin typeface="AR P丸ゴシック体E" panose="020F0900000000000000" pitchFamily="50" charset="-128"/>
                  <a:ea typeface="AR P丸ゴシック体E" panose="020F0900000000000000" pitchFamily="50" charset="-128"/>
                </a:rPr>
                <a:t>環境</a:t>
              </a:r>
              <a:endParaRPr kumimoji="1" lang="en-US" altLang="ja-JP" sz="6000" dirty="0">
                <a:solidFill>
                  <a:srgbClr val="002060"/>
                </a:solidFill>
                <a:latin typeface="AR P丸ゴシック体E" panose="020F0900000000000000" pitchFamily="50" charset="-128"/>
                <a:ea typeface="AR P丸ゴシック体E" panose="020F0900000000000000" pitchFamily="50" charset="-128"/>
              </a:endParaRPr>
            </a:p>
            <a:p>
              <a:r>
                <a:rPr kumimoji="1" lang="ja-JP" altLang="en-US" sz="6000" dirty="0">
                  <a:solidFill>
                    <a:srgbClr val="002060"/>
                  </a:solidFill>
                  <a:latin typeface="AR P丸ゴシック体E" panose="020F0900000000000000" pitchFamily="50" charset="-128"/>
                  <a:ea typeface="AR P丸ゴシック体E" panose="020F0900000000000000" pitchFamily="50" charset="-128"/>
                </a:rPr>
                <a:t>設備</a:t>
              </a:r>
            </a:p>
          </p:txBody>
        </p:sp>
      </p:grpSp>
      <p:pic>
        <p:nvPicPr>
          <p:cNvPr id="2" name="2_mp3-output-ttsfree(dot)com 12s">
            <a:hlinkClick r:id="" action="ppaction://media"/>
            <a:extLst>
              <a:ext uri="{FF2B5EF4-FFF2-40B4-BE49-F238E27FC236}">
                <a16:creationId xmlns:a16="http://schemas.microsoft.com/office/drawing/2014/main" id="{DB615EBB-056C-1D84-953C-FEA4AA3310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7124" y="240157"/>
            <a:ext cx="487363" cy="487363"/>
          </a:xfrm>
          <a:prstGeom prst="rect">
            <a:avLst/>
          </a:prstGeom>
        </p:spPr>
      </p:pic>
    </p:spTree>
    <p:extLst>
      <p:ext uri="{BB962C8B-B14F-4D97-AF65-F5344CB8AC3E}">
        <p14:creationId xmlns:p14="http://schemas.microsoft.com/office/powerpoint/2010/main" val="1476185265"/>
      </p:ext>
    </p:extLst>
  </p:cSld>
  <p:clrMapOvr>
    <a:masterClrMapping/>
  </p:clrMapOvr>
  <mc:AlternateContent xmlns:mc="http://schemas.openxmlformats.org/markup-compatibility/2006" xmlns:p14="http://schemas.microsoft.com/office/powerpoint/2010/main">
    <mc:Choice Requires="p14">
      <p:transition p14:dur="200" advClick="0" advTm="20000">
        <p:fade/>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20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600"/>
                                        <p:tgtEl>
                                          <p:spTgt spid="12"/>
                                        </p:tgtEl>
                                      </p:cBhvr>
                                    </p:animEffect>
                                  </p:childTnLst>
                                </p:cTn>
                              </p:par>
                            </p:childTnLst>
                          </p:cTn>
                        </p:par>
                        <p:par>
                          <p:cTn id="13" fill="hold">
                            <p:stCondLst>
                              <p:cond delay="1300"/>
                            </p:stCondLst>
                            <p:childTnLst>
                              <p:par>
                                <p:cTn id="14" presetID="22" presetClass="entr" presetSubtype="4" fill="hold" nodeType="afterEffect">
                                  <p:stCondLst>
                                    <p:cond delay="3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2100"/>
                            </p:stCondLst>
                            <p:childTnLst>
                              <p:par>
                                <p:cTn id="18" presetID="26" presetClass="entr" presetSubtype="0" fill="hold" nodeType="afterEffect">
                                  <p:stCondLst>
                                    <p:cond delay="30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203">
                                          <p:stCondLst>
                                            <p:cond delay="0"/>
                                          </p:stCondLst>
                                        </p:cTn>
                                        <p:tgtEl>
                                          <p:spTgt spid="14"/>
                                        </p:tgtEl>
                                      </p:cBhvr>
                                    </p:animEffect>
                                    <p:anim calcmode="lin" valueType="num">
                                      <p:cBhvr>
                                        <p:cTn id="21" dur="63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 dur="2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3" dur="232" tmFilter="0, 0; 0.125,0.2665; 0.25,0.4; 0.375,0.465; 0.5,0.5;  0.625,0.535; 0.75,0.6; 0.875,0.7335; 1,1">
                                          <p:stCondLst>
                                            <p:cond delay="232"/>
                                          </p:stCondLst>
                                        </p:cTn>
                                        <p:tgtEl>
                                          <p:spTgt spid="14"/>
                                        </p:tgtEl>
                                        <p:attrNameLst>
                                          <p:attrName>ppt_y</p:attrName>
                                        </p:attrNameLst>
                                      </p:cBhvr>
                                      <p:tavLst>
                                        <p:tav tm="0" fmla="#ppt_y-sin(pi*$)/9">
                                          <p:val>
                                            <p:fltVal val="0"/>
                                          </p:val>
                                        </p:tav>
                                        <p:tav tm="100000">
                                          <p:val>
                                            <p:fltVal val="1"/>
                                          </p:val>
                                        </p:tav>
                                      </p:tavLst>
                                    </p:anim>
                                    <p:anim calcmode="lin" valueType="num">
                                      <p:cBhvr>
                                        <p:cTn id="24" dur="116" tmFilter="0, 0; 0.125,0.2665; 0.25,0.4; 0.375,0.465; 0.5,0.5;  0.625,0.535; 0.75,0.6; 0.875,0.7335; 1,1">
                                          <p:stCondLst>
                                            <p:cond delay="463"/>
                                          </p:stCondLst>
                                        </p:cTn>
                                        <p:tgtEl>
                                          <p:spTgt spid="14"/>
                                        </p:tgtEl>
                                        <p:attrNameLst>
                                          <p:attrName>ppt_y</p:attrName>
                                        </p:attrNameLst>
                                      </p:cBhvr>
                                      <p:tavLst>
                                        <p:tav tm="0" fmla="#ppt_y-sin(pi*$)/27">
                                          <p:val>
                                            <p:fltVal val="0"/>
                                          </p:val>
                                        </p:tav>
                                        <p:tav tm="100000">
                                          <p:val>
                                            <p:fltVal val="1"/>
                                          </p:val>
                                        </p:tav>
                                      </p:tavLst>
                                    </p:anim>
                                    <p:anim calcmode="lin" valueType="num">
                                      <p:cBhvr>
                                        <p:cTn id="25" dur="57" tmFilter="0, 0; 0.125,0.2665; 0.25,0.4; 0.375,0.465; 0.5,0.5;  0.625,0.535; 0.75,0.6; 0.875,0.7335; 1,1">
                                          <p:stCondLst>
                                            <p:cond delay="579"/>
                                          </p:stCondLst>
                                        </p:cTn>
                                        <p:tgtEl>
                                          <p:spTgt spid="14"/>
                                        </p:tgtEl>
                                        <p:attrNameLst>
                                          <p:attrName>ppt_y</p:attrName>
                                        </p:attrNameLst>
                                      </p:cBhvr>
                                      <p:tavLst>
                                        <p:tav tm="0" fmla="#ppt_y-sin(pi*$)/81">
                                          <p:val>
                                            <p:fltVal val="0"/>
                                          </p:val>
                                        </p:tav>
                                        <p:tav tm="100000">
                                          <p:val>
                                            <p:fltVal val="1"/>
                                          </p:val>
                                        </p:tav>
                                      </p:tavLst>
                                    </p:anim>
                                    <p:animScale>
                                      <p:cBhvr>
                                        <p:cTn id="26" dur="9">
                                          <p:stCondLst>
                                            <p:cond delay="227"/>
                                          </p:stCondLst>
                                        </p:cTn>
                                        <p:tgtEl>
                                          <p:spTgt spid="14"/>
                                        </p:tgtEl>
                                      </p:cBhvr>
                                      <p:to x="100000" y="60000"/>
                                    </p:animScale>
                                    <p:animScale>
                                      <p:cBhvr>
                                        <p:cTn id="27" dur="58" decel="50000">
                                          <p:stCondLst>
                                            <p:cond delay="236"/>
                                          </p:stCondLst>
                                        </p:cTn>
                                        <p:tgtEl>
                                          <p:spTgt spid="14"/>
                                        </p:tgtEl>
                                      </p:cBhvr>
                                      <p:to x="100000" y="100000"/>
                                    </p:animScale>
                                    <p:animScale>
                                      <p:cBhvr>
                                        <p:cTn id="28" dur="9">
                                          <p:stCondLst>
                                            <p:cond delay="459"/>
                                          </p:stCondLst>
                                        </p:cTn>
                                        <p:tgtEl>
                                          <p:spTgt spid="14"/>
                                        </p:tgtEl>
                                      </p:cBhvr>
                                      <p:to x="100000" y="80000"/>
                                    </p:animScale>
                                    <p:animScale>
                                      <p:cBhvr>
                                        <p:cTn id="29" dur="58" decel="50000">
                                          <p:stCondLst>
                                            <p:cond delay="468"/>
                                          </p:stCondLst>
                                        </p:cTn>
                                        <p:tgtEl>
                                          <p:spTgt spid="14"/>
                                        </p:tgtEl>
                                      </p:cBhvr>
                                      <p:to x="100000" y="100000"/>
                                    </p:animScale>
                                    <p:animScale>
                                      <p:cBhvr>
                                        <p:cTn id="30" dur="9">
                                          <p:stCondLst>
                                            <p:cond delay="574"/>
                                          </p:stCondLst>
                                        </p:cTn>
                                        <p:tgtEl>
                                          <p:spTgt spid="14"/>
                                        </p:tgtEl>
                                      </p:cBhvr>
                                      <p:to x="100000" y="90000"/>
                                    </p:animScale>
                                    <p:animScale>
                                      <p:cBhvr>
                                        <p:cTn id="31" dur="58" decel="50000">
                                          <p:stCondLst>
                                            <p:cond delay="584"/>
                                          </p:stCondLst>
                                        </p:cTn>
                                        <p:tgtEl>
                                          <p:spTgt spid="14"/>
                                        </p:tgtEl>
                                      </p:cBhvr>
                                      <p:to x="100000" y="100000"/>
                                    </p:animScale>
                                    <p:animScale>
                                      <p:cBhvr>
                                        <p:cTn id="32" dur="9">
                                          <p:stCondLst>
                                            <p:cond delay="633"/>
                                          </p:stCondLst>
                                        </p:cTn>
                                        <p:tgtEl>
                                          <p:spTgt spid="14"/>
                                        </p:tgtEl>
                                      </p:cBhvr>
                                      <p:to x="100000" y="95000"/>
                                    </p:animScale>
                                    <p:animScale>
                                      <p:cBhvr>
                                        <p:cTn id="33" dur="58" decel="50000">
                                          <p:stCondLst>
                                            <p:cond delay="642"/>
                                          </p:stCondLst>
                                        </p:cTn>
                                        <p:tgtEl>
                                          <p:spTgt spid="14"/>
                                        </p:tgtEl>
                                      </p:cBhvr>
                                      <p:to x="100000" y="100000"/>
                                    </p:animScale>
                                  </p:childTnLst>
                                </p:cTn>
                              </p:par>
                            </p:childTnLst>
                          </p:cTn>
                        </p:par>
                        <p:par>
                          <p:cTn id="34" fill="hold">
                            <p:stCondLst>
                              <p:cond delay="3100"/>
                            </p:stCondLst>
                            <p:childTnLst>
                              <p:par>
                                <p:cTn id="35" presetID="53" presetClass="entr" presetSubtype="16" fill="hold" grpId="0" nodeType="afterEffect">
                                  <p:stCondLst>
                                    <p:cond delay="30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3900"/>
                            </p:stCondLst>
                            <p:childTnLst>
                              <p:par>
                                <p:cTn id="41" presetID="1" presetClass="mediacall" presetSubtype="0" fill="hold" nodeType="afterEffect">
                                  <p:stCondLst>
                                    <p:cond delay="0"/>
                                  </p:stCondLst>
                                  <p:childTnLst>
                                    <p:cmd type="call" cmd="playFrom(0.0)">
                                      <p:cBhvr>
                                        <p:cTn id="42" dur="12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686508-820C-F7B8-3038-4A25BC0DF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3455" y="3692946"/>
            <a:ext cx="1666667" cy="1666667"/>
          </a:xfrm>
          <a:prstGeom prst="rect">
            <a:avLst/>
          </a:prstGeom>
        </p:spPr>
      </p:pic>
      <p:graphicFrame>
        <p:nvGraphicFramePr>
          <p:cNvPr id="6" name="表 5">
            <a:extLst>
              <a:ext uri="{FF2B5EF4-FFF2-40B4-BE49-F238E27FC236}">
                <a16:creationId xmlns:a16="http://schemas.microsoft.com/office/drawing/2014/main" id="{F9A6A3BA-7231-D0CD-A35B-A19C3AA0244E}"/>
              </a:ext>
            </a:extLst>
          </p:cNvPr>
          <p:cNvGraphicFramePr>
            <a:graphicFrameLocks noGrp="1"/>
          </p:cNvGraphicFramePr>
          <p:nvPr>
            <p:extLst>
              <p:ext uri="{D42A27DB-BD31-4B8C-83A1-F6EECF244321}">
                <p14:modId xmlns:p14="http://schemas.microsoft.com/office/powerpoint/2010/main" val="805215742"/>
              </p:ext>
            </p:extLst>
          </p:nvPr>
        </p:nvGraphicFramePr>
        <p:xfrm>
          <a:off x="511704" y="252222"/>
          <a:ext cx="3769188" cy="5989851"/>
        </p:xfrm>
        <a:graphic>
          <a:graphicData uri="http://schemas.openxmlformats.org/drawingml/2006/table">
            <a:tbl>
              <a:tblPr>
                <a:effectLst>
                  <a:outerShdw blurRad="50800" dist="38100" dir="2700000" algn="tl" rotWithShape="0">
                    <a:prstClr val="black">
                      <a:alpha val="40000"/>
                    </a:prstClr>
                  </a:outerShdw>
                </a:effectLst>
              </a:tblPr>
              <a:tblGrid>
                <a:gridCol w="1603958">
                  <a:extLst>
                    <a:ext uri="{9D8B030D-6E8A-4147-A177-3AD203B41FA5}">
                      <a16:colId xmlns:a16="http://schemas.microsoft.com/office/drawing/2014/main" val="3798760356"/>
                    </a:ext>
                  </a:extLst>
                </a:gridCol>
                <a:gridCol w="2165230">
                  <a:extLst>
                    <a:ext uri="{9D8B030D-6E8A-4147-A177-3AD203B41FA5}">
                      <a16:colId xmlns:a16="http://schemas.microsoft.com/office/drawing/2014/main" val="930242788"/>
                    </a:ext>
                  </a:extLst>
                </a:gridCol>
              </a:tblGrid>
              <a:tr h="268955">
                <a:tc>
                  <a:txBody>
                    <a:bodyPr/>
                    <a:lstStyle/>
                    <a:p>
                      <a:r>
                        <a:rPr lang="ja-JP" altLang="en-US" sz="1200" b="1" dirty="0">
                          <a:solidFill>
                            <a:srgbClr val="002060"/>
                          </a:solidFill>
                          <a:effectLst/>
                          <a:latin typeface="AR P丸ゴシック体E" panose="020F0900000000000000" pitchFamily="50" charset="-128"/>
                          <a:ea typeface="AR P丸ゴシック体E" panose="020F0900000000000000" pitchFamily="50" charset="-128"/>
                        </a:rPr>
                        <a:t>分類</a:t>
                      </a:r>
                      <a:endParaRPr lang="ja-JP" altLang="en-US" sz="1200" dirty="0">
                        <a:solidFill>
                          <a:srgbClr val="002060"/>
                        </a:solidFill>
                        <a:effectLst/>
                        <a:latin typeface="AR P丸ゴシック体E" panose="020F0900000000000000" pitchFamily="50" charset="-128"/>
                        <a:ea typeface="AR P丸ゴシック体E" panose="020F0900000000000000" pitchFamily="50" charset="-128"/>
                      </a:endParaRPr>
                    </a:p>
                  </a:txBody>
                  <a:tcPr marL="20647" marR="20647" marT="12904" marB="12904"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bg1"/>
                    </a:solidFill>
                  </a:tcPr>
                </a:tc>
                <a:tc>
                  <a:txBody>
                    <a:bodyPr/>
                    <a:lstStyle/>
                    <a:p>
                      <a:r>
                        <a:rPr lang="ja-JP" altLang="en-US" sz="1200" b="1" dirty="0">
                          <a:solidFill>
                            <a:srgbClr val="002060"/>
                          </a:solidFill>
                          <a:effectLst/>
                          <a:latin typeface="AR P丸ゴシック体E" panose="020F0900000000000000" pitchFamily="50" charset="-128"/>
                          <a:ea typeface="AR P丸ゴシック体E" panose="020F0900000000000000" pitchFamily="50" charset="-128"/>
                        </a:rPr>
                        <a:t>装置、機器の分類</a:t>
                      </a:r>
                      <a:endParaRPr lang="ja-JP" altLang="en-US" sz="1200" dirty="0">
                        <a:solidFill>
                          <a:srgbClr val="002060"/>
                        </a:solidFill>
                        <a:effectLst/>
                        <a:latin typeface="AR P丸ゴシック体E" panose="020F0900000000000000" pitchFamily="50" charset="-128"/>
                        <a:ea typeface="AR P丸ゴシック体E" panose="020F0900000000000000" pitchFamily="50" charset="-128"/>
                      </a:endParaRPr>
                    </a:p>
                  </a:txBody>
                  <a:tcPr marL="20647" marR="20647" marT="12904" marB="12904"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bg1"/>
                    </a:solidFill>
                  </a:tcPr>
                </a:tc>
                <a:extLst>
                  <a:ext uri="{0D108BD9-81ED-4DB2-BD59-A6C34878D82A}">
                    <a16:rowId xmlns:a16="http://schemas.microsoft.com/office/drawing/2014/main" val="340257736"/>
                  </a:ext>
                </a:extLst>
              </a:tr>
              <a:tr h="2577988">
                <a:tc>
                  <a:txBody>
                    <a:bodyPr/>
                    <a:lstStyle/>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表面処理装置</a:t>
                      </a:r>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および</a:t>
                      </a:r>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環境対策装置</a:t>
                      </a:r>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endParaRPr lang="ja-JP" altLang="en-US" sz="1600" b="0" dirty="0">
                        <a:solidFill>
                          <a:schemeClr val="bg1"/>
                        </a:solidFill>
                        <a:effectLst/>
                        <a:latin typeface="AR P丸ゴシック体E" panose="020F0900000000000000" pitchFamily="50" charset="-128"/>
                        <a:ea typeface="AR P丸ゴシック体E" panose="020F0900000000000000" pitchFamily="50" charset="-128"/>
                      </a:endParaRPr>
                    </a:p>
                  </a:txBody>
                  <a:tcPr marL="20647" marR="20647" marT="12904" marB="12904"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0066FF"/>
                    </a:solidFill>
                  </a:tcPr>
                </a:tc>
                <a:tc>
                  <a:txBody>
                    <a:bodyPr/>
                    <a:lstStyle/>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ラック式めっき装置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バレル・バレル式めっき装置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特殊めっき装置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洗浄装置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液管理装置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乾燥機</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排気設備</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排ガス処理装置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造水・リサイクル装置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有機物回収装置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無機排水処理装置　</a:t>
                      </a:r>
                      <a:endParaRPr lang="en-US" altLang="ja-JP" sz="1200" dirty="0">
                        <a:solidFill>
                          <a:srgbClr val="002060"/>
                        </a:solidFill>
                        <a:effectLst/>
                        <a:latin typeface="AR P丸ゴシック体E" panose="020F0900000000000000" pitchFamily="50" charset="-128"/>
                        <a:ea typeface="AR P丸ゴシック体E" panose="020F0900000000000000" pitchFamily="50" charset="-128"/>
                      </a:endParaRPr>
                    </a:p>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有機排水処理装置</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土壌汚染対策</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土壌改良事業</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耐酸・耐アルカリ床工事</a:t>
                      </a:r>
                    </a:p>
                  </a:txBody>
                  <a:tcPr marL="20647" marR="20647" marT="12904" marB="12904"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3119152777"/>
                  </a:ext>
                </a:extLst>
              </a:tr>
              <a:tr h="2276279">
                <a:tc>
                  <a:txBody>
                    <a:bodyPr/>
                    <a:lstStyle/>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付属装置</a:t>
                      </a:r>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および</a:t>
                      </a:r>
                      <a:endParaRPr lang="en-US" altLang="ja-JP" sz="1600" b="0" u="none" strike="noStrike" dirty="0">
                        <a:solidFill>
                          <a:schemeClr val="bg1"/>
                        </a:solidFill>
                        <a:effectLst/>
                        <a:latin typeface="AR P丸ゴシック体E" panose="020F0900000000000000" pitchFamily="50" charset="-128"/>
                        <a:ea typeface="AR P丸ゴシック体E" panose="020F0900000000000000" pitchFamily="50" charset="-128"/>
                      </a:endParaRPr>
                    </a:p>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機器</a:t>
                      </a:r>
                      <a:endParaRPr lang="ja-JP" altLang="en-US" sz="1600" b="0" dirty="0">
                        <a:solidFill>
                          <a:schemeClr val="bg1"/>
                        </a:solidFill>
                        <a:effectLst/>
                        <a:latin typeface="AR P丸ゴシック体E" panose="020F0900000000000000" pitchFamily="50" charset="-128"/>
                        <a:ea typeface="AR P丸ゴシック体E" panose="020F0900000000000000" pitchFamily="50" charset="-128"/>
                      </a:endParaRPr>
                    </a:p>
                  </a:txBody>
                  <a:tcPr marL="20647" marR="20647" marT="12904" marB="12904"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0066FF"/>
                    </a:solidFill>
                  </a:tcPr>
                </a:tc>
                <a:tc>
                  <a:txBody>
                    <a:bodyPr/>
                    <a:lstStyle/>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整流器</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ろ過器</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電気ヒーター</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温度調節器・温度管理システム</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熱交換器</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ポンプ</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電極</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超音波洗浄機</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膜厚測定器</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めっき試験器</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タンク</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攪拌機</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公害防止装置・環境機器</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大気濃縮回収装置</a:t>
                      </a:r>
                      <a:br>
                        <a:rPr lang="ja-JP" altLang="en-US" sz="1200" dirty="0">
                          <a:solidFill>
                            <a:srgbClr val="FF000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その他</a:t>
                      </a:r>
                    </a:p>
                  </a:txBody>
                  <a:tcPr marL="20647" marR="20647" marT="12904" marB="12904"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3500445391"/>
                  </a:ext>
                </a:extLst>
              </a:tr>
            </a:tbl>
          </a:graphicData>
        </a:graphic>
      </p:graphicFrame>
      <p:graphicFrame>
        <p:nvGraphicFramePr>
          <p:cNvPr id="7" name="表 6">
            <a:extLst>
              <a:ext uri="{FF2B5EF4-FFF2-40B4-BE49-F238E27FC236}">
                <a16:creationId xmlns:a16="http://schemas.microsoft.com/office/drawing/2014/main" id="{E16E33C7-E1AA-BFB7-E126-F8784FE92D18}"/>
              </a:ext>
            </a:extLst>
          </p:cNvPr>
          <p:cNvGraphicFramePr>
            <a:graphicFrameLocks noGrp="1"/>
          </p:cNvGraphicFramePr>
          <p:nvPr>
            <p:extLst>
              <p:ext uri="{D42A27DB-BD31-4B8C-83A1-F6EECF244321}">
                <p14:modId xmlns:p14="http://schemas.microsoft.com/office/powerpoint/2010/main" val="4235134895"/>
              </p:ext>
            </p:extLst>
          </p:nvPr>
        </p:nvGraphicFramePr>
        <p:xfrm>
          <a:off x="4619513" y="251193"/>
          <a:ext cx="4951977" cy="4996706"/>
        </p:xfrm>
        <a:graphic>
          <a:graphicData uri="http://schemas.openxmlformats.org/drawingml/2006/table">
            <a:tbl>
              <a:tblPr>
                <a:effectLst>
                  <a:outerShdw blurRad="50800" dist="38100" dir="2700000" algn="tl" rotWithShape="0">
                    <a:prstClr val="black">
                      <a:alpha val="40000"/>
                    </a:prstClr>
                  </a:outerShdw>
                </a:effectLst>
              </a:tblPr>
              <a:tblGrid>
                <a:gridCol w="1648060">
                  <a:extLst>
                    <a:ext uri="{9D8B030D-6E8A-4147-A177-3AD203B41FA5}">
                      <a16:colId xmlns:a16="http://schemas.microsoft.com/office/drawing/2014/main" val="495640279"/>
                    </a:ext>
                  </a:extLst>
                </a:gridCol>
                <a:gridCol w="3303917">
                  <a:extLst>
                    <a:ext uri="{9D8B030D-6E8A-4147-A177-3AD203B41FA5}">
                      <a16:colId xmlns:a16="http://schemas.microsoft.com/office/drawing/2014/main" val="2949500838"/>
                    </a:ext>
                  </a:extLst>
                </a:gridCol>
              </a:tblGrid>
              <a:tr h="277328">
                <a:tc>
                  <a:txBody>
                    <a:bodyPr/>
                    <a:lstStyle/>
                    <a:p>
                      <a:r>
                        <a:rPr lang="ja-JP" altLang="en-US" sz="1200" dirty="0">
                          <a:solidFill>
                            <a:srgbClr val="38424E"/>
                          </a:solidFill>
                          <a:effectLst/>
                          <a:latin typeface="AR P丸ゴシック体E" panose="020F0900000000000000" pitchFamily="50" charset="-128"/>
                          <a:ea typeface="AR P丸ゴシック体E" panose="020F0900000000000000" pitchFamily="50" charset="-128"/>
                        </a:rPr>
                        <a:t>めっき</a:t>
                      </a:r>
                      <a:r>
                        <a:rPr lang="ja-JP" altLang="en-US" sz="1200" b="1" dirty="0">
                          <a:solidFill>
                            <a:srgbClr val="38424E"/>
                          </a:solidFill>
                          <a:effectLst/>
                          <a:latin typeface="AR P丸ゴシック体E" panose="020F0900000000000000" pitchFamily="50" charset="-128"/>
                          <a:ea typeface="AR P丸ゴシック体E" panose="020F0900000000000000" pitchFamily="50" charset="-128"/>
                        </a:rPr>
                        <a:t>金属による分類</a:t>
                      </a:r>
                      <a:endParaRPr lang="ja-JP" altLang="en-US" sz="1200" dirty="0">
                        <a:solidFill>
                          <a:srgbClr val="666666"/>
                        </a:solidFill>
                        <a:effectLst/>
                        <a:latin typeface="AR P丸ゴシック体E" panose="020F0900000000000000" pitchFamily="50" charset="-128"/>
                        <a:ea typeface="AR P丸ゴシック体E" panose="020F0900000000000000" pitchFamily="50" charset="-128"/>
                      </a:endParaRP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bg1"/>
                    </a:solidFill>
                  </a:tcPr>
                </a:tc>
                <a:tc>
                  <a:txBody>
                    <a:bodyPr/>
                    <a:lstStyle/>
                    <a:p>
                      <a:r>
                        <a:rPr lang="ja-JP" altLang="en-US" sz="1200" b="1" dirty="0">
                          <a:solidFill>
                            <a:srgbClr val="002060"/>
                          </a:solidFill>
                          <a:effectLst/>
                          <a:latin typeface="AR P丸ゴシック体E" panose="020F0900000000000000" pitchFamily="50" charset="-128"/>
                          <a:ea typeface="AR P丸ゴシック体E" panose="020F0900000000000000" pitchFamily="50" charset="-128"/>
                        </a:rPr>
                        <a:t>薬品の種類</a:t>
                      </a:r>
                      <a:endParaRPr lang="ja-JP" altLang="en-US" sz="1200" dirty="0">
                        <a:solidFill>
                          <a:srgbClr val="002060"/>
                        </a:solidFill>
                        <a:effectLst/>
                        <a:latin typeface="AR P丸ゴシック体E" panose="020F0900000000000000" pitchFamily="50" charset="-128"/>
                        <a:ea typeface="AR P丸ゴシック体E" panose="020F0900000000000000" pitchFamily="50" charset="-128"/>
                      </a:endParaRP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bg1"/>
                    </a:solidFill>
                  </a:tcPr>
                </a:tc>
                <a:extLst>
                  <a:ext uri="{0D108BD9-81ED-4DB2-BD59-A6C34878D82A}">
                    <a16:rowId xmlns:a16="http://schemas.microsoft.com/office/drawing/2014/main" val="1354749916"/>
                  </a:ext>
                </a:extLst>
              </a:tr>
              <a:tr h="467271">
                <a:tc>
                  <a:txBody>
                    <a:bodyPr/>
                    <a:lstStyle/>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前処理</a:t>
                      </a:r>
                      <a:endParaRPr lang="ja-JP" altLang="en-US" sz="1600" b="0" dirty="0">
                        <a:solidFill>
                          <a:schemeClr val="bg1"/>
                        </a:solidFill>
                        <a:effectLst/>
                        <a:latin typeface="AR P丸ゴシック体E" panose="020F0900000000000000" pitchFamily="50" charset="-128"/>
                        <a:ea typeface="AR P丸ゴシック体E" panose="020F0900000000000000" pitchFamily="50" charset="-128"/>
                      </a:endParaRP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accent2">
                        <a:lumMod val="75000"/>
                      </a:schemeClr>
                    </a:solidFill>
                  </a:tcPr>
                </a:tc>
                <a:tc>
                  <a:txBody>
                    <a:bodyPr/>
                    <a:lstStyle/>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研磨剤 脱脂・前処理剤 防錆剤　</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活性化剤　脱スマット剤</a:t>
                      </a: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3413772470"/>
                  </a:ext>
                </a:extLst>
              </a:tr>
              <a:tr h="1712360">
                <a:tc>
                  <a:txBody>
                    <a:bodyPr/>
                    <a:lstStyle/>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電気めっき</a:t>
                      </a: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accent2">
                        <a:lumMod val="75000"/>
                      </a:schemeClr>
                    </a:solidFill>
                  </a:tcPr>
                </a:tc>
                <a:tc>
                  <a:txBody>
                    <a:bodyPr/>
                    <a:lstStyle/>
                    <a:p>
                      <a:r>
                        <a:rPr lang="ja-JP" altLang="en-US" sz="1200" u="none" strike="noStrike" dirty="0">
                          <a:solidFill>
                            <a:srgbClr val="002060"/>
                          </a:solidFill>
                          <a:effectLst/>
                          <a:latin typeface="AR P丸ゴシック体E" panose="020F0900000000000000" pitchFamily="50" charset="-128"/>
                          <a:ea typeface="AR P丸ゴシック体E" panose="020F0900000000000000" pitchFamily="50" charset="-128"/>
                        </a:rPr>
                        <a:t>銅めっき、ニッケルめっき</a:t>
                      </a:r>
                    </a:p>
                    <a:p>
                      <a:r>
                        <a:rPr lang="ja-JP" altLang="en-US" sz="1200" b="0" u="none" strike="noStrike" dirty="0">
                          <a:solidFill>
                            <a:srgbClr val="002060"/>
                          </a:solidFill>
                          <a:effectLst/>
                          <a:latin typeface="AR P丸ゴシック体E" panose="020F0900000000000000" pitchFamily="50" charset="-128"/>
                          <a:ea typeface="AR P丸ゴシック体E" panose="020F0900000000000000" pitchFamily="50" charset="-128"/>
                        </a:rPr>
                        <a:t>クロムめっき、亜鉛めっき、スズめっき</a:t>
                      </a:r>
                    </a:p>
                    <a:p>
                      <a:r>
                        <a:rPr lang="ja-JP" altLang="en-US" sz="1200" b="0" u="none" strike="noStrike" dirty="0">
                          <a:solidFill>
                            <a:srgbClr val="002060"/>
                          </a:solidFill>
                          <a:effectLst/>
                          <a:latin typeface="AR P丸ゴシック体E" panose="020F0900000000000000" pitchFamily="50" charset="-128"/>
                          <a:ea typeface="AR P丸ゴシック体E" panose="020F0900000000000000" pitchFamily="50" charset="-128"/>
                        </a:rPr>
                        <a:t>金めっき、銀めっき、貴金属めっき</a:t>
                      </a:r>
                    </a:p>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亜鉛合金めっき</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スズ合金めっき</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銅合金めっき</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金合金めっき</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その他合金めっき</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複合めっき</a:t>
                      </a: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736448598"/>
                  </a:ext>
                </a:extLst>
              </a:tr>
              <a:tr h="1018493">
                <a:tc>
                  <a:txBody>
                    <a:bodyPr/>
                    <a:lstStyle/>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無電解めっき</a:t>
                      </a:r>
                      <a:endParaRPr lang="ja-JP" altLang="en-US" sz="1600" b="0" dirty="0">
                        <a:solidFill>
                          <a:schemeClr val="bg1"/>
                        </a:solidFill>
                        <a:effectLst/>
                        <a:latin typeface="AR P丸ゴシック体E" panose="020F0900000000000000" pitchFamily="50" charset="-128"/>
                        <a:ea typeface="AR P丸ゴシック体E" panose="020F0900000000000000" pitchFamily="50" charset="-128"/>
                      </a:endParaRP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accent2">
                        <a:lumMod val="75000"/>
                      </a:schemeClr>
                    </a:solidFill>
                  </a:tcPr>
                </a:tc>
                <a:tc>
                  <a:txBody>
                    <a:bodyPr/>
                    <a:lstStyle/>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無電解銅めっき　無電解ニッケルめっき</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無電解金めっき　無電解スズめっき　</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無電解パラジウムめっき　</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無電解銀めっき　複合めっき　</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その他無電解めっき</a:t>
                      </a: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3264060528"/>
                  </a:ext>
                </a:extLst>
              </a:tr>
              <a:tr h="609276">
                <a:tc>
                  <a:txBody>
                    <a:bodyPr/>
                    <a:lstStyle/>
                    <a:p>
                      <a:r>
                        <a:rPr lang="ja-JP" altLang="en-US" sz="1600" b="0" u="none" strike="noStrike" dirty="0">
                          <a:solidFill>
                            <a:schemeClr val="bg1"/>
                          </a:solidFill>
                          <a:effectLst/>
                          <a:latin typeface="AR P丸ゴシック体E" panose="020F0900000000000000" pitchFamily="50" charset="-128"/>
                          <a:ea typeface="AR P丸ゴシック体E" panose="020F0900000000000000" pitchFamily="50" charset="-128"/>
                        </a:rPr>
                        <a:t>後処理</a:t>
                      </a:r>
                      <a:endParaRPr lang="ja-JP" altLang="en-US" sz="1600" b="0" dirty="0">
                        <a:solidFill>
                          <a:schemeClr val="bg1"/>
                        </a:solidFill>
                        <a:effectLst/>
                        <a:latin typeface="AR P丸ゴシック体E" panose="020F0900000000000000" pitchFamily="50" charset="-128"/>
                        <a:ea typeface="AR P丸ゴシック体E" panose="020F0900000000000000" pitchFamily="50" charset="-128"/>
                      </a:endParaRP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accent2">
                        <a:lumMod val="75000"/>
                      </a:schemeClr>
                    </a:solidFill>
                  </a:tcPr>
                </a:tc>
                <a:tc>
                  <a:txBody>
                    <a:bodyPr/>
                    <a:lstStyle/>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クロメートおよび３価クロム化成処理　</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防錆剤　変色防止剤　剥離剤</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置換防止剤　トップコート</a:t>
                      </a: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3093645955"/>
                  </a:ext>
                </a:extLst>
              </a:tr>
              <a:tr h="911978">
                <a:tc>
                  <a:txBody>
                    <a:bodyPr/>
                    <a:lstStyle/>
                    <a:p>
                      <a:r>
                        <a:rPr lang="ja-JP" altLang="en-US" sz="1400" b="0" u="none" strike="noStrike" dirty="0">
                          <a:solidFill>
                            <a:schemeClr val="bg1"/>
                          </a:solidFill>
                          <a:effectLst/>
                          <a:latin typeface="AR P丸ゴシック体E" panose="020F0900000000000000" pitchFamily="50" charset="-128"/>
                          <a:ea typeface="AR P丸ゴシック体E" panose="020F0900000000000000" pitchFamily="50" charset="-128"/>
                        </a:rPr>
                        <a:t>アルミニウム及びアルミニウム合金処理</a:t>
                      </a:r>
                      <a:br>
                        <a:rPr lang="ja-JP" altLang="en-US" sz="1400" b="0" u="none" strike="noStrike" dirty="0">
                          <a:solidFill>
                            <a:schemeClr val="bg1"/>
                          </a:solidFill>
                          <a:effectLst/>
                          <a:latin typeface="AR P丸ゴシック体E" panose="020F0900000000000000" pitchFamily="50" charset="-128"/>
                          <a:ea typeface="AR P丸ゴシック体E" panose="020F0900000000000000" pitchFamily="50" charset="-128"/>
                        </a:rPr>
                      </a:br>
                      <a:r>
                        <a:rPr lang="ja-JP" altLang="en-US" sz="1400" b="0" u="none" strike="noStrike" dirty="0">
                          <a:solidFill>
                            <a:schemeClr val="bg1"/>
                          </a:solidFill>
                          <a:effectLst/>
                          <a:latin typeface="AR P丸ゴシック体E" panose="020F0900000000000000" pitchFamily="50" charset="-128"/>
                          <a:ea typeface="AR P丸ゴシック体E" panose="020F0900000000000000" pitchFamily="50" charset="-128"/>
                        </a:rPr>
                        <a:t>薬品、工業薬品、排水処理薬品、その他</a:t>
                      </a:r>
                      <a:endParaRPr lang="ja-JP" altLang="en-US" sz="1400" b="0" dirty="0">
                        <a:solidFill>
                          <a:schemeClr val="bg1"/>
                        </a:solidFill>
                        <a:effectLst/>
                        <a:latin typeface="AR P丸ゴシック体E" panose="020F0900000000000000" pitchFamily="50" charset="-128"/>
                        <a:ea typeface="AR P丸ゴシック体E" panose="020F0900000000000000" pitchFamily="50" charset="-128"/>
                      </a:endParaRP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accent2">
                        <a:lumMod val="75000"/>
                      </a:schemeClr>
                    </a:solidFill>
                  </a:tcPr>
                </a:tc>
                <a:tc>
                  <a:txBody>
                    <a:bodyPr/>
                    <a:lstStyle/>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アルミニウムおよびアルミニウム合金処理薬品</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工業薬品 </a:t>
                      </a:r>
                      <a:endParaRPr lang="en-US" altLang="ja-JP" sz="1200" dirty="0">
                        <a:solidFill>
                          <a:srgbClr val="002060"/>
                        </a:solidFill>
                        <a:effectLst/>
                        <a:latin typeface="AR P丸ゴシック体E" panose="020F0900000000000000" pitchFamily="50" charset="-128"/>
                        <a:ea typeface="AR P丸ゴシック体E" panose="020F0900000000000000" pitchFamily="50" charset="-128"/>
                      </a:endParaRPr>
                    </a:p>
                    <a:p>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排水処理薬品</a:t>
                      </a:r>
                      <a:br>
                        <a:rPr lang="ja-JP" altLang="en-US" sz="1200" dirty="0">
                          <a:solidFill>
                            <a:srgbClr val="002060"/>
                          </a:solidFill>
                          <a:effectLst/>
                          <a:latin typeface="AR P丸ゴシック体E" panose="020F0900000000000000" pitchFamily="50" charset="-128"/>
                          <a:ea typeface="AR P丸ゴシック体E" panose="020F0900000000000000" pitchFamily="50" charset="-128"/>
                        </a:rPr>
                      </a:br>
                      <a:r>
                        <a:rPr lang="ja-JP" altLang="en-US" sz="1200" dirty="0">
                          <a:solidFill>
                            <a:srgbClr val="002060"/>
                          </a:solidFill>
                          <a:effectLst/>
                          <a:latin typeface="AR P丸ゴシック体E" panose="020F0900000000000000" pitchFamily="50" charset="-128"/>
                          <a:ea typeface="AR P丸ゴシック体E" panose="020F0900000000000000" pitchFamily="50" charset="-128"/>
                        </a:rPr>
                        <a:t>その他　薬品・外注生産</a:t>
                      </a:r>
                    </a:p>
                  </a:txBody>
                  <a:tcPr marL="9343" marR="9343" marT="5839" marB="5839"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FFFFF"/>
                    </a:solidFill>
                  </a:tcPr>
                </a:tc>
                <a:extLst>
                  <a:ext uri="{0D108BD9-81ED-4DB2-BD59-A6C34878D82A}">
                    <a16:rowId xmlns:a16="http://schemas.microsoft.com/office/drawing/2014/main" val="3948641982"/>
                  </a:ext>
                </a:extLst>
              </a:tr>
            </a:tbl>
          </a:graphicData>
        </a:graphic>
      </p:graphicFrame>
      <p:graphicFrame>
        <p:nvGraphicFramePr>
          <p:cNvPr id="8" name="表 7">
            <a:extLst>
              <a:ext uri="{FF2B5EF4-FFF2-40B4-BE49-F238E27FC236}">
                <a16:creationId xmlns:a16="http://schemas.microsoft.com/office/drawing/2014/main" id="{FF620C23-0E12-0606-4C47-B675D6652B08}"/>
              </a:ext>
            </a:extLst>
          </p:cNvPr>
          <p:cNvGraphicFramePr>
            <a:graphicFrameLocks noGrp="1"/>
          </p:cNvGraphicFramePr>
          <p:nvPr>
            <p:extLst>
              <p:ext uri="{D42A27DB-BD31-4B8C-83A1-F6EECF244321}">
                <p14:modId xmlns:p14="http://schemas.microsoft.com/office/powerpoint/2010/main" val="3201507450"/>
              </p:ext>
            </p:extLst>
          </p:nvPr>
        </p:nvGraphicFramePr>
        <p:xfrm>
          <a:off x="4619513" y="5247899"/>
          <a:ext cx="4951977" cy="1358906"/>
        </p:xfrm>
        <a:graphic>
          <a:graphicData uri="http://schemas.openxmlformats.org/drawingml/2006/table">
            <a:tbl>
              <a:tblPr>
                <a:effectLst>
                  <a:outerShdw blurRad="50800" dist="38100" dir="2700000" algn="tl" rotWithShape="0">
                    <a:prstClr val="black">
                      <a:alpha val="40000"/>
                    </a:prstClr>
                  </a:outerShdw>
                </a:effectLst>
              </a:tblPr>
              <a:tblGrid>
                <a:gridCol w="1651891">
                  <a:extLst>
                    <a:ext uri="{9D8B030D-6E8A-4147-A177-3AD203B41FA5}">
                      <a16:colId xmlns:a16="http://schemas.microsoft.com/office/drawing/2014/main" val="1354411049"/>
                    </a:ext>
                  </a:extLst>
                </a:gridCol>
                <a:gridCol w="3300086">
                  <a:extLst>
                    <a:ext uri="{9D8B030D-6E8A-4147-A177-3AD203B41FA5}">
                      <a16:colId xmlns:a16="http://schemas.microsoft.com/office/drawing/2014/main" val="2610773676"/>
                    </a:ext>
                  </a:extLst>
                </a:gridCol>
              </a:tblGrid>
              <a:tr h="1358906">
                <a:tc>
                  <a:txBody>
                    <a:bodyPr/>
                    <a:lstStyle/>
                    <a:p>
                      <a:r>
                        <a:rPr lang="ja-JP" altLang="en-US" sz="1600" b="0" u="none" strike="noStrike" dirty="0">
                          <a:solidFill>
                            <a:srgbClr val="FFFF00"/>
                          </a:solidFill>
                          <a:effectLst/>
                          <a:latin typeface="AR P丸ゴシック体E" panose="020F0900000000000000" pitchFamily="50" charset="-128"/>
                          <a:ea typeface="AR P丸ゴシック体E" panose="020F0900000000000000" pitchFamily="50" charset="-128"/>
                        </a:rPr>
                        <a:t>用途プロセス別</a:t>
                      </a:r>
                      <a:endParaRPr lang="ja-JP" altLang="en-US" sz="1600" b="0" dirty="0">
                        <a:solidFill>
                          <a:srgbClr val="FFFF00"/>
                        </a:solidFill>
                        <a:effectLst/>
                        <a:latin typeface="AR P丸ゴシック体E" panose="020F0900000000000000" pitchFamily="50" charset="-128"/>
                        <a:ea typeface="AR P丸ゴシック体E" panose="020F0900000000000000" pitchFamily="50" charset="-128"/>
                      </a:endParaRPr>
                    </a:p>
                  </a:txBody>
                  <a:tcPr marL="55080" marR="55080" marT="34425" marB="34425"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chemeClr val="accent2">
                        <a:lumMod val="75000"/>
                      </a:schemeClr>
                    </a:solidFill>
                  </a:tcPr>
                </a:tc>
                <a:tc>
                  <a:txBody>
                    <a:bodyPr/>
                    <a:lstStyle/>
                    <a:p>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樹脂上へのめっき　プリント基板上へのめっき　</a:t>
                      </a:r>
                      <a:b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b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ウエハー上へのめっき　アルミニウム上へのめっき　</a:t>
                      </a:r>
                      <a:b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b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マグネシウム上へのめっき　セラミック上へのめっき　</a:t>
                      </a:r>
                      <a:b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b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電子部品へのめっき　</a:t>
                      </a:r>
                      <a:endParaRPr lang="en-US" altLang="ja-JP" sz="1000" b="1" dirty="0">
                        <a:solidFill>
                          <a:srgbClr val="7030A0"/>
                        </a:solidFill>
                        <a:effectLst/>
                        <a:latin typeface="AR P丸ゴシック体E" panose="020F0900000000000000" pitchFamily="50" charset="-128"/>
                        <a:ea typeface="AR P丸ゴシック体E" panose="020F0900000000000000" pitchFamily="50" charset="-128"/>
                      </a:endParaRPr>
                    </a:p>
                    <a:p>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アルミニウムダイカスト用陽極酸化着色</a:t>
                      </a:r>
                      <a:b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b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電磁波シールド用めっき</a:t>
                      </a:r>
                      <a:b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b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電着塗装　化成処理</a:t>
                      </a:r>
                      <a:b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b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高速筆めっき</a:t>
                      </a:r>
                      <a:r>
                        <a:rPr lang="en-US" altLang="ja-JP" sz="1000" b="1" dirty="0">
                          <a:solidFill>
                            <a:srgbClr val="7030A0"/>
                          </a:solidFill>
                          <a:effectLst/>
                          <a:latin typeface="AR P丸ゴシック体E" panose="020F0900000000000000" pitchFamily="50" charset="-128"/>
                          <a:ea typeface="AR P丸ゴシック体E" panose="020F0900000000000000" pitchFamily="50" charset="-128"/>
                        </a:rPr>
                        <a:t>‥</a:t>
                      </a:r>
                      <a:r>
                        <a:rPr lang="ja-JP" altLang="en-US" sz="1000" b="1" dirty="0">
                          <a:solidFill>
                            <a:srgbClr val="7030A0"/>
                          </a:solidFill>
                          <a:effectLst/>
                          <a:latin typeface="AR P丸ゴシック体E" panose="020F0900000000000000" pitchFamily="50" charset="-128"/>
                          <a:ea typeface="AR P丸ゴシック体E" panose="020F0900000000000000" pitchFamily="50" charset="-128"/>
                        </a:rPr>
                        <a:t>前処理　めっき液</a:t>
                      </a:r>
                    </a:p>
                  </a:txBody>
                  <a:tcPr marL="55080" marR="55080" marT="34425" marB="34425" anchor="ctr">
                    <a:lnL w="7620" cap="flat" cmpd="sng" algn="ctr">
                      <a:solidFill>
                        <a:srgbClr val="B3B5B6"/>
                      </a:solidFill>
                      <a:prstDash val="solid"/>
                      <a:round/>
                      <a:headEnd type="none" w="med" len="med"/>
                      <a:tailEnd type="none" w="med" len="med"/>
                    </a:lnL>
                    <a:lnR w="7620" cap="flat" cmpd="sng" algn="ctr">
                      <a:solidFill>
                        <a:srgbClr val="B3B5B6"/>
                      </a:solidFill>
                      <a:prstDash val="solid"/>
                      <a:round/>
                      <a:headEnd type="none" w="med" len="med"/>
                      <a:tailEnd type="none" w="med" len="med"/>
                    </a:lnR>
                    <a:lnT w="7620" cap="flat" cmpd="sng" algn="ctr">
                      <a:solidFill>
                        <a:srgbClr val="B3B5B6"/>
                      </a:solidFill>
                      <a:prstDash val="solid"/>
                      <a:round/>
                      <a:headEnd type="none" w="med" len="med"/>
                      <a:tailEnd type="none" w="med" len="med"/>
                    </a:lnT>
                    <a:lnB w="7620" cap="flat" cmpd="sng" algn="ctr">
                      <a:solidFill>
                        <a:srgbClr val="B3B5B6"/>
                      </a:solidFill>
                      <a:prstDash val="solid"/>
                      <a:round/>
                      <a:headEnd type="none" w="med" len="med"/>
                      <a:tailEnd type="none" w="med" len="med"/>
                    </a:lnB>
                    <a:solidFill>
                      <a:srgbClr val="F4F4F4"/>
                    </a:solidFill>
                  </a:tcPr>
                </a:tc>
                <a:extLst>
                  <a:ext uri="{0D108BD9-81ED-4DB2-BD59-A6C34878D82A}">
                    <a16:rowId xmlns:a16="http://schemas.microsoft.com/office/drawing/2014/main" val="1685109303"/>
                  </a:ext>
                </a:extLst>
              </a:tr>
            </a:tbl>
          </a:graphicData>
        </a:graphic>
      </p:graphicFrame>
      <p:sp>
        <p:nvSpPr>
          <p:cNvPr id="9" name="テキスト ボックス 8">
            <a:extLst>
              <a:ext uri="{FF2B5EF4-FFF2-40B4-BE49-F238E27FC236}">
                <a16:creationId xmlns:a16="http://schemas.microsoft.com/office/drawing/2014/main" id="{B5C69272-8357-4233-B6B8-B2CCFB0924A3}"/>
              </a:ext>
            </a:extLst>
          </p:cNvPr>
          <p:cNvSpPr txBox="1"/>
          <p:nvPr/>
        </p:nvSpPr>
        <p:spPr>
          <a:xfrm>
            <a:off x="10093455" y="3015142"/>
            <a:ext cx="166666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ja-JP" altLang="en-US" dirty="0">
                <a:solidFill>
                  <a:schemeClr val="bg1"/>
                </a:solidFill>
                <a:latin typeface="AR P丸ゴシック体E" panose="020F0900000000000000" pitchFamily="50" charset="-128"/>
                <a:ea typeface="AR P丸ゴシック体E" panose="020F0900000000000000" pitchFamily="50" charset="-128"/>
              </a:rPr>
              <a:t>機材工</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pPr algn="ctr"/>
            <a:r>
              <a:rPr kumimoji="1" lang="ja-JP" altLang="en-US" dirty="0">
                <a:solidFill>
                  <a:schemeClr val="bg1"/>
                </a:solidFill>
                <a:latin typeface="AR P丸ゴシック体E" panose="020F0900000000000000" pitchFamily="50" charset="-128"/>
                <a:ea typeface="AR P丸ゴシック体E" panose="020F0900000000000000" pitchFamily="50" charset="-128"/>
              </a:rPr>
              <a:t>ホームページ</a:t>
            </a:r>
          </a:p>
        </p:txBody>
      </p:sp>
      <p:pic>
        <p:nvPicPr>
          <p:cNvPr id="10" name="図 9">
            <a:extLst>
              <a:ext uri="{FF2B5EF4-FFF2-40B4-BE49-F238E27FC236}">
                <a16:creationId xmlns:a16="http://schemas.microsoft.com/office/drawing/2014/main" id="{B335FFD3-7871-A37D-BA38-DD37E54754EA}"/>
              </a:ext>
            </a:extLst>
          </p:cNvPr>
          <p:cNvPicPr>
            <a:picLocks noChangeAspect="1"/>
          </p:cNvPicPr>
          <p:nvPr/>
        </p:nvPicPr>
        <p:blipFill>
          <a:blip r:embed="rId5"/>
          <a:stretch>
            <a:fillRect/>
          </a:stretch>
        </p:blipFill>
        <p:spPr>
          <a:xfrm>
            <a:off x="736774" y="2721752"/>
            <a:ext cx="1222989" cy="1222989"/>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70F71C17-F95D-B2B7-3AE5-184C0FB31A1F}"/>
              </a:ext>
            </a:extLst>
          </p:cNvPr>
          <p:cNvPicPr>
            <a:picLocks noChangeAspect="1"/>
          </p:cNvPicPr>
          <p:nvPr/>
        </p:nvPicPr>
        <p:blipFill>
          <a:blip r:embed="rId6"/>
          <a:stretch>
            <a:fillRect/>
          </a:stretch>
        </p:blipFill>
        <p:spPr>
          <a:xfrm>
            <a:off x="741872" y="1501750"/>
            <a:ext cx="1217891" cy="1220002"/>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61DB97E9-61CB-917C-370E-05E3381524EF}"/>
              </a:ext>
            </a:extLst>
          </p:cNvPr>
          <p:cNvPicPr>
            <a:picLocks noChangeAspect="1"/>
          </p:cNvPicPr>
          <p:nvPr/>
        </p:nvPicPr>
        <p:blipFill>
          <a:blip r:embed="rId7"/>
          <a:stretch>
            <a:fillRect/>
          </a:stretch>
        </p:blipFill>
        <p:spPr>
          <a:xfrm>
            <a:off x="8586009" y="1473128"/>
            <a:ext cx="1246464" cy="1248624"/>
          </a:xfrm>
          <a:prstGeom prst="rect">
            <a:avLst/>
          </a:prstGeom>
          <a:effectLst>
            <a:outerShdw blurRad="50800" dist="38100" dir="2700000" algn="tl" rotWithShape="0">
              <a:prstClr val="black">
                <a:alpha val="40000"/>
              </a:prstClr>
            </a:outerShdw>
          </a:effectLst>
        </p:spPr>
      </p:pic>
      <p:pic>
        <p:nvPicPr>
          <p:cNvPr id="2" name="3_mp3-output-ttsfree(dot)com 72s">
            <a:hlinkClick r:id="" action="ppaction://media"/>
            <a:extLst>
              <a:ext uri="{FF2B5EF4-FFF2-40B4-BE49-F238E27FC236}">
                <a16:creationId xmlns:a16="http://schemas.microsoft.com/office/drawing/2014/main" id="{B58BA05A-B4C4-CB3D-D029-2DB6FC8A60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16440" y="251193"/>
            <a:ext cx="487363" cy="487363"/>
          </a:xfrm>
          <a:prstGeom prst="rect">
            <a:avLst/>
          </a:prstGeom>
        </p:spPr>
      </p:pic>
    </p:spTree>
    <p:extLst>
      <p:ext uri="{BB962C8B-B14F-4D97-AF65-F5344CB8AC3E}">
        <p14:creationId xmlns:p14="http://schemas.microsoft.com/office/powerpoint/2010/main" val="3024979835"/>
      </p:ext>
    </p:extLst>
  </p:cSld>
  <p:clrMapOvr>
    <a:masterClrMapping/>
  </p:clrMapOvr>
  <mc:AlternateContent xmlns:mc="http://schemas.openxmlformats.org/markup-compatibility/2006" xmlns:p14="http://schemas.microsoft.com/office/powerpoint/2010/main">
    <mc:Choice Requires="p14">
      <p:transition spd="med" p14:dur="700" advClick="0" advTm="70000">
        <p:fade/>
      </p:transition>
    </mc:Choice>
    <mc:Fallback xmlns="">
      <p:transition spd="med" advClick="0" advTm="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475BEBD-9F1C-94A0-D0DE-57FB5B1FCC50}"/>
              </a:ext>
            </a:extLst>
          </p:cNvPr>
          <p:cNvSpPr txBox="1"/>
          <p:nvPr/>
        </p:nvSpPr>
        <p:spPr>
          <a:xfrm>
            <a:off x="456352" y="366623"/>
            <a:ext cx="2510286" cy="6124754"/>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㈱野坂電機</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㈱中央製作所</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㈱電測</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㈱ハシザワ</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㈱アルメックステクノロジーズ</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㈱イセヤマ</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上村工業㈱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㈱ＳＰＦ</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a:t>
            </a:r>
            <a:r>
              <a:rPr kumimoji="1" lang="en-US" altLang="ja-JP" sz="1400" dirty="0">
                <a:solidFill>
                  <a:schemeClr val="bg1"/>
                </a:solidFill>
                <a:latin typeface="AR P丸ゴシック体E" panose="020F0900000000000000" pitchFamily="50" charset="-128"/>
                <a:ea typeface="AR P丸ゴシック体E" panose="020F0900000000000000" pitchFamily="50" charset="-128"/>
              </a:rPr>
              <a:t>NF</a:t>
            </a:r>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千代田ｴﾚｸﾄﾛﾆｸｽ</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㈱オカダテックス</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化興㈱</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㈱河口・サポート</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川端鐵工㈱</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木田精工㈱</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㈱共和機器製作所</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駒沢工業㈱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㈱三社電機製作所</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三泉機械工業㈱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伸栄化学産業㈱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高橋電機工業㈱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中央機械㈱</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東海化工機㈱</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中川化学装置㈱</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富士電機工業㈱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ミナモト電機㈱</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㈱山本鍍金試験器</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㈱ワールドケミカル</a:t>
            </a:r>
            <a:endParaRPr kumimoji="1" lang="en-US" altLang="ja-JP" sz="1400" dirty="0">
              <a:solidFill>
                <a:schemeClr val="bg1"/>
              </a:solidFill>
              <a:latin typeface="AR P丸ゴシック体E" panose="020F0900000000000000" pitchFamily="50" charset="-128"/>
              <a:ea typeface="AR P丸ゴシック体E" panose="020F0900000000000000" pitchFamily="50" charset="-128"/>
            </a:endParaRPr>
          </a:p>
          <a:p>
            <a:r>
              <a:rPr lang="ja-JP" altLang="en-US" sz="1400" dirty="0">
                <a:solidFill>
                  <a:schemeClr val="bg1"/>
                </a:solidFill>
                <a:latin typeface="AR P丸ゴシック体E" panose="020F0900000000000000" pitchFamily="50" charset="-128"/>
                <a:ea typeface="AR P丸ゴシック体E" panose="020F0900000000000000" pitchFamily="50" charset="-128"/>
              </a:rPr>
              <a:t>（</a:t>
            </a:r>
            <a:r>
              <a:rPr lang="en-US" altLang="ja-JP" sz="1400" dirty="0">
                <a:solidFill>
                  <a:schemeClr val="bg1"/>
                </a:solidFill>
                <a:latin typeface="AR P丸ゴシック体E" panose="020F0900000000000000" pitchFamily="50" charset="-128"/>
                <a:ea typeface="AR P丸ゴシック体E" panose="020F0900000000000000" pitchFamily="50" charset="-128"/>
              </a:rPr>
              <a:t>27</a:t>
            </a:r>
            <a:r>
              <a:rPr lang="ja-JP" altLang="en-US" sz="1400" dirty="0">
                <a:solidFill>
                  <a:schemeClr val="bg1"/>
                </a:solidFill>
                <a:latin typeface="AR P丸ゴシック体E" panose="020F0900000000000000" pitchFamily="50" charset="-128"/>
                <a:ea typeface="AR P丸ゴシック体E" panose="020F0900000000000000" pitchFamily="50" charset="-128"/>
              </a:rPr>
              <a:t>社）</a:t>
            </a:r>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 </a:t>
            </a:r>
          </a:p>
        </p:txBody>
      </p:sp>
      <p:sp>
        <p:nvSpPr>
          <p:cNvPr id="5" name="テキスト ボックス 4">
            <a:extLst>
              <a:ext uri="{FF2B5EF4-FFF2-40B4-BE49-F238E27FC236}">
                <a16:creationId xmlns:a16="http://schemas.microsoft.com/office/drawing/2014/main" id="{E5A91AF9-25D4-091F-C782-12273FDBFAAF}"/>
              </a:ext>
            </a:extLst>
          </p:cNvPr>
          <p:cNvSpPr txBox="1"/>
          <p:nvPr/>
        </p:nvSpPr>
        <p:spPr>
          <a:xfrm>
            <a:off x="4011571" y="151179"/>
            <a:ext cx="5012268" cy="6555641"/>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日本表面化学㈱</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㈱タイホー</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㈱アイコー</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アトテックジャパン㈱</a:t>
            </a:r>
          </a:p>
          <a:p>
            <a:r>
              <a:rPr kumimoji="1" lang="en-US" altLang="ja-JP" sz="1400" dirty="0">
                <a:solidFill>
                  <a:schemeClr val="bg1"/>
                </a:solidFill>
                <a:latin typeface="AR P丸ゴシック体E" panose="020F0900000000000000" pitchFamily="50" charset="-128"/>
                <a:ea typeface="AR P丸ゴシック体E" panose="020F0900000000000000" pitchFamily="50" charset="-128"/>
              </a:rPr>
              <a:t>EEJA㈱</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石原ケミカル㈱</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上村工業㈱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奥野製薬工業㈱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キザイ㈱</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㈱金属化工技術研究所</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埼玉薬品㈱</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サーテック</a:t>
            </a:r>
            <a:r>
              <a:rPr kumimoji="1" lang="en-US" altLang="ja-JP" sz="1400" dirty="0">
                <a:solidFill>
                  <a:schemeClr val="bg1"/>
                </a:solidFill>
                <a:latin typeface="AR P丸ゴシック体E" panose="020F0900000000000000" pitchFamily="50" charset="-128"/>
                <a:ea typeface="AR P丸ゴシック体E" panose="020F0900000000000000" pitchFamily="50" charset="-128"/>
              </a:rPr>
              <a:t>MMC</a:t>
            </a:r>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ジャパン㈱</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三明化成㈱</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サンライト㈱</a:t>
            </a:r>
          </a:p>
          <a:p>
            <a:r>
              <a:rPr kumimoji="1" lang="en-US" altLang="ja-JP" sz="1400" dirty="0">
                <a:solidFill>
                  <a:schemeClr val="bg1"/>
                </a:solidFill>
                <a:latin typeface="AR P丸ゴシック体E" panose="020F0900000000000000" pitchFamily="50" charset="-128"/>
                <a:ea typeface="AR P丸ゴシック体E" panose="020F0900000000000000" pitchFamily="50" charset="-128"/>
              </a:rPr>
              <a:t>JX</a:t>
            </a:r>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金属商事㈱</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㈱シミズ</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大和化成㈱</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中央化学㈱</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テクニックジャパン㈱</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ディップソール㈱</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日本化学産業㈱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日本カニゼン㈱</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富士化学工業㈱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マクダーミッド・パフォーマンス・ソリューションズ・ジャパン㈱</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㈱三原産業</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㈱ムラタ</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メルテックス㈱</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ユケン工業㈱</a:t>
            </a:r>
            <a:endParaRPr kumimoji="1" lang="en-US" altLang="ja-JP" sz="1400" dirty="0">
              <a:solidFill>
                <a:schemeClr val="bg1"/>
              </a:solidFill>
              <a:latin typeface="AR P丸ゴシック体E" panose="020F0900000000000000" pitchFamily="50" charset="-128"/>
              <a:ea typeface="AR P丸ゴシック体E" panose="020F0900000000000000" pitchFamily="50" charset="-128"/>
            </a:endParaRPr>
          </a:p>
          <a:p>
            <a:r>
              <a:rPr lang="ja-JP" altLang="en-US" sz="1400" dirty="0">
                <a:solidFill>
                  <a:schemeClr val="bg1"/>
                </a:solidFill>
                <a:latin typeface="AR P丸ゴシック体E" panose="020F0900000000000000" pitchFamily="50" charset="-128"/>
                <a:ea typeface="AR P丸ゴシック体E" panose="020F0900000000000000" pitchFamily="50" charset="-128"/>
              </a:rPr>
              <a:t>（</a:t>
            </a:r>
            <a:r>
              <a:rPr lang="en-US" altLang="ja-JP" sz="1400" dirty="0">
                <a:solidFill>
                  <a:schemeClr val="bg1"/>
                </a:solidFill>
                <a:latin typeface="AR P丸ゴシック体E" panose="020F0900000000000000" pitchFamily="50" charset="-128"/>
                <a:ea typeface="AR P丸ゴシック体E" panose="020F0900000000000000" pitchFamily="50" charset="-128"/>
              </a:rPr>
              <a:t>28</a:t>
            </a:r>
            <a:r>
              <a:rPr lang="ja-JP" altLang="en-US" sz="1400" dirty="0">
                <a:solidFill>
                  <a:schemeClr val="bg1"/>
                </a:solidFill>
                <a:latin typeface="AR P丸ゴシック体E" panose="020F0900000000000000" pitchFamily="50" charset="-128"/>
                <a:ea typeface="AR P丸ゴシック体E" panose="020F0900000000000000" pitchFamily="50" charset="-128"/>
              </a:rPr>
              <a:t>社）</a:t>
            </a:r>
            <a:endParaRPr kumimoji="1" lang="ja-JP" altLang="en-US" sz="1400" dirty="0">
              <a:solidFill>
                <a:schemeClr val="bg1"/>
              </a:solidFill>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DD032A56-16EC-779A-9001-1631BFBDC26A}"/>
              </a:ext>
            </a:extLst>
          </p:cNvPr>
          <p:cNvSpPr txBox="1"/>
          <p:nvPr/>
        </p:nvSpPr>
        <p:spPr>
          <a:xfrm>
            <a:off x="8523370" y="871062"/>
            <a:ext cx="3352019"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中川化学装置株式会社</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日本フイルター株式会社</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日本ワコン株式会社</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クボタ環境エンジニアリング株式会社</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株式会社 三進製作所</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新日本電工株式会社</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株式会社 中央製作所</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日本化学工業株式会社</a:t>
            </a:r>
          </a:p>
          <a:p>
            <a:r>
              <a:rPr kumimoji="1" lang="ja-JP" altLang="en-US" sz="1400" dirty="0">
                <a:solidFill>
                  <a:schemeClr val="bg1"/>
                </a:solidFill>
                <a:latin typeface="AR P丸ゴシック体E" panose="020F0900000000000000" pitchFamily="50" charset="-128"/>
                <a:ea typeface="AR P丸ゴシック体E" panose="020F0900000000000000" pitchFamily="50" charset="-128"/>
              </a:rPr>
              <a:t>ユケン工業株式会社</a:t>
            </a:r>
            <a:endParaRPr kumimoji="1" lang="en-US" altLang="ja-JP" sz="1400" dirty="0">
              <a:solidFill>
                <a:schemeClr val="bg1"/>
              </a:solidFill>
              <a:latin typeface="AR P丸ゴシック体E" panose="020F0900000000000000" pitchFamily="50" charset="-128"/>
              <a:ea typeface="AR P丸ゴシック体E" panose="020F0900000000000000" pitchFamily="50" charset="-128"/>
            </a:endParaRPr>
          </a:p>
          <a:p>
            <a:r>
              <a:rPr lang="ja-JP" altLang="en-US" sz="1400" dirty="0">
                <a:solidFill>
                  <a:schemeClr val="bg1"/>
                </a:solidFill>
                <a:latin typeface="AR P丸ゴシック体E" panose="020F0900000000000000" pitchFamily="50" charset="-128"/>
                <a:ea typeface="AR P丸ゴシック体E" panose="020F0900000000000000" pitchFamily="50" charset="-128"/>
              </a:rPr>
              <a:t>（</a:t>
            </a:r>
            <a:r>
              <a:rPr lang="en-US" altLang="ja-JP" sz="1400" dirty="0">
                <a:solidFill>
                  <a:schemeClr val="bg1"/>
                </a:solidFill>
                <a:latin typeface="AR P丸ゴシック体E" panose="020F0900000000000000" pitchFamily="50" charset="-128"/>
                <a:ea typeface="AR P丸ゴシック体E" panose="020F0900000000000000" pitchFamily="50" charset="-128"/>
              </a:rPr>
              <a:t>9</a:t>
            </a:r>
            <a:r>
              <a:rPr lang="ja-JP" altLang="en-US" sz="1400" dirty="0">
                <a:solidFill>
                  <a:schemeClr val="bg1"/>
                </a:solidFill>
                <a:latin typeface="AR P丸ゴシック体E" panose="020F0900000000000000" pitchFamily="50" charset="-128"/>
                <a:ea typeface="AR P丸ゴシック体E" panose="020F0900000000000000" pitchFamily="50" charset="-128"/>
              </a:rPr>
              <a:t>社）</a:t>
            </a:r>
            <a:endParaRPr kumimoji="1" lang="ja-JP" altLang="en-US" sz="1400" dirty="0">
              <a:solidFill>
                <a:schemeClr val="bg1"/>
              </a:solidFill>
              <a:latin typeface="AR P丸ゴシック体E" panose="020F0900000000000000" pitchFamily="50" charset="-128"/>
              <a:ea typeface="AR P丸ゴシック体E" panose="020F0900000000000000" pitchFamily="50" charset="-128"/>
            </a:endParaRPr>
          </a:p>
        </p:txBody>
      </p:sp>
      <p:pic>
        <p:nvPicPr>
          <p:cNvPr id="7" name="図 6">
            <a:extLst>
              <a:ext uri="{FF2B5EF4-FFF2-40B4-BE49-F238E27FC236}">
                <a16:creationId xmlns:a16="http://schemas.microsoft.com/office/drawing/2014/main" id="{6F1A99A9-263D-A48F-C482-0886BB2167F8}"/>
              </a:ext>
            </a:extLst>
          </p:cNvPr>
          <p:cNvPicPr>
            <a:picLocks noChangeAspect="1"/>
          </p:cNvPicPr>
          <p:nvPr/>
        </p:nvPicPr>
        <p:blipFill>
          <a:blip r:embed="rId4"/>
          <a:stretch>
            <a:fillRect/>
          </a:stretch>
        </p:blipFill>
        <p:spPr>
          <a:xfrm>
            <a:off x="8811799" y="3157712"/>
            <a:ext cx="1222989" cy="1222989"/>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3F576257-105B-9279-A3F7-448F8030E9DE}"/>
              </a:ext>
            </a:extLst>
          </p:cNvPr>
          <p:cNvPicPr>
            <a:picLocks noChangeAspect="1"/>
          </p:cNvPicPr>
          <p:nvPr/>
        </p:nvPicPr>
        <p:blipFill>
          <a:blip r:embed="rId5"/>
          <a:stretch>
            <a:fillRect/>
          </a:stretch>
        </p:blipFill>
        <p:spPr>
          <a:xfrm>
            <a:off x="2157212" y="3160699"/>
            <a:ext cx="1217891" cy="122000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BCE0F658-A4B1-300B-7F3E-8E0B2786A580}"/>
              </a:ext>
            </a:extLst>
          </p:cNvPr>
          <p:cNvPicPr>
            <a:picLocks noChangeAspect="1"/>
          </p:cNvPicPr>
          <p:nvPr/>
        </p:nvPicPr>
        <p:blipFill>
          <a:blip r:embed="rId6"/>
          <a:stretch>
            <a:fillRect/>
          </a:stretch>
        </p:blipFill>
        <p:spPr>
          <a:xfrm>
            <a:off x="5723864" y="3132077"/>
            <a:ext cx="1246464" cy="1248624"/>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D6E9A938-E8BA-8C62-552C-7287371945C6}"/>
              </a:ext>
            </a:extLst>
          </p:cNvPr>
          <p:cNvPicPr>
            <a:picLocks noChangeAspect="1"/>
          </p:cNvPicPr>
          <p:nvPr/>
        </p:nvPicPr>
        <p:blipFill>
          <a:blip r:embed="rId7"/>
          <a:stretch>
            <a:fillRect/>
          </a:stretch>
        </p:blipFill>
        <p:spPr>
          <a:xfrm>
            <a:off x="10068773" y="4728632"/>
            <a:ext cx="1666875" cy="1666875"/>
          </a:xfrm>
          <a:prstGeom prst="rect">
            <a:avLst/>
          </a:prstGeom>
        </p:spPr>
      </p:pic>
      <p:pic>
        <p:nvPicPr>
          <p:cNvPr id="2" name="4_mp3-output-ttsfree(dot)com 14s">
            <a:hlinkClick r:id="" action="ppaction://media"/>
            <a:extLst>
              <a:ext uri="{FF2B5EF4-FFF2-40B4-BE49-F238E27FC236}">
                <a16:creationId xmlns:a16="http://schemas.microsoft.com/office/drawing/2014/main" id="{421B823B-FFAF-507B-CAE1-EC3DF3A035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8026" y="218811"/>
            <a:ext cx="487363" cy="487363"/>
          </a:xfrm>
          <a:prstGeom prst="rect">
            <a:avLst/>
          </a:prstGeom>
        </p:spPr>
      </p:pic>
    </p:spTree>
    <p:extLst>
      <p:ext uri="{BB962C8B-B14F-4D97-AF65-F5344CB8AC3E}">
        <p14:creationId xmlns:p14="http://schemas.microsoft.com/office/powerpoint/2010/main" val="3571869712"/>
      </p:ext>
    </p:extLst>
  </p:cSld>
  <p:clrMapOvr>
    <a:masterClrMapping/>
  </p:clrMapOvr>
  <mc:AlternateContent xmlns:mc="http://schemas.openxmlformats.org/markup-compatibility/2006" xmlns:p14="http://schemas.microsoft.com/office/powerpoint/2010/main">
    <mc:Choice Requires="p14">
      <p:transition p14:dur="200" advClick="0" advTm="20000">
        <p:fade/>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46B03B3-CA71-F1D9-3DBA-F1A8D9A8E7BD}"/>
              </a:ext>
            </a:extLst>
          </p:cNvPr>
          <p:cNvSpPr txBox="1"/>
          <p:nvPr/>
        </p:nvSpPr>
        <p:spPr>
          <a:xfrm>
            <a:off x="7550345" y="722376"/>
            <a:ext cx="4467497" cy="5187254"/>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kumimoji="1" lang="ja-JP" altLang="en-US" sz="2800" dirty="0">
                <a:solidFill>
                  <a:srgbClr val="FFFF00"/>
                </a:solidFill>
                <a:latin typeface="AR丸ゴシック体E" panose="020F0909000000000000" pitchFamily="49" charset="-128"/>
                <a:ea typeface="AR丸ゴシック体E" panose="020F0909000000000000" pitchFamily="49" charset="-128"/>
              </a:rPr>
              <a:t>機材工の組織</a:t>
            </a:r>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pPr>
              <a:lnSpc>
                <a:spcPct val="150000"/>
              </a:lnSpc>
            </a:pPr>
            <a:r>
              <a:rPr kumimoji="1" lang="en-US" altLang="ja-JP" sz="2800" dirty="0">
                <a:solidFill>
                  <a:srgbClr val="FFFF00"/>
                </a:solidFill>
                <a:latin typeface="AR丸ゴシック体E" panose="020F0909000000000000" pitchFamily="49" charset="-128"/>
                <a:ea typeface="AR丸ゴシック体E" panose="020F0909000000000000" pitchFamily="49" charset="-128"/>
              </a:rPr>
              <a:t>‥</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　総務委員会</a:t>
            </a:r>
          </a:p>
          <a:p>
            <a:pPr>
              <a:lnSpc>
                <a:spcPct val="150000"/>
              </a:lnSpc>
            </a:pPr>
            <a:r>
              <a:rPr kumimoji="1" lang="en-US" altLang="ja-JP" sz="2800" dirty="0">
                <a:solidFill>
                  <a:srgbClr val="FFFF00"/>
                </a:solidFill>
                <a:latin typeface="AR丸ゴシック体E" panose="020F0909000000000000" pitchFamily="49" charset="-128"/>
                <a:ea typeface="AR丸ゴシック体E" panose="020F0909000000000000" pitchFamily="49" charset="-128"/>
              </a:rPr>
              <a:t>‥</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　技術委員会</a:t>
            </a:r>
          </a:p>
          <a:p>
            <a:pPr>
              <a:lnSpc>
                <a:spcPct val="150000"/>
              </a:lnSpc>
            </a:pPr>
            <a:r>
              <a:rPr lang="en-US" altLang="ja-JP" sz="2800" dirty="0">
                <a:solidFill>
                  <a:srgbClr val="FFFF00"/>
                </a:solidFill>
                <a:latin typeface="AR丸ゴシック体E" panose="020F0909000000000000" pitchFamily="49" charset="-128"/>
                <a:ea typeface="AR丸ゴシック体E" panose="020F0909000000000000" pitchFamily="49" charset="-128"/>
              </a:rPr>
              <a:t>‥</a:t>
            </a:r>
            <a:r>
              <a:rPr lang="ja-JP" altLang="en-US" sz="2800" dirty="0">
                <a:solidFill>
                  <a:srgbClr val="FFFF00"/>
                </a:solidFill>
                <a:latin typeface="AR丸ゴシック体E" panose="020F0909000000000000" pitchFamily="49" charset="-128"/>
                <a:ea typeface="AR丸ゴシック体E" panose="020F0909000000000000" pitchFamily="49" charset="-128"/>
              </a:rPr>
              <a:t>　</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環境対策委員会</a:t>
            </a:r>
          </a:p>
          <a:p>
            <a:pPr>
              <a:lnSpc>
                <a:spcPct val="150000"/>
              </a:lnSpc>
            </a:pPr>
            <a:r>
              <a:rPr kumimoji="1" lang="en-US" altLang="ja-JP" sz="2800" dirty="0">
                <a:solidFill>
                  <a:srgbClr val="FFFF00"/>
                </a:solidFill>
                <a:latin typeface="AR丸ゴシック体E" panose="020F0909000000000000" pitchFamily="49" charset="-128"/>
                <a:ea typeface="AR丸ゴシック体E" panose="020F0909000000000000" pitchFamily="49" charset="-128"/>
              </a:rPr>
              <a:t>‥</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　技術委員会</a:t>
            </a:r>
          </a:p>
          <a:p>
            <a:pPr>
              <a:lnSpc>
                <a:spcPct val="150000"/>
              </a:lnSpc>
            </a:pPr>
            <a:r>
              <a:rPr kumimoji="1" lang="en-US" altLang="ja-JP" sz="2800" dirty="0">
                <a:solidFill>
                  <a:srgbClr val="FFFF00"/>
                </a:solidFill>
                <a:latin typeface="AR丸ゴシック体E" panose="020F0909000000000000" pitchFamily="49" charset="-128"/>
                <a:ea typeface="AR丸ゴシック体E" panose="020F0909000000000000" pitchFamily="49" charset="-128"/>
              </a:rPr>
              <a:t>‥</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　委員会のセミナー</a:t>
            </a:r>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pPr>
              <a:lnSpc>
                <a:spcPct val="150000"/>
              </a:lnSpc>
            </a:pPr>
            <a:r>
              <a:rPr kumimoji="1" lang="en-US" altLang="ja-JP" sz="2800" dirty="0">
                <a:solidFill>
                  <a:srgbClr val="FFFF00"/>
                </a:solidFill>
                <a:latin typeface="AR丸ゴシック体E" panose="020F0909000000000000" pitchFamily="49" charset="-128"/>
                <a:ea typeface="AR丸ゴシック体E" panose="020F0909000000000000" pitchFamily="49" charset="-128"/>
              </a:rPr>
              <a:t>‥</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　情報委員会</a:t>
            </a:r>
          </a:p>
          <a:p>
            <a:pPr>
              <a:lnSpc>
                <a:spcPct val="150000"/>
              </a:lnSpc>
            </a:pPr>
            <a:r>
              <a:rPr kumimoji="1" lang="en-US" altLang="ja-JP" sz="2800" dirty="0">
                <a:solidFill>
                  <a:srgbClr val="FFFF00"/>
                </a:solidFill>
                <a:latin typeface="AR丸ゴシック体E" panose="020F0909000000000000" pitchFamily="49" charset="-128"/>
                <a:ea typeface="AR丸ゴシック体E" panose="020F0909000000000000" pitchFamily="49" charset="-128"/>
              </a:rPr>
              <a:t>‥</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　情報・国際委員会</a:t>
            </a:r>
          </a:p>
        </p:txBody>
      </p:sp>
      <p:sp>
        <p:nvSpPr>
          <p:cNvPr id="3" name="テキスト ボックス 2">
            <a:extLst>
              <a:ext uri="{FF2B5EF4-FFF2-40B4-BE49-F238E27FC236}">
                <a16:creationId xmlns:a16="http://schemas.microsoft.com/office/drawing/2014/main" id="{6CCA34E9-B3DC-4619-3472-EE48754A9FDE}"/>
              </a:ext>
            </a:extLst>
          </p:cNvPr>
          <p:cNvSpPr txBox="1"/>
          <p:nvPr/>
        </p:nvSpPr>
        <p:spPr>
          <a:xfrm>
            <a:off x="429768" y="722376"/>
            <a:ext cx="7598664" cy="5187254"/>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50000"/>
              </a:lnSpc>
            </a:pPr>
            <a:r>
              <a:rPr kumimoji="1" lang="ja-JP" altLang="en-US" sz="2800" dirty="0">
                <a:solidFill>
                  <a:schemeClr val="bg1"/>
                </a:solidFill>
                <a:latin typeface="AR丸ゴシック体E" panose="020F0909000000000000" pitchFamily="49" charset="-128"/>
                <a:ea typeface="AR丸ゴシック体E" panose="020F0909000000000000" pitchFamily="49" charset="-128"/>
              </a:rPr>
              <a:t>表面処理資機材に関する</a:t>
            </a:r>
            <a:endParaRPr kumimoji="1" lang="en-US" altLang="ja-JP" sz="2800" dirty="0">
              <a:solidFill>
                <a:schemeClr val="bg1"/>
              </a:solidFill>
              <a:latin typeface="AR丸ゴシック体E" panose="020F0909000000000000" pitchFamily="49" charset="-128"/>
              <a:ea typeface="AR丸ゴシック体E" panose="020F0909000000000000" pitchFamily="49" charset="-128"/>
            </a:endParaRP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(1)</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 生産、流通等の調査研究</a:t>
            </a: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(2)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技術の調査研究</a:t>
            </a: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(3)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環境保全のための技術開発及び普及</a:t>
            </a: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(4)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標準化及び規格化の推進</a:t>
            </a: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(5)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普及及び啓発</a:t>
            </a: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(6)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情報の収集及び提供</a:t>
            </a:r>
          </a:p>
          <a:p>
            <a:pPr>
              <a:lnSpc>
                <a:spcPct val="150000"/>
              </a:lnSpc>
            </a:pPr>
            <a:r>
              <a:rPr kumimoji="1" lang="en-US" altLang="ja-JP" sz="2800" dirty="0">
                <a:solidFill>
                  <a:schemeClr val="bg1"/>
                </a:solidFill>
                <a:latin typeface="AR丸ゴシック体E" panose="020F0909000000000000" pitchFamily="49" charset="-128"/>
                <a:ea typeface="AR丸ゴシック体E" panose="020F0909000000000000" pitchFamily="49" charset="-128"/>
              </a:rPr>
              <a:t>(7)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内外関係機関等との交流及び協力</a:t>
            </a:r>
          </a:p>
        </p:txBody>
      </p:sp>
      <p:pic>
        <p:nvPicPr>
          <p:cNvPr id="4" name="5_mp3-output-ttsfree(dot)com 15s">
            <a:hlinkClick r:id="" action="ppaction://media"/>
            <a:extLst>
              <a:ext uri="{FF2B5EF4-FFF2-40B4-BE49-F238E27FC236}">
                <a16:creationId xmlns:a16="http://schemas.microsoft.com/office/drawing/2014/main" id="{7FEAA620-EB10-9048-68F7-784D693400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2789" y="235013"/>
            <a:ext cx="487363" cy="487363"/>
          </a:xfrm>
          <a:prstGeom prst="rect">
            <a:avLst/>
          </a:prstGeom>
        </p:spPr>
      </p:pic>
    </p:spTree>
    <p:extLst>
      <p:ext uri="{BB962C8B-B14F-4D97-AF65-F5344CB8AC3E}">
        <p14:creationId xmlns:p14="http://schemas.microsoft.com/office/powerpoint/2010/main" val="412824775"/>
      </p:ext>
    </p:extLst>
  </p:cSld>
  <p:clrMapOvr>
    <a:masterClrMapping/>
  </p:clrMapOvr>
  <mc:AlternateContent xmlns:mc="http://schemas.openxmlformats.org/markup-compatibility/2006" xmlns:p14="http://schemas.microsoft.com/office/powerpoint/2010/main">
    <mc:Choice Requires="p14">
      <p:transition p14:dur="200" advClick="0" advTm="20000">
        <p:fade/>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46B03B3-CA71-F1D9-3DBA-F1A8D9A8E7BD}"/>
              </a:ext>
            </a:extLst>
          </p:cNvPr>
          <p:cNvSpPr txBox="1"/>
          <p:nvPr/>
        </p:nvSpPr>
        <p:spPr>
          <a:xfrm>
            <a:off x="827071" y="384956"/>
            <a:ext cx="4542142"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2800" dirty="0">
                <a:solidFill>
                  <a:schemeClr val="bg1"/>
                </a:solidFill>
                <a:latin typeface="AR丸ゴシック体E" panose="020F0909000000000000" pitchFamily="49" charset="-128"/>
                <a:ea typeface="AR丸ゴシック体E" panose="020F0909000000000000" pitchFamily="49" charset="-128"/>
              </a:rPr>
              <a:t>情報の収集及び提供</a:t>
            </a:r>
          </a:p>
        </p:txBody>
      </p:sp>
      <p:pic>
        <p:nvPicPr>
          <p:cNvPr id="7" name="図 6">
            <a:extLst>
              <a:ext uri="{FF2B5EF4-FFF2-40B4-BE49-F238E27FC236}">
                <a16:creationId xmlns:a16="http://schemas.microsoft.com/office/drawing/2014/main" id="{499E70AE-4601-E7E3-8D7A-B91F14DAE065}"/>
              </a:ext>
            </a:extLst>
          </p:cNvPr>
          <p:cNvPicPr>
            <a:picLocks noChangeAspect="1"/>
          </p:cNvPicPr>
          <p:nvPr/>
        </p:nvPicPr>
        <p:blipFill>
          <a:blip r:embed="rId4"/>
          <a:stretch>
            <a:fillRect/>
          </a:stretch>
        </p:blipFill>
        <p:spPr>
          <a:xfrm>
            <a:off x="307514" y="1259138"/>
            <a:ext cx="5581255" cy="2404156"/>
          </a:xfrm>
          <a:prstGeom prst="rect">
            <a:avLst/>
          </a:prstGeom>
        </p:spPr>
      </p:pic>
      <p:sp>
        <p:nvSpPr>
          <p:cNvPr id="10" name="テキスト ボックス 9">
            <a:extLst>
              <a:ext uri="{FF2B5EF4-FFF2-40B4-BE49-F238E27FC236}">
                <a16:creationId xmlns:a16="http://schemas.microsoft.com/office/drawing/2014/main" id="{C2808956-B468-6A9B-16B2-A15BF83ECA29}"/>
              </a:ext>
            </a:extLst>
          </p:cNvPr>
          <p:cNvSpPr txBox="1"/>
          <p:nvPr/>
        </p:nvSpPr>
        <p:spPr>
          <a:xfrm>
            <a:off x="8979408" y="835518"/>
            <a:ext cx="3099816" cy="5632311"/>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200" dirty="0">
                <a:solidFill>
                  <a:schemeClr val="bg1"/>
                </a:solidFill>
                <a:latin typeface="AR丸ゴシック体E" panose="020F0909000000000000" pitchFamily="49" charset="-128"/>
                <a:ea typeface="AR丸ゴシック体E" panose="020F0909000000000000" pitchFamily="49" charset="-128"/>
              </a:rPr>
              <a:t>年頭所感</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０２ 「年頭所感」</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一般社団法人　日本表面処理機材工業会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０３ 「令和６年　年頭所感」</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経済産業省製造産業局　金属課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０５ 「技術革新による表面処理技術の発展を願って」一般社団法人　表面技術協会</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０６ 「全鍍連新年のご挨拶」</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全国鍍金工業組合連合会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寄　稿</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０７ 「電気回路の話」　その３　整流回　路の続きと発光ダイオード</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１１ 「混沌の世界経済」</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１４ 「トラブルシューティング」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アルミニウム陽極酸化皮膜用酢酸ニッケル封孔の浴管理と不良対策</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奥野製薬工業株式会社</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委員長対談</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１６ 株式会社ハシザワ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２２ 会員企業紹介</a:t>
            </a:r>
            <a:endParaRPr kumimoji="1" lang="en-US" altLang="ja-JP" sz="12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２３ 理事会・委員会議事一覧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２３ お知らせ</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２５ イベント報告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秋の研修会 東京産業技術研究センター</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経営研修会報告　東新工業株式会社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　　　　　　　　　　　 いわき四倉工場</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２９　 会員名簿　　　　　　　　　　　　</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３０　 表紙写真解説／広告掲載一覧</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３１ 　名刺広告　　　３８　　一般広告</a:t>
            </a:r>
          </a:p>
          <a:p>
            <a:r>
              <a:rPr kumimoji="1" lang="ja-JP" altLang="en-US" sz="1200" dirty="0">
                <a:solidFill>
                  <a:schemeClr val="bg1"/>
                </a:solidFill>
                <a:latin typeface="AR丸ゴシック体E" panose="020F0909000000000000" pitchFamily="49" charset="-128"/>
                <a:ea typeface="AR丸ゴシック体E" panose="020F0909000000000000" pitchFamily="49" charset="-128"/>
              </a:rPr>
              <a:t>５６　 編集後記／情報委員名簿</a:t>
            </a:r>
          </a:p>
        </p:txBody>
      </p:sp>
      <p:pic>
        <p:nvPicPr>
          <p:cNvPr id="11" name="図 10">
            <a:extLst>
              <a:ext uri="{FF2B5EF4-FFF2-40B4-BE49-F238E27FC236}">
                <a16:creationId xmlns:a16="http://schemas.microsoft.com/office/drawing/2014/main" id="{602FAFDC-C890-F7F3-12F2-2FBFDD25722A}"/>
              </a:ext>
            </a:extLst>
          </p:cNvPr>
          <p:cNvPicPr>
            <a:picLocks noChangeAspect="1"/>
          </p:cNvPicPr>
          <p:nvPr/>
        </p:nvPicPr>
        <p:blipFill>
          <a:blip r:embed="rId5"/>
          <a:stretch>
            <a:fillRect/>
          </a:stretch>
        </p:blipFill>
        <p:spPr>
          <a:xfrm>
            <a:off x="4911875" y="4810383"/>
            <a:ext cx="1662661" cy="1662661"/>
          </a:xfrm>
          <a:prstGeom prst="rect">
            <a:avLst/>
          </a:prstGeom>
        </p:spPr>
      </p:pic>
      <p:pic>
        <p:nvPicPr>
          <p:cNvPr id="4" name="6_mp3-output-ttsfree(dot)com 32s">
            <a:hlinkClick r:id="" action="ppaction://media"/>
            <a:extLst>
              <a:ext uri="{FF2B5EF4-FFF2-40B4-BE49-F238E27FC236}">
                <a16:creationId xmlns:a16="http://schemas.microsoft.com/office/drawing/2014/main" id="{ADF3E605-1CE9-014D-E676-C83F39BE77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0169" y="231013"/>
            <a:ext cx="487363" cy="487363"/>
          </a:xfrm>
          <a:prstGeom prst="rect">
            <a:avLst/>
          </a:prstGeom>
        </p:spPr>
      </p:pic>
      <p:pic>
        <p:nvPicPr>
          <p:cNvPr id="12" name="図 11">
            <a:extLst>
              <a:ext uri="{FF2B5EF4-FFF2-40B4-BE49-F238E27FC236}">
                <a16:creationId xmlns:a16="http://schemas.microsoft.com/office/drawing/2014/main" id="{64058285-0BE5-FB73-F983-CC6726E2398C}"/>
              </a:ext>
            </a:extLst>
          </p:cNvPr>
          <p:cNvPicPr>
            <a:picLocks noChangeAspect="1"/>
          </p:cNvPicPr>
          <p:nvPr/>
        </p:nvPicPr>
        <p:blipFill>
          <a:blip r:embed="rId7"/>
          <a:stretch>
            <a:fillRect/>
          </a:stretch>
        </p:blipFill>
        <p:spPr>
          <a:xfrm>
            <a:off x="6368521" y="875982"/>
            <a:ext cx="2525725" cy="3660160"/>
          </a:xfrm>
          <a:prstGeom prst="rect">
            <a:avLst/>
          </a:prstGeom>
        </p:spPr>
      </p:pic>
      <p:pic>
        <p:nvPicPr>
          <p:cNvPr id="6" name="図 5">
            <a:extLst>
              <a:ext uri="{FF2B5EF4-FFF2-40B4-BE49-F238E27FC236}">
                <a16:creationId xmlns:a16="http://schemas.microsoft.com/office/drawing/2014/main" id="{52783B53-E76D-1A12-7B9D-A646F0B00243}"/>
              </a:ext>
            </a:extLst>
          </p:cNvPr>
          <p:cNvPicPr>
            <a:picLocks noChangeAspect="1"/>
          </p:cNvPicPr>
          <p:nvPr/>
        </p:nvPicPr>
        <p:blipFill>
          <a:blip r:embed="rId8"/>
          <a:stretch>
            <a:fillRect/>
          </a:stretch>
        </p:blipFill>
        <p:spPr>
          <a:xfrm>
            <a:off x="323750" y="3762584"/>
            <a:ext cx="4337897" cy="2320411"/>
          </a:xfrm>
          <a:prstGeom prst="rect">
            <a:avLst/>
          </a:prstGeom>
        </p:spPr>
      </p:pic>
    </p:spTree>
    <p:extLst>
      <p:ext uri="{BB962C8B-B14F-4D97-AF65-F5344CB8AC3E}">
        <p14:creationId xmlns:p14="http://schemas.microsoft.com/office/powerpoint/2010/main" val="2880854581"/>
      </p:ext>
    </p:extLst>
  </p:cSld>
  <p:clrMapOvr>
    <a:masterClrMapping/>
  </p:clrMapOvr>
  <mc:AlternateContent xmlns:mc="http://schemas.openxmlformats.org/markup-compatibility/2006" xmlns:p14="http://schemas.microsoft.com/office/powerpoint/2010/main">
    <mc:Choice Requires="p14">
      <p:transition p14:dur="400" advClick="0" advTm="40000">
        <p:fade/>
      </p:transition>
    </mc:Choice>
    <mc:Fallback xmlns="">
      <p:transition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46B03B3-CA71-F1D9-3DBA-F1A8D9A8E7BD}"/>
              </a:ext>
            </a:extLst>
          </p:cNvPr>
          <p:cNvSpPr txBox="1"/>
          <p:nvPr/>
        </p:nvSpPr>
        <p:spPr>
          <a:xfrm>
            <a:off x="827071" y="384956"/>
            <a:ext cx="4542142"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2800" dirty="0">
                <a:solidFill>
                  <a:schemeClr val="bg1"/>
                </a:solidFill>
                <a:latin typeface="AR丸ゴシック体E" panose="020F0909000000000000" pitchFamily="49" charset="-128"/>
                <a:ea typeface="AR丸ゴシック体E" panose="020F0909000000000000" pitchFamily="49" charset="-128"/>
              </a:rPr>
              <a:t>普及及び啓発</a:t>
            </a:r>
          </a:p>
        </p:txBody>
      </p:sp>
      <p:sp>
        <p:nvSpPr>
          <p:cNvPr id="3" name="テキスト ボックス 2">
            <a:extLst>
              <a:ext uri="{FF2B5EF4-FFF2-40B4-BE49-F238E27FC236}">
                <a16:creationId xmlns:a16="http://schemas.microsoft.com/office/drawing/2014/main" id="{EA37DB89-AAA4-BB6E-CED9-33B1FF71DD11}"/>
              </a:ext>
            </a:extLst>
          </p:cNvPr>
          <p:cNvSpPr txBox="1"/>
          <p:nvPr/>
        </p:nvSpPr>
        <p:spPr>
          <a:xfrm>
            <a:off x="495841" y="1308046"/>
            <a:ext cx="11355164" cy="5201424"/>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2400" dirty="0">
                <a:solidFill>
                  <a:schemeClr val="bg1"/>
                </a:solidFill>
                <a:latin typeface="AR丸ゴシック体E" panose="020F0909000000000000" pitchFamily="49" charset="-128"/>
                <a:ea typeface="AR丸ゴシック体E" panose="020F0909000000000000" pitchFamily="49" charset="-128"/>
              </a:rPr>
              <a:t>会　場：東京ビックサイト</a:t>
            </a:r>
            <a:r>
              <a:rPr lang="ja-JP" altLang="en-US" sz="2400" dirty="0">
                <a:solidFill>
                  <a:schemeClr val="bg1"/>
                </a:solidFill>
                <a:latin typeface="AR丸ゴシック体E" panose="020F0909000000000000" pitchFamily="49" charset="-128"/>
                <a:ea typeface="AR丸ゴシック体E" panose="020F0909000000000000" pitchFamily="49" charset="-128"/>
              </a:rPr>
              <a:t>東３ホール　</a:t>
            </a:r>
            <a:r>
              <a:rPr kumimoji="1" lang="ja-JP" altLang="en-US" sz="2400" dirty="0">
                <a:solidFill>
                  <a:schemeClr val="bg1"/>
                </a:solidFill>
                <a:latin typeface="AR丸ゴシック体E" panose="020F0909000000000000" pitchFamily="49" charset="-128"/>
                <a:ea typeface="AR丸ゴシック体E" panose="020F0909000000000000" pitchFamily="49" charset="-128"/>
              </a:rPr>
              <a:t>機材工講演会場</a:t>
            </a:r>
            <a:endParaRPr kumimoji="1" lang="en-US" altLang="ja-JP" sz="2000" dirty="0">
              <a:solidFill>
                <a:schemeClr val="bg1"/>
              </a:solidFill>
              <a:latin typeface="AR丸ゴシック体E" panose="020F0909000000000000" pitchFamily="49" charset="-128"/>
              <a:ea typeface="AR丸ゴシック体E" panose="020F0909000000000000" pitchFamily="49" charset="-128"/>
            </a:endParaRPr>
          </a:p>
          <a:p>
            <a:endParaRPr lang="en-US" altLang="ja-JP" sz="2000" dirty="0">
              <a:solidFill>
                <a:schemeClr val="bg1"/>
              </a:solidFill>
              <a:latin typeface="AR丸ゴシック体E" panose="020F0909000000000000" pitchFamily="49" charset="-128"/>
              <a:ea typeface="AR丸ゴシック体E" panose="020F0909000000000000" pitchFamily="49" charset="-128"/>
            </a:endParaRPr>
          </a:p>
          <a:p>
            <a:pPr marL="0" algn="l" rtl="0" eaLnBrk="1" fontAlgn="ctr" latinLnBrk="0" hangingPunct="1">
              <a:spcBef>
                <a:spcPts val="0"/>
              </a:spcBef>
              <a:spcAft>
                <a:spcPts val="0"/>
              </a:spcAft>
            </a:pP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月</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31</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日</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水</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)13:00</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16:30</a:t>
            </a:r>
            <a:r>
              <a:rPr lang="ja-JP" altLang="en-US" sz="2000" dirty="0">
                <a:solidFill>
                  <a:schemeClr val="bg1"/>
                </a:solidFill>
                <a:latin typeface="AR丸ゴシック体E" panose="020F0909000000000000" pitchFamily="49" charset="-128"/>
                <a:ea typeface="AR丸ゴシック体E" panose="020F0909000000000000" pitchFamily="49" charset="-128"/>
              </a:rPr>
              <a:t>　</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技術委員会　</a:t>
            </a:r>
            <a:endParaRPr lang="ja-JP" altLang="ja-JP" sz="20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algn="l" rtl="0" eaLnBrk="1" fontAlgn="ctr" latinLnBrk="0" hangingPunct="1">
              <a:spcBef>
                <a:spcPts val="0"/>
              </a:spcBef>
              <a:spcAft>
                <a:spcPts val="0"/>
              </a:spcAft>
            </a:pP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～聞いてよかった、知って得した～</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表面処理新製品・新技術講演会</a:t>
            </a:r>
            <a:endParaRPr lang="ja-JP" altLang="ja-JP" sz="24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algn="ctr" rtl="0" eaLnBrk="1" fontAlgn="ctr" latinLnBrk="0" hangingPunct="1">
              <a:spcBef>
                <a:spcPts val="0"/>
              </a:spcBef>
              <a:spcAft>
                <a:spcPts val="0"/>
              </a:spcAft>
            </a:pP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参加費 無料（</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テキスト</a:t>
            </a:r>
            <a:r>
              <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1,000</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円）</a:t>
            </a:r>
            <a:endPar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endParaRPr>
          </a:p>
          <a:p>
            <a:pPr marL="0" algn="ctr" rtl="0" eaLnBrk="1" fontAlgn="ctr" latinLnBrk="0" hangingPunct="1">
              <a:spcBef>
                <a:spcPts val="0"/>
              </a:spcBef>
              <a:spcAft>
                <a:spcPts val="0"/>
              </a:spcAft>
            </a:pPr>
            <a:endParaRPr lang="ja-JP" altLang="ja-JP" sz="20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marR="0" indent="0" algn="l" rtl="0" eaLnBrk="1" fontAlgn="auto" latinLnBrk="0" hangingPunct="1">
              <a:spcBef>
                <a:spcPts val="0"/>
              </a:spcBef>
              <a:spcAft>
                <a:spcPts val="0"/>
              </a:spcAft>
            </a:pP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2</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月 </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日</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木</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)13:10</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16:30</a:t>
            </a:r>
            <a:r>
              <a:rPr lang="ja-JP" altLang="en-US" sz="2000" dirty="0">
                <a:solidFill>
                  <a:schemeClr val="bg1"/>
                </a:solidFill>
                <a:latin typeface="AR丸ゴシック体E" panose="020F0909000000000000" pitchFamily="49" charset="-128"/>
                <a:ea typeface="AR丸ゴシック体E" panose="020F0909000000000000" pitchFamily="49" charset="-128"/>
              </a:rPr>
              <a:t>　</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環境対策委員会</a:t>
            </a:r>
            <a:endParaRPr lang="ja-JP" altLang="ja-JP" sz="20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algn="l" rtl="0" eaLnBrk="1" fontAlgn="ctr" latinLnBrk="0" hangingPunct="1">
              <a:spcBef>
                <a:spcPts val="0"/>
              </a:spcBef>
              <a:spcAft>
                <a:spcPts val="0"/>
              </a:spcAft>
            </a:pP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環境セミナー「環境にやさしい</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設備と</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薬品・排水処理技術</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の実務</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endPar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endParaRPr>
          </a:p>
          <a:p>
            <a:pPr marL="0" algn="l" rtl="0" eaLnBrk="1" fontAlgn="ctr" latinLnBrk="0" hangingPunct="1">
              <a:spcBef>
                <a:spcPts val="0"/>
              </a:spcBef>
              <a:spcAft>
                <a:spcPts val="0"/>
              </a:spcAft>
            </a:pPr>
            <a:r>
              <a:rPr lang="ja-JP" altLang="en-US" sz="2400" dirty="0">
                <a:solidFill>
                  <a:schemeClr val="bg1"/>
                </a:solidFill>
                <a:latin typeface="AR丸ゴシック体E" panose="020F0909000000000000" pitchFamily="49" charset="-128"/>
                <a:ea typeface="AR丸ゴシック体E" panose="020F0909000000000000" pitchFamily="49" charset="-128"/>
              </a:rPr>
              <a:t>　　　　　　　　　　　　　　　</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排水処理のＱ＆Ａ・</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海外環境規制動向」</a:t>
            </a:r>
            <a:endParaRPr lang="ja-JP" altLang="ja-JP" sz="24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marR="0" indent="0" algn="ctr" rtl="0" eaLnBrk="1" fontAlgn="auto" latinLnBrk="0" hangingPunct="1">
              <a:spcBef>
                <a:spcPts val="0"/>
              </a:spcBef>
              <a:spcAft>
                <a:spcPts val="0"/>
              </a:spcAft>
            </a:pP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参加費 </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無料</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（テキスト</a:t>
            </a:r>
            <a:r>
              <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3,000</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円</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endParaRPr lang="ja-JP" altLang="ja-JP" sz="24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marR="0" indent="0" algn="l" rtl="0" eaLnBrk="1" fontAlgn="auto" latinLnBrk="0" hangingPunct="1">
              <a:spcBef>
                <a:spcPts val="0"/>
              </a:spcBef>
              <a:spcAft>
                <a:spcPts val="0"/>
              </a:spcAft>
            </a:pPr>
            <a:endPar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endParaRPr>
          </a:p>
          <a:p>
            <a:pPr marL="0" marR="0" indent="0" algn="l" rtl="0" eaLnBrk="1" fontAlgn="auto" latinLnBrk="0" hangingPunct="1">
              <a:spcBef>
                <a:spcPts val="0"/>
              </a:spcBef>
              <a:spcAft>
                <a:spcPts val="0"/>
              </a:spcAft>
            </a:pP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2</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月 </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2</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日</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金</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)13:00</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r>
              <a:rPr kumimoji="1" lang="en-US"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15:30</a:t>
            </a:r>
            <a:r>
              <a:rPr lang="ja-JP" altLang="en-US" sz="2000" dirty="0">
                <a:solidFill>
                  <a:schemeClr val="bg1"/>
                </a:solidFill>
                <a:latin typeface="AR丸ゴシック体E" panose="020F0909000000000000" pitchFamily="49" charset="-128"/>
                <a:ea typeface="AR丸ゴシック体E" panose="020F0909000000000000" pitchFamily="49" charset="-128"/>
              </a:rPr>
              <a:t>　</a:t>
            </a:r>
            <a:r>
              <a:rPr kumimoji="1" lang="ja-JP" altLang="ja-JP" sz="2000" b="0" i="0" u="none" strike="noStrike" kern="1200" dirty="0">
                <a:solidFill>
                  <a:schemeClr val="bg1"/>
                </a:solidFill>
                <a:effectLst/>
                <a:latin typeface="AR丸ゴシック体E" panose="020F0909000000000000" pitchFamily="49" charset="-128"/>
                <a:ea typeface="AR丸ゴシック体E" panose="020F0909000000000000" pitchFamily="49" charset="-128"/>
              </a:rPr>
              <a:t>青年会</a:t>
            </a:r>
            <a:endParaRPr lang="ja-JP" altLang="ja-JP" sz="20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algn="l" rtl="0" eaLnBrk="1" fontAlgn="ctr" latinLnBrk="0" hangingPunct="1">
              <a:spcBef>
                <a:spcPts val="0"/>
              </a:spcBef>
              <a:spcAft>
                <a:spcPts val="0"/>
              </a:spcAft>
            </a:pP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今さら聞けない</a:t>
            </a:r>
            <a:r>
              <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 </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めっきの基礎・装置の基礎</a:t>
            </a:r>
            <a:r>
              <a:rPr lang="ja-JP" altLang="en-US" sz="2400" dirty="0">
                <a:solidFill>
                  <a:schemeClr val="bg1"/>
                </a:solidFill>
                <a:latin typeface="AR丸ゴシック体E" panose="020F0909000000000000" pitchFamily="49" charset="-128"/>
                <a:ea typeface="AR丸ゴシック体E" panose="020F0909000000000000" pitchFamily="49" charset="-128"/>
              </a:rPr>
              <a:t>　</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～なぜなぜシリーズ第</a:t>
            </a:r>
            <a:r>
              <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17</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弾～</a:t>
            </a:r>
            <a:endParaRPr lang="ja-JP" altLang="ja-JP" sz="24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pPr marL="0" marR="0" indent="0" algn="ctr" rtl="0" eaLnBrk="1" fontAlgn="auto" latinLnBrk="0" hangingPunct="1">
              <a:spcBef>
                <a:spcPts val="0"/>
              </a:spcBef>
              <a:spcAft>
                <a:spcPts val="0"/>
              </a:spcAft>
            </a:pP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参加費 </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無料</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（テキスト</a:t>
            </a:r>
            <a:r>
              <a:rPr lang="en-US" altLang="ja-JP" sz="2400" dirty="0">
                <a:solidFill>
                  <a:schemeClr val="bg1"/>
                </a:solidFill>
                <a:latin typeface="AR丸ゴシック体E" panose="020F0909000000000000" pitchFamily="49" charset="-128"/>
                <a:ea typeface="AR丸ゴシック体E" panose="020F0909000000000000" pitchFamily="49" charset="-128"/>
              </a:rPr>
              <a:t>2</a:t>
            </a:r>
            <a:r>
              <a:rPr kumimoji="1" lang="en-US"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,000</a:t>
            </a:r>
            <a:r>
              <a:rPr kumimoji="1" lang="ja-JP" altLang="en-US"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円</a:t>
            </a:r>
            <a:r>
              <a:rPr kumimoji="1" lang="ja-JP" altLang="ja-JP" sz="2400" b="0" i="0" u="none" strike="noStrike" kern="1200" dirty="0">
                <a:solidFill>
                  <a:schemeClr val="bg1"/>
                </a:solidFill>
                <a:effectLst/>
                <a:latin typeface="AR丸ゴシック体E" panose="020F0909000000000000" pitchFamily="49" charset="-128"/>
                <a:ea typeface="AR丸ゴシック体E" panose="020F0909000000000000" pitchFamily="49" charset="-128"/>
              </a:rPr>
              <a:t>）</a:t>
            </a:r>
            <a:endParaRPr lang="ja-JP" altLang="ja-JP" sz="2400" b="0" i="0" u="none" strike="noStrike" dirty="0">
              <a:solidFill>
                <a:schemeClr val="bg1"/>
              </a:solidFill>
              <a:effectLst/>
              <a:latin typeface="AR丸ゴシック体E" panose="020F0909000000000000" pitchFamily="49" charset="-128"/>
              <a:ea typeface="AR丸ゴシック体E" panose="020F0909000000000000" pitchFamily="49" charset="-128"/>
            </a:endParaRPr>
          </a:p>
          <a:p>
            <a:endParaRPr kumimoji="1" lang="ja-JP" altLang="en-US" sz="2000" dirty="0">
              <a:solidFill>
                <a:schemeClr val="bg1"/>
              </a:solidFill>
              <a:latin typeface="AR丸ゴシック体E" panose="020F0909000000000000" pitchFamily="49" charset="-128"/>
              <a:ea typeface="AR丸ゴシック体E" panose="020F0909000000000000" pitchFamily="49" charset="-128"/>
            </a:endParaRPr>
          </a:p>
        </p:txBody>
      </p:sp>
      <p:pic>
        <p:nvPicPr>
          <p:cNvPr id="4" name="図 3">
            <a:extLst>
              <a:ext uri="{FF2B5EF4-FFF2-40B4-BE49-F238E27FC236}">
                <a16:creationId xmlns:a16="http://schemas.microsoft.com/office/drawing/2014/main" id="{A9E98DE6-25A7-67E7-CFBC-1126A26786A0}"/>
              </a:ext>
            </a:extLst>
          </p:cNvPr>
          <p:cNvPicPr>
            <a:picLocks noChangeAspect="1"/>
          </p:cNvPicPr>
          <p:nvPr/>
        </p:nvPicPr>
        <p:blipFill>
          <a:blip r:embed="rId4"/>
          <a:stretch>
            <a:fillRect/>
          </a:stretch>
        </p:blipFill>
        <p:spPr>
          <a:xfrm>
            <a:off x="10334009" y="384956"/>
            <a:ext cx="1516996" cy="1516996"/>
          </a:xfrm>
          <a:prstGeom prst="rect">
            <a:avLst/>
          </a:prstGeom>
        </p:spPr>
      </p:pic>
      <p:pic>
        <p:nvPicPr>
          <p:cNvPr id="5" name="7_mp3-output-ttsfree(dot)com 19s">
            <a:hlinkClick r:id="" action="ppaction://media"/>
            <a:extLst>
              <a:ext uri="{FF2B5EF4-FFF2-40B4-BE49-F238E27FC236}">
                <a16:creationId xmlns:a16="http://schemas.microsoft.com/office/drawing/2014/main" id="{B0DF0E19-7CCF-B8FD-3680-8A5149735A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642" y="6173215"/>
            <a:ext cx="487363" cy="487363"/>
          </a:xfrm>
          <a:prstGeom prst="rect">
            <a:avLst/>
          </a:prstGeom>
        </p:spPr>
      </p:pic>
    </p:spTree>
    <p:extLst>
      <p:ext uri="{BB962C8B-B14F-4D97-AF65-F5344CB8AC3E}">
        <p14:creationId xmlns:p14="http://schemas.microsoft.com/office/powerpoint/2010/main" val="2492451715"/>
      </p:ext>
    </p:extLst>
  </p:cSld>
  <p:clrMapOvr>
    <a:masterClrMapping/>
  </p:clrMapOvr>
  <mc:AlternateContent xmlns:mc="http://schemas.openxmlformats.org/markup-compatibility/2006" xmlns:p14="http://schemas.microsoft.com/office/powerpoint/2010/main">
    <mc:Choice Requires="p14">
      <p:transition p14:dur="250" advClick="0" advTm="25000">
        <p:fade/>
      </p:transition>
    </mc:Choice>
    <mc:Fallback xmlns="">
      <p:transition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BCFEBB8-EAEB-9E41-D167-915E7064367E}"/>
              </a:ext>
            </a:extLst>
          </p:cNvPr>
          <p:cNvSpPr txBox="1"/>
          <p:nvPr/>
        </p:nvSpPr>
        <p:spPr>
          <a:xfrm>
            <a:off x="914400" y="475488"/>
            <a:ext cx="611733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2800" dirty="0">
                <a:solidFill>
                  <a:schemeClr val="bg1"/>
                </a:solidFill>
                <a:latin typeface="AR丸ゴシック体E" panose="020F0909000000000000" pitchFamily="49" charset="-128"/>
                <a:ea typeface="AR丸ゴシック体E" panose="020F0909000000000000" pitchFamily="49" charset="-128"/>
              </a:rPr>
              <a:t>内外関係機関等との交流及び協力</a:t>
            </a:r>
            <a:endParaRPr kumimoji="1" lang="ja-JP" altLang="en-US" sz="2800" dirty="0"/>
          </a:p>
        </p:txBody>
      </p:sp>
      <p:sp>
        <p:nvSpPr>
          <p:cNvPr id="5" name="テキスト ボックス 4">
            <a:extLst>
              <a:ext uri="{FF2B5EF4-FFF2-40B4-BE49-F238E27FC236}">
                <a16:creationId xmlns:a16="http://schemas.microsoft.com/office/drawing/2014/main" id="{8B52DB0F-B097-E71D-E347-5F294D96E228}"/>
              </a:ext>
            </a:extLst>
          </p:cNvPr>
          <p:cNvSpPr txBox="1"/>
          <p:nvPr/>
        </p:nvSpPr>
        <p:spPr>
          <a:xfrm>
            <a:off x="914400" y="1417320"/>
            <a:ext cx="10661904"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2800" dirty="0">
                <a:solidFill>
                  <a:schemeClr val="bg1"/>
                </a:solidFill>
                <a:latin typeface="AR丸ゴシック体E" panose="020F0909000000000000" pitchFamily="49" charset="-128"/>
                <a:ea typeface="AR丸ゴシック体E" panose="020F0909000000000000" pitchFamily="49" charset="-128"/>
              </a:rPr>
              <a:t>機材工及び機材工会員は、</a:t>
            </a:r>
            <a:endParaRPr kumimoji="1" lang="en-US" altLang="ja-JP" sz="28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800" dirty="0">
                <a:solidFill>
                  <a:schemeClr val="bg1"/>
                </a:solidFill>
                <a:latin typeface="AR丸ゴシック体E" panose="020F0909000000000000" pitchFamily="49" charset="-128"/>
                <a:ea typeface="AR丸ゴシック体E" panose="020F0909000000000000" pitchFamily="49" charset="-128"/>
              </a:rPr>
              <a:t>　全国鍍金工業組合連合会</a:t>
            </a:r>
            <a:endParaRPr kumimoji="1" lang="en-US" altLang="ja-JP" sz="28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800" dirty="0">
                <a:solidFill>
                  <a:schemeClr val="bg1"/>
                </a:solidFill>
                <a:latin typeface="AR丸ゴシック体E" panose="020F0909000000000000" pitchFamily="49" charset="-128"/>
                <a:ea typeface="AR丸ゴシック体E" panose="020F0909000000000000" pitchFamily="49" charset="-128"/>
              </a:rPr>
              <a:t>　表面技術協会</a:t>
            </a:r>
            <a:endParaRPr kumimoji="1" lang="en-US" altLang="ja-JP" sz="28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800" dirty="0">
                <a:solidFill>
                  <a:schemeClr val="bg1"/>
                </a:solidFill>
                <a:latin typeface="AR丸ゴシック体E" panose="020F0909000000000000" pitchFamily="49" charset="-128"/>
                <a:ea typeface="AR丸ゴシック体E" panose="020F0909000000000000" pitchFamily="49" charset="-128"/>
              </a:rPr>
              <a:t>　日本鍍金材料協同組合</a:t>
            </a:r>
            <a:endParaRPr kumimoji="1" lang="en-US" altLang="ja-JP" sz="2800" dirty="0">
              <a:solidFill>
                <a:schemeClr val="bg1"/>
              </a:solidFill>
              <a:latin typeface="AR丸ゴシック体E" panose="020F0909000000000000" pitchFamily="49" charset="-128"/>
              <a:ea typeface="AR丸ゴシック体E" panose="020F0909000000000000" pitchFamily="49" charset="-128"/>
            </a:endParaRPr>
          </a:p>
          <a:p>
            <a:r>
              <a:rPr lang="ja-JP" altLang="en-US" sz="2800" dirty="0">
                <a:solidFill>
                  <a:schemeClr val="bg1"/>
                </a:solidFill>
                <a:latin typeface="AR丸ゴシック体E" panose="020F0909000000000000" pitchFamily="49" charset="-128"/>
                <a:ea typeface="AR丸ゴシック体E" panose="020F0909000000000000" pitchFamily="49" charset="-128"/>
              </a:rPr>
              <a:t>　　　　　　　　</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と共に</a:t>
            </a:r>
            <a:r>
              <a:rPr kumimoji="1" lang="en-US" altLang="ja-JP" sz="2800" dirty="0">
                <a:solidFill>
                  <a:schemeClr val="bg1"/>
                </a:solidFill>
                <a:latin typeface="AR丸ゴシック体E" panose="020F0909000000000000" pitchFamily="49" charset="-128"/>
                <a:ea typeface="AR丸ゴシック体E" panose="020F0909000000000000" pitchFamily="49" charset="-128"/>
              </a:rPr>
              <a:t>SURTECH2024</a:t>
            </a:r>
            <a:r>
              <a:rPr kumimoji="1" lang="ja-JP" altLang="en-US" sz="2800" dirty="0">
                <a:solidFill>
                  <a:schemeClr val="bg1"/>
                </a:solidFill>
                <a:latin typeface="AR丸ゴシック体E" panose="020F0909000000000000" pitchFamily="49" charset="-128"/>
                <a:ea typeface="AR丸ゴシック体E" panose="020F0909000000000000" pitchFamily="49" charset="-128"/>
              </a:rPr>
              <a:t>に出展しています</a:t>
            </a:r>
            <a:endParaRPr kumimoji="1" lang="ja-JP" altLang="en-US" sz="2800" dirty="0"/>
          </a:p>
        </p:txBody>
      </p:sp>
      <p:sp>
        <p:nvSpPr>
          <p:cNvPr id="6" name="テキスト ボックス 5">
            <a:extLst>
              <a:ext uri="{FF2B5EF4-FFF2-40B4-BE49-F238E27FC236}">
                <a16:creationId xmlns:a16="http://schemas.microsoft.com/office/drawing/2014/main" id="{020D3DB0-B532-BF74-557E-3C312602E9A3}"/>
              </a:ext>
            </a:extLst>
          </p:cNvPr>
          <p:cNvSpPr txBox="1"/>
          <p:nvPr/>
        </p:nvSpPr>
        <p:spPr>
          <a:xfrm>
            <a:off x="914400" y="3930116"/>
            <a:ext cx="10661904" cy="1384995"/>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2800" dirty="0">
                <a:solidFill>
                  <a:schemeClr val="bg1"/>
                </a:solidFill>
                <a:latin typeface="AR丸ゴシック体E" panose="020F0909000000000000" pitchFamily="49" charset="-128"/>
                <a:ea typeface="AR丸ゴシック体E" panose="020F0909000000000000" pitchFamily="49" charset="-128"/>
              </a:rPr>
              <a:t>機材工の展示のテーマは「ＳＤＧｓ」です</a:t>
            </a:r>
            <a:endParaRPr kumimoji="1" lang="en-US" altLang="ja-JP" sz="2800" dirty="0">
              <a:solidFill>
                <a:schemeClr val="bg1"/>
              </a:solidFill>
              <a:latin typeface="AR丸ゴシック体E" panose="020F0909000000000000" pitchFamily="49" charset="-128"/>
              <a:ea typeface="AR丸ゴシック体E" panose="020F0909000000000000" pitchFamily="49" charset="-128"/>
            </a:endParaRPr>
          </a:p>
          <a:p>
            <a:endParaRPr lang="en-US" altLang="ja-JP" sz="2800" dirty="0">
              <a:solidFill>
                <a:schemeClr val="bg1"/>
              </a:solidFill>
              <a:latin typeface="AR丸ゴシック体E" panose="020F0909000000000000" pitchFamily="49" charset="-128"/>
              <a:ea typeface="AR丸ゴシック体E" panose="020F0909000000000000" pitchFamily="49" charset="-128"/>
            </a:endParaRPr>
          </a:p>
          <a:p>
            <a:r>
              <a:rPr lang="en-US" altLang="ja-JP" sz="2800" dirty="0">
                <a:solidFill>
                  <a:schemeClr val="bg1"/>
                </a:solidFill>
                <a:latin typeface="AR丸ゴシック体E" panose="020F0909000000000000" pitchFamily="49" charset="-128"/>
                <a:ea typeface="AR丸ゴシック体E" panose="020F0909000000000000" pitchFamily="49" charset="-128"/>
              </a:rPr>
              <a:t>3</a:t>
            </a:r>
            <a:r>
              <a:rPr lang="ja-JP" altLang="en-US" sz="2800" dirty="0">
                <a:solidFill>
                  <a:schemeClr val="bg1"/>
                </a:solidFill>
                <a:latin typeface="AR丸ゴシック体E" panose="020F0909000000000000" pitchFamily="49" charset="-128"/>
                <a:ea typeface="AR丸ゴシック体E" panose="020F0909000000000000" pitchFamily="49" charset="-128"/>
              </a:rPr>
              <a:t>つの部会の展示をご紹介します</a:t>
            </a:r>
            <a:endParaRPr kumimoji="1" lang="ja-JP" altLang="en-US" sz="2800" dirty="0"/>
          </a:p>
        </p:txBody>
      </p:sp>
      <p:pic>
        <p:nvPicPr>
          <p:cNvPr id="2" name="8_mp3-output-ttsfree(dot)com 16s">
            <a:hlinkClick r:id="" action="ppaction://media"/>
            <a:extLst>
              <a:ext uri="{FF2B5EF4-FFF2-40B4-BE49-F238E27FC236}">
                <a16:creationId xmlns:a16="http://schemas.microsoft.com/office/drawing/2014/main" id="{13EC050C-D5FE-643E-E09B-9EF2D9EA56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4229" y="231806"/>
            <a:ext cx="487363" cy="487363"/>
          </a:xfrm>
          <a:prstGeom prst="rect">
            <a:avLst/>
          </a:prstGeom>
        </p:spPr>
      </p:pic>
    </p:spTree>
    <p:extLst>
      <p:ext uri="{BB962C8B-B14F-4D97-AF65-F5344CB8AC3E}">
        <p14:creationId xmlns:p14="http://schemas.microsoft.com/office/powerpoint/2010/main" val="994972340"/>
      </p:ext>
    </p:extLst>
  </p:cSld>
  <p:clrMapOvr>
    <a:masterClrMapping/>
  </p:clrMapOvr>
  <mc:AlternateContent xmlns:mc="http://schemas.openxmlformats.org/markup-compatibility/2006" xmlns:p14="http://schemas.microsoft.com/office/powerpoint/2010/main">
    <mc:Choice Requires="p14">
      <p:transition p14:dur="200" advClick="0" advTm="20000">
        <p:fade/>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43F5203-88A2-C3EB-A292-7C1233A39DE5}"/>
              </a:ext>
            </a:extLst>
          </p:cNvPr>
          <p:cNvPicPr>
            <a:picLocks noChangeAspect="1"/>
          </p:cNvPicPr>
          <p:nvPr/>
        </p:nvPicPr>
        <p:blipFill>
          <a:blip r:embed="rId4"/>
          <a:stretch>
            <a:fillRect/>
          </a:stretch>
        </p:blipFill>
        <p:spPr>
          <a:xfrm>
            <a:off x="0" y="0"/>
            <a:ext cx="4848225" cy="6858000"/>
          </a:xfrm>
          <a:prstGeom prst="rect">
            <a:avLst/>
          </a:prstGeom>
        </p:spPr>
      </p:pic>
      <p:pic>
        <p:nvPicPr>
          <p:cNvPr id="9" name="図 8">
            <a:extLst>
              <a:ext uri="{FF2B5EF4-FFF2-40B4-BE49-F238E27FC236}">
                <a16:creationId xmlns:a16="http://schemas.microsoft.com/office/drawing/2014/main" id="{33B1F838-43A5-5AE7-AC37-A212E1F35A16}"/>
              </a:ext>
            </a:extLst>
          </p:cNvPr>
          <p:cNvPicPr>
            <a:picLocks noChangeAspect="1"/>
          </p:cNvPicPr>
          <p:nvPr/>
        </p:nvPicPr>
        <p:blipFill>
          <a:blip r:embed="rId5"/>
          <a:stretch>
            <a:fillRect/>
          </a:stretch>
        </p:blipFill>
        <p:spPr>
          <a:xfrm>
            <a:off x="4848225" y="0"/>
            <a:ext cx="1217891" cy="1220002"/>
          </a:xfrm>
          <a:prstGeom prst="rect">
            <a:avLst/>
          </a:prstGeom>
          <a:effectLst>
            <a:outerShdw blurRad="50800" dist="38100" dir="2700000" algn="tl" rotWithShape="0">
              <a:prstClr val="black">
                <a:alpha val="40000"/>
              </a:prstClr>
            </a:outerShdw>
          </a:effectLst>
        </p:spPr>
      </p:pic>
      <p:sp>
        <p:nvSpPr>
          <p:cNvPr id="2" name="テキスト ボックス 1">
            <a:extLst>
              <a:ext uri="{FF2B5EF4-FFF2-40B4-BE49-F238E27FC236}">
                <a16:creationId xmlns:a16="http://schemas.microsoft.com/office/drawing/2014/main" id="{2F8C1C53-B5C9-CC09-003C-2B79F6E600F6}"/>
              </a:ext>
            </a:extLst>
          </p:cNvPr>
          <p:cNvSpPr txBox="1"/>
          <p:nvPr/>
        </p:nvSpPr>
        <p:spPr>
          <a:xfrm>
            <a:off x="5294376" y="1773936"/>
            <a:ext cx="6519672" cy="39703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dirty="0">
                <a:solidFill>
                  <a:schemeClr val="bg1"/>
                </a:solidFill>
                <a:latin typeface="AR P丸ゴシック体E" panose="020F0900000000000000" pitchFamily="50" charset="-128"/>
                <a:ea typeface="AR P丸ゴシック体E" panose="020F0900000000000000" pitchFamily="50" charset="-128"/>
              </a:rPr>
              <a:t>生産性の高いめっき設備の導入を支援すべく、政府による固定資産税減免などの政策が</a:t>
            </a:r>
            <a:r>
              <a:rPr lang="ja-JP" altLang="en-US" dirty="0">
                <a:solidFill>
                  <a:schemeClr val="bg1"/>
                </a:solidFill>
                <a:latin typeface="AR P丸ゴシック体E" panose="020F0900000000000000" pitchFamily="50" charset="-128"/>
                <a:ea typeface="AR P丸ゴシック体E" panose="020F0900000000000000" pitchFamily="50" charset="-128"/>
              </a:rPr>
              <a:t>２０１６年から執行されています。</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lang="ja-JP" altLang="en-US" dirty="0">
                <a:solidFill>
                  <a:schemeClr val="bg1"/>
                </a:solidFill>
                <a:latin typeface="AR P丸ゴシック体E" panose="020F0900000000000000" pitchFamily="50" charset="-128"/>
                <a:ea typeface="AR P丸ゴシック体E" panose="020F0900000000000000" pitchFamily="50" charset="-128"/>
              </a:rPr>
              <a:t>機材工はこの政策の普及を図るために生産性向上要件証明書の審査を委託されています。</a:t>
            </a:r>
            <a:endParaRPr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２０１８年４月から審査を委託され、これまで</a:t>
            </a:r>
            <a:r>
              <a:rPr kumimoji="1" lang="en-US" altLang="ja-JP" dirty="0">
                <a:solidFill>
                  <a:schemeClr val="bg1"/>
                </a:solidFill>
                <a:latin typeface="AR P丸ゴシック体E" panose="020F0900000000000000" pitchFamily="50" charset="-128"/>
                <a:ea typeface="AR P丸ゴシック体E" panose="020F0900000000000000" pitchFamily="50" charset="-128"/>
              </a:rPr>
              <a:t>300</a:t>
            </a:r>
            <a:r>
              <a:rPr kumimoji="1" lang="ja-JP" altLang="en-US" dirty="0">
                <a:solidFill>
                  <a:schemeClr val="bg1"/>
                </a:solidFill>
                <a:latin typeface="AR P丸ゴシック体E" panose="020F0900000000000000" pitchFamily="50" charset="-128"/>
                <a:ea typeface="AR P丸ゴシック体E" panose="020F0900000000000000" pitchFamily="50" charset="-128"/>
              </a:rPr>
              <a:t>件余の審査を行っています。</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モーター、めっき電源、空調等は同じ電力で効率の高いものが入手できるようになりました。</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endParaRPr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経験豊富な機材工の設備部会所属企業に相談いただき、生産性の向上</a:t>
            </a:r>
            <a:r>
              <a:rPr lang="ja-JP" altLang="en-US" dirty="0">
                <a:solidFill>
                  <a:schemeClr val="bg1"/>
                </a:solidFill>
                <a:latin typeface="AR P丸ゴシック体E" panose="020F0900000000000000" pitchFamily="50" charset="-128"/>
                <a:ea typeface="AR P丸ゴシック体E" panose="020F0900000000000000" pitchFamily="50" charset="-128"/>
              </a:rPr>
              <a:t>と固定資産税の減免を享受してください。</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536386F4-739E-3CF8-9BB0-B82DC2A07E93}"/>
              </a:ext>
            </a:extLst>
          </p:cNvPr>
          <p:cNvSpPr txBox="1"/>
          <p:nvPr/>
        </p:nvSpPr>
        <p:spPr>
          <a:xfrm>
            <a:off x="6858000" y="296672"/>
            <a:ext cx="3547872" cy="923330"/>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spAutoFit/>
          </a:bodyPr>
          <a:lstStyle/>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a:t>
            </a: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3.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すべての人に健康と福祉を</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b="0" i="0" dirty="0">
                <a:solidFill>
                  <a:schemeClr val="bg1"/>
                </a:solidFill>
                <a:effectLst/>
                <a:latin typeface="AR P丸ゴシック体E" panose="020F0900000000000000" pitchFamily="50" charset="-128"/>
                <a:ea typeface="AR P丸ゴシック体E" panose="020F0900000000000000" pitchFamily="50" charset="-128"/>
              </a:rPr>
              <a:t>	11.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住み続けられるまちづくりを</a:t>
            </a:r>
            <a:endParaRPr lang="en-US" altLang="ja-JP" b="0" i="0" dirty="0">
              <a:solidFill>
                <a:schemeClr val="bg1"/>
              </a:solidFill>
              <a:effectLst/>
              <a:latin typeface="AR P丸ゴシック体E" panose="020F0900000000000000" pitchFamily="50" charset="-128"/>
              <a:ea typeface="AR P丸ゴシック体E" panose="020F0900000000000000" pitchFamily="50" charset="-128"/>
            </a:endParaRPr>
          </a:p>
          <a:p>
            <a:pPr>
              <a:tabLst>
                <a:tab pos="357188" algn="r"/>
                <a:tab pos="447675" algn="l"/>
              </a:tabLst>
            </a:pPr>
            <a:r>
              <a:rPr lang="en-US" altLang="ja-JP" dirty="0">
                <a:solidFill>
                  <a:schemeClr val="bg1"/>
                </a:solidFill>
                <a:latin typeface="AR P丸ゴシック体E" panose="020F0900000000000000" pitchFamily="50" charset="-128"/>
                <a:ea typeface="AR P丸ゴシック体E" panose="020F0900000000000000" pitchFamily="50" charset="-128"/>
              </a:rPr>
              <a:t>	12.	</a:t>
            </a:r>
            <a:r>
              <a:rPr lang="ja-JP" altLang="en-US" b="0" i="0" dirty="0">
                <a:solidFill>
                  <a:schemeClr val="bg1"/>
                </a:solidFill>
                <a:effectLst/>
                <a:latin typeface="AR P丸ゴシック体E" panose="020F0900000000000000" pitchFamily="50" charset="-128"/>
                <a:ea typeface="AR P丸ゴシック体E" panose="020F0900000000000000" pitchFamily="50" charset="-128"/>
              </a:rPr>
              <a:t>つくる責任、つかう責任</a:t>
            </a:r>
          </a:p>
        </p:txBody>
      </p:sp>
      <p:pic>
        <p:nvPicPr>
          <p:cNvPr id="4" name="9_mp3-output-ttsfree(dot)com 42s">
            <a:hlinkClick r:id="" action="ppaction://media"/>
            <a:extLst>
              <a:ext uri="{FF2B5EF4-FFF2-40B4-BE49-F238E27FC236}">
                <a16:creationId xmlns:a16="http://schemas.microsoft.com/office/drawing/2014/main" id="{D18F8902-D1CA-20FC-3D1A-C27EDC4BF5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2517" y="270974"/>
            <a:ext cx="487363" cy="487363"/>
          </a:xfrm>
          <a:prstGeom prst="rect">
            <a:avLst/>
          </a:prstGeom>
        </p:spPr>
      </p:pic>
    </p:spTree>
    <p:extLst>
      <p:ext uri="{BB962C8B-B14F-4D97-AF65-F5344CB8AC3E}">
        <p14:creationId xmlns:p14="http://schemas.microsoft.com/office/powerpoint/2010/main" val="3208682114"/>
      </p:ext>
    </p:extLst>
  </p:cSld>
  <p:clrMapOvr>
    <a:masterClrMapping/>
  </p:clrMapOvr>
  <mc:AlternateContent xmlns:mc="http://schemas.openxmlformats.org/markup-compatibility/2006" xmlns:p14="http://schemas.microsoft.com/office/powerpoint/2010/main">
    <mc:Choice Requires="p14">
      <p:transition spd="med" p14:dur="550" advClick="0" advTm="55000">
        <p:fade/>
      </p:transition>
    </mc:Choice>
    <mc:Fallback xmlns="">
      <p:transition spd="med"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2006</Words>
  <Application>Microsoft Office PowerPoint</Application>
  <PresentationFormat>ワイド画面</PresentationFormat>
  <Paragraphs>282</Paragraphs>
  <Slides>15</Slides>
  <Notes>1</Notes>
  <HiddenSlides>0</HiddenSlides>
  <MMClips>17</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15</vt:i4>
      </vt:variant>
    </vt:vector>
  </HeadingPairs>
  <TitlesOfParts>
    <vt:vector size="21" baseType="lpstr">
      <vt:lpstr>AR P丸ゴシック体E</vt:lpstr>
      <vt:lpstr>AR丸ゴシック体E</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機材工 PC01</dc:creator>
  <cp:lastModifiedBy>一雄 望月</cp:lastModifiedBy>
  <cp:revision>42</cp:revision>
  <dcterms:created xsi:type="dcterms:W3CDTF">2022-10-11T05:46:49Z</dcterms:created>
  <dcterms:modified xsi:type="dcterms:W3CDTF">2024-01-26T02:21:46Z</dcterms:modified>
</cp:coreProperties>
</file>