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35" r:id="rId1"/>
    <p:sldMasterId id="2147483917" r:id="rId2"/>
    <p:sldMasterId id="2147484043" r:id="rId3"/>
    <p:sldMasterId id="2147484076" r:id="rId4"/>
    <p:sldMasterId id="2147484096" r:id="rId5"/>
    <p:sldMasterId id="2147484106" r:id="rId6"/>
  </p:sldMasterIdLst>
  <p:notesMasterIdLst>
    <p:notesMasterId r:id="rId46"/>
  </p:notesMasterIdLst>
  <p:handoutMasterIdLst>
    <p:handoutMasterId r:id="rId47"/>
  </p:handoutMasterIdLst>
  <p:sldIdLst>
    <p:sldId id="870" r:id="rId7"/>
    <p:sldId id="1098" r:id="rId8"/>
    <p:sldId id="12845" r:id="rId9"/>
    <p:sldId id="1102" r:id="rId10"/>
    <p:sldId id="12846" r:id="rId11"/>
    <p:sldId id="1101" r:id="rId12"/>
    <p:sldId id="12228" r:id="rId13"/>
    <p:sldId id="12231" r:id="rId14"/>
    <p:sldId id="12230" r:id="rId15"/>
    <p:sldId id="1099" r:id="rId16"/>
    <p:sldId id="1088" r:id="rId17"/>
    <p:sldId id="1080" r:id="rId18"/>
    <p:sldId id="1063" r:id="rId19"/>
    <p:sldId id="1062" r:id="rId20"/>
    <p:sldId id="1093" r:id="rId21"/>
    <p:sldId id="1089" r:id="rId22"/>
    <p:sldId id="1061" r:id="rId23"/>
    <p:sldId id="1087" r:id="rId24"/>
    <p:sldId id="954" r:id="rId25"/>
    <p:sldId id="1085" r:id="rId26"/>
    <p:sldId id="1094" r:id="rId27"/>
    <p:sldId id="1095" r:id="rId28"/>
    <p:sldId id="1044" r:id="rId29"/>
    <p:sldId id="986" r:id="rId30"/>
    <p:sldId id="1079" r:id="rId31"/>
    <p:sldId id="1100" r:id="rId32"/>
    <p:sldId id="1090" r:id="rId33"/>
    <p:sldId id="1096" r:id="rId34"/>
    <p:sldId id="1097" r:id="rId35"/>
    <p:sldId id="907" r:id="rId36"/>
    <p:sldId id="1290" r:id="rId37"/>
    <p:sldId id="1291" r:id="rId38"/>
    <p:sldId id="1345" r:id="rId39"/>
    <p:sldId id="325" r:id="rId40"/>
    <p:sldId id="390" r:id="rId41"/>
    <p:sldId id="362" r:id="rId42"/>
    <p:sldId id="368" r:id="rId43"/>
    <p:sldId id="391" r:id="rId44"/>
    <p:sldId id="346" r:id="rId45"/>
  </p:sldIdLst>
  <p:sldSz cx="9906000" cy="6858000" type="A4"/>
  <p:notesSz cx="6807200" cy="9939338"/>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新機構説明資料" id="{AFEB57E2-761A-4D20-95B6-BA9BCBD3A6E6}">
          <p14:sldIdLst>
            <p14:sldId id="870"/>
            <p14:sldId id="1098"/>
            <p14:sldId id="12845"/>
            <p14:sldId id="1102"/>
            <p14:sldId id="12846"/>
            <p14:sldId id="1101"/>
            <p14:sldId id="12228"/>
            <p14:sldId id="12231"/>
            <p14:sldId id="12230"/>
            <p14:sldId id="1099"/>
            <p14:sldId id="1088"/>
            <p14:sldId id="1080"/>
            <p14:sldId id="1063"/>
            <p14:sldId id="1062"/>
            <p14:sldId id="1093"/>
            <p14:sldId id="1089"/>
            <p14:sldId id="1061"/>
            <p14:sldId id="1087"/>
            <p14:sldId id="954"/>
            <p14:sldId id="1085"/>
            <p14:sldId id="1094"/>
            <p14:sldId id="1095"/>
            <p14:sldId id="1044"/>
            <p14:sldId id="986"/>
            <p14:sldId id="1079"/>
            <p14:sldId id="1100"/>
            <p14:sldId id="1090"/>
            <p14:sldId id="1096"/>
            <p14:sldId id="1097"/>
            <p14:sldId id="907"/>
            <p14:sldId id="1290"/>
            <p14:sldId id="1291"/>
            <p14:sldId id="1345"/>
            <p14:sldId id="325"/>
            <p14:sldId id="390"/>
            <p14:sldId id="362"/>
            <p14:sldId id="368"/>
            <p14:sldId id="391"/>
            <p14:sldId id="346"/>
          </p14:sldIdLst>
        </p14:section>
      </p14:sectionLst>
    </p:ext>
    <p:ext uri="{EFAFB233-063F-42B5-8137-9DF3F51BA10A}">
      <p15:sldGuideLst xmlns:p15="http://schemas.microsoft.com/office/powerpoint/2012/main">
        <p15:guide id="2" pos="4912" userDrawn="1">
          <p15:clr>
            <a:srgbClr val="A4A3A4"/>
          </p15:clr>
        </p15:guide>
        <p15:guide id="3" pos="172" userDrawn="1">
          <p15:clr>
            <a:srgbClr val="A4A3A4"/>
          </p15:clr>
        </p15:guide>
        <p15:guide id="4" pos="6091" userDrawn="1">
          <p15:clr>
            <a:srgbClr val="A4A3A4"/>
          </p15:clr>
        </p15:guide>
        <p15:guide id="5" orient="horz" pos="119" userDrawn="1">
          <p15:clr>
            <a:srgbClr val="A4A3A4"/>
          </p15:clr>
        </p15:guide>
        <p15:guide id="6"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原 修一郎" initials="新原" lastIdx="4" clrIdx="0"/>
  <p:cmAuthor id="1" name="川又 孝太郎" initials="t" lastIdx="5" clrIdx="1">
    <p:extLst>
      <p:ext uri="{19B8F6BF-5375-455C-9EA6-DF929625EA0E}">
        <p15:presenceInfo xmlns:p15="http://schemas.microsoft.com/office/powerpoint/2012/main" userId="川又 孝太郎" providerId="None"/>
      </p:ext>
    </p:extLst>
  </p:cmAuthor>
  <p:cmAuthor id="2" name="平田 清明" initials="t" lastIdx="5" clrIdx="2">
    <p:extLst>
      <p:ext uri="{19B8F6BF-5375-455C-9EA6-DF929625EA0E}">
        <p15:presenceInfo xmlns:p15="http://schemas.microsoft.com/office/powerpoint/2012/main" userId="平田 清明" providerId="None"/>
      </p:ext>
    </p:extLst>
  </p:cmAuthor>
  <p:cmAuthor id="3" name="黒部 一隆" initials="t" lastIdx="9" clrIdx="3">
    <p:extLst>
      <p:ext uri="{19B8F6BF-5375-455C-9EA6-DF929625EA0E}">
        <p15:presenceInfo xmlns:p15="http://schemas.microsoft.com/office/powerpoint/2012/main" userId="黒部 一隆" providerId="None"/>
      </p:ext>
    </p:extLst>
  </p:cmAuthor>
  <p:cmAuthor id="4" name="佐藤 直己" initials="t" lastIdx="2" clrIdx="4">
    <p:extLst>
      <p:ext uri="{19B8F6BF-5375-455C-9EA6-DF929625EA0E}">
        <p15:presenceInfo xmlns:p15="http://schemas.microsoft.com/office/powerpoint/2012/main" userId="佐藤 直己" providerId="None"/>
      </p:ext>
    </p:extLst>
  </p:cmAuthor>
  <p:cmAuthor id="5" name="松田 尚之" initials="t" lastIdx="10" clrIdx="5">
    <p:extLst>
      <p:ext uri="{19B8F6BF-5375-455C-9EA6-DF929625EA0E}">
        <p15:presenceInfo xmlns:p15="http://schemas.microsoft.com/office/powerpoint/2012/main" userId="松田 尚之" providerId="None"/>
      </p:ext>
    </p:extLst>
  </p:cmAuthor>
  <p:cmAuthor id="6" name="作成者" initials="s" lastIdx="7" clrIdx="6">
    <p:extLst>
      <p:ext uri="{19B8F6BF-5375-455C-9EA6-DF929625EA0E}">
        <p15:presenceInfo xmlns:p15="http://schemas.microsoft.com/office/powerpoint/2012/main" userId="作成者" providerId="None"/>
      </p:ext>
    </p:extLst>
  </p:cmAuthor>
  <p:cmAuthor id="7" name="御手洗 圭一" initials="t" lastIdx="3" clrIdx="7">
    <p:extLst>
      <p:ext uri="{19B8F6BF-5375-455C-9EA6-DF929625EA0E}">
        <p15:presenceInfo xmlns:p15="http://schemas.microsoft.com/office/powerpoint/2012/main" userId="御手洗 圭一" providerId="None"/>
      </p:ext>
    </p:extLst>
  </p:cmAuthor>
  <p:cmAuthor id="8" name="Tomoharu Shibata (JP)" initials="TS(" lastIdx="1" clrIdx="8">
    <p:extLst>
      <p:ext uri="{19B8F6BF-5375-455C-9EA6-DF929625EA0E}">
        <p15:presenceInfo xmlns:p15="http://schemas.microsoft.com/office/powerpoint/2012/main" userId="S::tomoharu.shibata@pwc.com::5baa9511-418f-41f6-a85c-cdcdb7b17152" providerId="AD"/>
      </p:ext>
    </p:extLst>
  </p:cmAuthor>
  <p:cmAuthor id="9" name="飯村 裕貴" initials="t" lastIdx="2" clrIdx="9">
    <p:extLst>
      <p:ext uri="{19B8F6BF-5375-455C-9EA6-DF929625EA0E}">
        <p15:presenceInfo xmlns:p15="http://schemas.microsoft.com/office/powerpoint/2012/main" userId="飯村 裕貴" providerId="None"/>
      </p:ext>
    </p:extLst>
  </p:cmAuthor>
  <p:cmAuthor id="10" name="田吉 禎彦" initials="田吉" lastIdx="6" clrIdx="10">
    <p:extLst>
      <p:ext uri="{19B8F6BF-5375-455C-9EA6-DF929625EA0E}">
        <p15:presenceInfo xmlns:p15="http://schemas.microsoft.com/office/powerpoint/2012/main" userId="田吉 禎彦" providerId="None"/>
      </p:ext>
    </p:extLst>
  </p:cmAuthor>
  <p:cmAuthor id="11" name="小原 一祥" initials="小原" lastIdx="9" clrIdx="11">
    <p:extLst>
      <p:ext uri="{19B8F6BF-5375-455C-9EA6-DF929625EA0E}">
        <p15:presenceInfo xmlns:p15="http://schemas.microsoft.com/office/powerpoint/2012/main" userId="S::KOHARA01@moe.go.jp::f6cb9c40-efbd-4093-bab1-80a13d81bdc3" providerId="AD"/>
      </p:ext>
    </p:extLst>
  </p:cmAuthor>
  <p:cmAuthor id="12" name="浅川 彬" initials="浅川" lastIdx="2" clrIdx="12">
    <p:extLst>
      <p:ext uri="{19B8F6BF-5375-455C-9EA6-DF929625EA0E}">
        <p15:presenceInfo xmlns:p15="http://schemas.microsoft.com/office/powerpoint/2012/main" userId="S::ASAKAW02@moe.go.jp::0b48ce3a-51bb-4c40-bd27-89d5a9edb8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3"/>
    <a:srgbClr val="FFFFFF"/>
    <a:srgbClr val="FF00FF"/>
    <a:srgbClr val="7F7F7F"/>
    <a:srgbClr val="FFFF00"/>
    <a:srgbClr val="D9D9D9"/>
    <a:srgbClr val="F4B183"/>
    <a:srgbClr val="C89E28"/>
    <a:srgbClr val="B3E4D7"/>
    <a:srgbClr val="D9F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1" autoAdjust="0"/>
    <p:restoredTop sz="96353" autoAdjust="0"/>
  </p:normalViewPr>
  <p:slideViewPr>
    <p:cSldViewPr snapToGrid="0">
      <p:cViewPr varScale="1">
        <p:scale>
          <a:sx n="96" d="100"/>
          <a:sy n="96" d="100"/>
        </p:scale>
        <p:origin x="490" y="62"/>
      </p:cViewPr>
      <p:guideLst>
        <p:guide pos="4912"/>
        <p:guide pos="172"/>
        <p:guide pos="6091"/>
        <p:guide orient="horz" pos="119"/>
        <p:guide orient="horz" pos="4178"/>
      </p:guideLst>
    </p:cSldViewPr>
  </p:slideViewPr>
  <p:outlineViewPr>
    <p:cViewPr>
      <p:scale>
        <a:sx n="33" d="100"/>
        <a:sy n="33" d="100"/>
      </p:scale>
      <p:origin x="0" y="-14499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4014" y="12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27043185646506E-2"/>
          <c:y val="5.7965927751444095E-2"/>
          <c:w val="0.91205091331504939"/>
          <c:h val="0.86988169657995207"/>
        </c:manualLayout>
      </c:layout>
      <c:barChart>
        <c:barDir val="col"/>
        <c:grouping val="clustered"/>
        <c:varyColors val="0"/>
        <c:ser>
          <c:idx val="1"/>
          <c:order val="0"/>
          <c:spPr>
            <a:solidFill>
              <a:srgbClr val="00B0F0"/>
            </a:solidFill>
            <a:ln>
              <a:solidFill>
                <a:sysClr val="windowText" lastClr="000000"/>
              </a:solidFill>
            </a:ln>
          </c:spPr>
          <c:invertIfNegative val="0"/>
          <c:dPt>
            <c:idx val="0"/>
            <c:invertIfNegative val="0"/>
            <c:bubble3D val="0"/>
            <c:extLst>
              <c:ext xmlns:c16="http://schemas.microsoft.com/office/drawing/2014/chart" uri="{C3380CC4-5D6E-409C-BE32-E72D297353CC}">
                <c16:uniqueId val="{00000000-BDCF-4B59-BC45-EA35BDC92AB7}"/>
              </c:ext>
            </c:extLst>
          </c:dPt>
          <c:dPt>
            <c:idx val="15"/>
            <c:invertIfNegative val="0"/>
            <c:bubble3D val="0"/>
            <c:spPr>
              <a:solidFill>
                <a:srgbClr val="00B0F0"/>
              </a:solidFill>
              <a:ln>
                <a:solidFill>
                  <a:sysClr val="windowText" lastClr="000000"/>
                </a:solidFill>
              </a:ln>
            </c:spPr>
            <c:extLst>
              <c:ext xmlns:c16="http://schemas.microsoft.com/office/drawing/2014/chart" uri="{C3380CC4-5D6E-409C-BE32-E72D297353CC}">
                <c16:uniqueId val="{00000002-BDCF-4B59-BC45-EA35BDC92AB7}"/>
              </c:ext>
            </c:extLst>
          </c:dPt>
          <c:dPt>
            <c:idx val="23"/>
            <c:invertIfNegative val="0"/>
            <c:bubble3D val="0"/>
            <c:spPr>
              <a:solidFill>
                <a:srgbClr val="FF3399"/>
              </a:solidFill>
              <a:ln>
                <a:solidFill>
                  <a:sysClr val="windowText" lastClr="000000"/>
                </a:solidFill>
              </a:ln>
            </c:spPr>
            <c:extLst>
              <c:ext xmlns:c16="http://schemas.microsoft.com/office/drawing/2014/chart" uri="{C3380CC4-5D6E-409C-BE32-E72D297353CC}">
                <c16:uniqueId val="{00000004-BDCF-4B59-BC45-EA35BDC92AB7}"/>
              </c:ext>
            </c:extLst>
          </c:dPt>
          <c:dPt>
            <c:idx val="28"/>
            <c:invertIfNegative val="0"/>
            <c:bubble3D val="0"/>
            <c:spPr>
              <a:solidFill>
                <a:srgbClr val="00B0F0"/>
              </a:solidFill>
              <a:ln>
                <a:solidFill>
                  <a:sysClr val="windowText" lastClr="000000"/>
                </a:solidFill>
              </a:ln>
            </c:spPr>
            <c:extLst>
              <c:ext xmlns:c16="http://schemas.microsoft.com/office/drawing/2014/chart" uri="{C3380CC4-5D6E-409C-BE32-E72D297353CC}">
                <c16:uniqueId val="{00000006-BDCF-4B59-BC45-EA35BDC92AB7}"/>
              </c:ext>
            </c:extLst>
          </c:dPt>
          <c:dPt>
            <c:idx val="29"/>
            <c:invertIfNegative val="0"/>
            <c:bubble3D val="0"/>
            <c:spPr>
              <a:solidFill>
                <a:srgbClr val="FFC000"/>
              </a:solidFill>
              <a:ln>
                <a:solidFill>
                  <a:sysClr val="windowText" lastClr="000000"/>
                </a:solidFill>
              </a:ln>
            </c:spPr>
            <c:extLst>
              <c:ext xmlns:c16="http://schemas.microsoft.com/office/drawing/2014/chart" uri="{C3380CC4-5D6E-409C-BE32-E72D297353CC}">
                <c16:uniqueId val="{00000008-BDCF-4B59-BC45-EA35BDC92AB7}"/>
              </c:ext>
            </c:extLst>
          </c:dPt>
          <c:dPt>
            <c:idx val="30"/>
            <c:invertIfNegative val="0"/>
            <c:bubble3D val="0"/>
            <c:spPr>
              <a:noFill/>
              <a:ln>
                <a:noFill/>
              </a:ln>
            </c:spPr>
            <c:extLst>
              <c:ext xmlns:c16="http://schemas.microsoft.com/office/drawing/2014/chart" uri="{C3380CC4-5D6E-409C-BE32-E72D297353CC}">
                <c16:uniqueId val="{0000000A-BDCF-4B59-BC45-EA35BDC92AB7}"/>
              </c:ext>
            </c:extLst>
          </c:dPt>
          <c:dPt>
            <c:idx val="40"/>
            <c:invertIfNegative val="0"/>
            <c:bubble3D val="0"/>
            <c:spPr>
              <a:solidFill>
                <a:srgbClr val="FFCCCC"/>
              </a:solidFill>
              <a:ln w="12700">
                <a:solidFill>
                  <a:sysClr val="windowText" lastClr="000000"/>
                </a:solidFill>
                <a:prstDash val="dash"/>
              </a:ln>
            </c:spPr>
            <c:extLst>
              <c:ext xmlns:c16="http://schemas.microsoft.com/office/drawing/2014/chart" uri="{C3380CC4-5D6E-409C-BE32-E72D297353CC}">
                <c16:uniqueId val="{0000000C-BDCF-4B59-BC45-EA35BDC92AB7}"/>
              </c:ext>
            </c:extLst>
          </c:dPt>
          <c:dPt>
            <c:idx val="60"/>
            <c:invertIfNegative val="0"/>
            <c:bubble3D val="0"/>
            <c:spPr>
              <a:solidFill>
                <a:srgbClr val="00B0F6">
                  <a:lumMod val="20000"/>
                  <a:lumOff val="80000"/>
                </a:srgbClr>
              </a:solidFill>
              <a:ln w="12700">
                <a:solidFill>
                  <a:sysClr val="windowText" lastClr="000000"/>
                </a:solidFill>
                <a:prstDash val="dash"/>
              </a:ln>
            </c:spPr>
            <c:extLst>
              <c:ext xmlns:c16="http://schemas.microsoft.com/office/drawing/2014/chart" uri="{C3380CC4-5D6E-409C-BE32-E72D297353CC}">
                <c16:uniqueId val="{0000000E-BDCF-4B59-BC45-EA35BDC92AB7}"/>
              </c:ext>
            </c:extLst>
          </c:dPt>
          <c:cat>
            <c:numRef>
              <c:f>'グラフWorkデータ@2017速報値'!$B$4:$B$74</c:f>
              <c:numCache>
                <c:formatCode>General</c:formatCode>
                <c:ptCount val="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'グラフWorkデータ@2017速報値'!$F$4:$F$74</c:f>
              <c:numCache>
                <c:formatCode>0.00_ </c:formatCode>
                <c:ptCount val="71"/>
                <c:pt idx="0">
                  <c:v>12.755084190803576</c:v>
                </c:pt>
                <c:pt idx="1">
                  <c:v>12.892745491141998</c:v>
                </c:pt>
                <c:pt idx="2">
                  <c:v>13.017025387635345</c:v>
                </c:pt>
                <c:pt idx="3">
                  <c:v>12.939127994015278</c:v>
                </c:pt>
                <c:pt idx="4">
                  <c:v>13.582163484523003</c:v>
                </c:pt>
                <c:pt idx="5">
                  <c:v>13.791866867156831</c:v>
                </c:pt>
                <c:pt idx="6">
                  <c:v>13.916737048554234</c:v>
                </c:pt>
                <c:pt idx="7">
                  <c:v>13.838453379239075</c:v>
                </c:pt>
                <c:pt idx="8">
                  <c:v>13.349401290817109</c:v>
                </c:pt>
                <c:pt idx="9">
                  <c:v>13.585221552229839</c:v>
                </c:pt>
                <c:pt idx="10">
                  <c:v>13.790026630343277</c:v>
                </c:pt>
                <c:pt idx="11">
                  <c:v>13.531172469616209</c:v>
                </c:pt>
                <c:pt idx="12">
                  <c:v>13.766993321662163</c:v>
                </c:pt>
                <c:pt idx="13">
                  <c:v>13.825024934013703</c:v>
                </c:pt>
                <c:pt idx="14">
                  <c:v>13.749866871659629</c:v>
                </c:pt>
                <c:pt idx="15">
                  <c:v>13.819649736607126</c:v>
                </c:pt>
                <c:pt idx="16">
                  <c:v>13.602897936402796</c:v>
                </c:pt>
                <c:pt idx="17">
                  <c:v>13.961678715452331</c:v>
                </c:pt>
                <c:pt idx="18">
                  <c:v>13.23899822175504</c:v>
                </c:pt>
                <c:pt idx="19">
                  <c:v>12.509612359218334</c:v>
                </c:pt>
                <c:pt idx="20">
                  <c:v>13.050370582992175</c:v>
                </c:pt>
                <c:pt idx="21">
                  <c:v>13.560018971506912</c:v>
                </c:pt>
                <c:pt idx="22">
                  <c:v>13.986432958238129</c:v>
                </c:pt>
                <c:pt idx="23">
                  <c:v>14.10132478307164</c:v>
                </c:pt>
                <c:pt idx="24">
                  <c:v>13.605959567238827</c:v>
                </c:pt>
                <c:pt idx="25">
                  <c:v>13.222276144692584</c:v>
                </c:pt>
                <c:pt idx="26">
                  <c:v>13.054134383298649</c:v>
                </c:pt>
                <c:pt idx="27">
                  <c:v>12.919213608424151</c:v>
                </c:pt>
                <c:pt idx="28">
                  <c:v>12.468427280889957</c:v>
                </c:pt>
                <c:pt idx="29">
                  <c:v>12.127973795895125</c:v>
                </c:pt>
                <c:pt idx="30">
                  <c:v>13.43914</c:v>
                </c:pt>
                <c:pt idx="31">
                  <c:v>0</c:v>
                </c:pt>
                <c:pt idx="32">
                  <c:v>0</c:v>
                </c:pt>
                <c:pt idx="33">
                  <c:v>0</c:v>
                </c:pt>
                <c:pt idx="34">
                  <c:v>0</c:v>
                </c:pt>
                <c:pt idx="35">
                  <c:v>0</c:v>
                </c:pt>
                <c:pt idx="36">
                  <c:v>0</c:v>
                </c:pt>
                <c:pt idx="37">
                  <c:v>0</c:v>
                </c:pt>
                <c:pt idx="38">
                  <c:v>0</c:v>
                </c:pt>
                <c:pt idx="39">
                  <c:v>0</c:v>
                </c:pt>
                <c:pt idx="40">
                  <c:v>10.4192</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2.65</c:v>
                </c:pt>
              </c:numCache>
            </c:numRef>
          </c:val>
          <c:extLst>
            <c:ext xmlns:c16="http://schemas.microsoft.com/office/drawing/2014/chart" uri="{C3380CC4-5D6E-409C-BE32-E72D297353CC}">
              <c16:uniqueId val="{0000000F-BDCF-4B59-BC45-EA35BDC92AB7}"/>
            </c:ext>
          </c:extLst>
        </c:ser>
        <c:dLbls>
          <c:showLegendKey val="0"/>
          <c:showVal val="0"/>
          <c:showCatName val="0"/>
          <c:showSerName val="0"/>
          <c:showPercent val="0"/>
          <c:showBubbleSize val="0"/>
        </c:dLbls>
        <c:gapWidth val="0"/>
        <c:overlap val="100"/>
        <c:axId val="88325120"/>
        <c:axId val="88339200"/>
      </c:barChart>
      <c:catAx>
        <c:axId val="88325120"/>
        <c:scaling>
          <c:orientation val="minMax"/>
        </c:scaling>
        <c:delete val="0"/>
        <c:axPos val="b"/>
        <c:numFmt formatCode="General" sourceLinked="1"/>
        <c:majorTickMark val="none"/>
        <c:minorTickMark val="none"/>
        <c:tickLblPos val="nextTo"/>
        <c:txPr>
          <a:bodyPr/>
          <a:lstStyle/>
          <a:p>
            <a:pPr>
              <a:defRPr sz="1600"/>
            </a:pPr>
            <a:endParaRPr lang="ja-JP"/>
          </a:p>
        </c:txPr>
        <c:crossAx val="88339200"/>
        <c:crosses val="autoZero"/>
        <c:auto val="1"/>
        <c:lblAlgn val="ctr"/>
        <c:lblOffset val="100"/>
        <c:tickLblSkip val="5"/>
        <c:noMultiLvlLbl val="0"/>
      </c:catAx>
      <c:valAx>
        <c:axId val="88339200"/>
        <c:scaling>
          <c:orientation val="minMax"/>
        </c:scaling>
        <c:delete val="0"/>
        <c:axPos val="l"/>
        <c:numFmt formatCode="0_ " sourceLinked="0"/>
        <c:majorTickMark val="out"/>
        <c:minorTickMark val="none"/>
        <c:tickLblPos val="nextTo"/>
        <c:txPr>
          <a:bodyPr/>
          <a:lstStyle/>
          <a:p>
            <a:pPr>
              <a:defRPr sz="2800"/>
            </a:pPr>
            <a:endParaRPr lang="ja-JP"/>
          </a:p>
        </c:txPr>
        <c:crossAx val="88325120"/>
        <c:crosses val="autoZero"/>
        <c:crossBetween val="between"/>
      </c:valAx>
      <c:spPr>
        <a:noFill/>
        <a:ln w="25400">
          <a:noFill/>
        </a:ln>
      </c:spPr>
    </c:plotArea>
    <c:plotVisOnly val="1"/>
    <c:dispBlanksAs val="gap"/>
    <c:showDLblsOverMax val="0"/>
  </c:chart>
  <c:spPr>
    <a:ln>
      <a:noFill/>
    </a:ln>
  </c:spPr>
  <c:txPr>
    <a:bodyPr/>
    <a:lstStyle/>
    <a:p>
      <a:pPr>
        <a:defRPr sz="1200"/>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53910488540274"/>
          <c:y val="9.8943085502341474E-2"/>
          <c:w val="0.73947129440626946"/>
          <c:h val="0.76049673460084066"/>
        </c:manualLayout>
      </c:layout>
      <c:barChart>
        <c:barDir val="col"/>
        <c:grouping val="clustered"/>
        <c:varyColors val="0"/>
        <c:ser>
          <c:idx val="0"/>
          <c:order val="0"/>
          <c:tx>
            <c:strRef>
              <c:f>'自治体＋人口推移'!$B$1</c:f>
              <c:strCache>
                <c:ptCount val="1"/>
                <c:pt idx="0">
                  <c:v>人口累計（百万人・右軸）</c:v>
                </c:pt>
              </c:strCache>
            </c:strRef>
          </c:tx>
          <c:spPr>
            <a:solidFill>
              <a:srgbClr val="009C89"/>
            </a:solidFill>
            <a:ln w="6350">
              <a:solidFill>
                <a:sysClr val="window" lastClr="FFFFFF"/>
              </a:solidFill>
            </a:ln>
            <a:effectLst/>
          </c:spPr>
          <c:invertIfNegative val="0"/>
          <c:dPt>
            <c:idx val="0"/>
            <c:invertIfNegative val="0"/>
            <c:bubble3D val="0"/>
            <c:spPr>
              <a:solidFill>
                <a:srgbClr val="009C89"/>
              </a:solidFill>
              <a:ln w="6350">
                <a:solidFill>
                  <a:sysClr val="window" lastClr="FFFFFF"/>
                </a:solidFill>
              </a:ln>
              <a:effectLst/>
            </c:spPr>
            <c:extLst>
              <c:ext xmlns:c16="http://schemas.microsoft.com/office/drawing/2014/chart" uri="{C3380CC4-5D6E-409C-BE32-E72D297353CC}">
                <c16:uniqueId val="{00000001-505B-416C-AFC8-E257C09AE19A}"/>
              </c:ext>
            </c:extLst>
          </c:dPt>
          <c:dPt>
            <c:idx val="1"/>
            <c:invertIfNegative val="0"/>
            <c:bubble3D val="0"/>
            <c:spPr>
              <a:solidFill>
                <a:srgbClr val="009C89"/>
              </a:solidFill>
              <a:ln w="6350">
                <a:solidFill>
                  <a:sysClr val="window" lastClr="FFFFFF"/>
                </a:solidFill>
              </a:ln>
              <a:effectLst/>
            </c:spPr>
            <c:extLst>
              <c:ext xmlns:c16="http://schemas.microsoft.com/office/drawing/2014/chart" uri="{C3380CC4-5D6E-409C-BE32-E72D297353CC}">
                <c16:uniqueId val="{00000003-505B-416C-AFC8-E257C09AE19A}"/>
              </c:ext>
            </c:extLst>
          </c:dPt>
          <c:dPt>
            <c:idx val="2"/>
            <c:invertIfNegative val="0"/>
            <c:bubble3D val="0"/>
            <c:spPr>
              <a:solidFill>
                <a:srgbClr val="009C89"/>
              </a:solidFill>
              <a:ln w="6350">
                <a:solidFill>
                  <a:sysClr val="window" lastClr="FFFFFF"/>
                </a:solidFill>
              </a:ln>
              <a:effectLst/>
            </c:spPr>
            <c:extLst>
              <c:ext xmlns:c16="http://schemas.microsoft.com/office/drawing/2014/chart" uri="{C3380CC4-5D6E-409C-BE32-E72D297353CC}">
                <c16:uniqueId val="{00000005-505B-416C-AFC8-E257C09AE19A}"/>
              </c:ext>
            </c:extLst>
          </c:dPt>
          <c:dPt>
            <c:idx val="3"/>
            <c:invertIfNegative val="0"/>
            <c:bubble3D val="0"/>
            <c:spPr>
              <a:solidFill>
                <a:srgbClr val="009C89"/>
              </a:solidFill>
              <a:ln w="6350">
                <a:solidFill>
                  <a:sysClr val="window" lastClr="FFFFFF"/>
                </a:solidFill>
              </a:ln>
              <a:effectLst/>
            </c:spPr>
            <c:extLst>
              <c:ext xmlns:c16="http://schemas.microsoft.com/office/drawing/2014/chart" uri="{C3380CC4-5D6E-409C-BE32-E72D297353CC}">
                <c16:uniqueId val="{00000007-505B-416C-AFC8-E257C09AE19A}"/>
              </c:ext>
            </c:extLst>
          </c:dPt>
          <c:dPt>
            <c:idx val="10"/>
            <c:invertIfNegative val="0"/>
            <c:bubble3D val="0"/>
            <c:spPr>
              <a:solidFill>
                <a:srgbClr val="009C89"/>
              </a:solidFill>
              <a:ln w="6350">
                <a:solidFill>
                  <a:sysClr val="window" lastClr="FFFFFF"/>
                </a:solidFill>
              </a:ln>
              <a:effectLst/>
            </c:spPr>
            <c:extLst>
              <c:ext xmlns:c16="http://schemas.microsoft.com/office/drawing/2014/chart" uri="{C3380CC4-5D6E-409C-BE32-E72D297353CC}">
                <c16:uniqueId val="{00000009-505B-416C-AFC8-E257C09AE19A}"/>
              </c:ext>
            </c:extLst>
          </c:dPt>
          <c:dLbls>
            <c:delete val="1"/>
          </c:dLbls>
          <c:cat>
            <c:strRef>
              <c:f>'自治体＋人口推移'!$A$2:$A$4</c:f>
              <c:strCache>
                <c:ptCount val="3"/>
                <c:pt idx="0">
                  <c:v>R元.9</c:v>
                </c:pt>
                <c:pt idx="1">
                  <c:v>R2.10.26</c:v>
                </c:pt>
                <c:pt idx="2">
                  <c:v>現在（R4.5.31）</c:v>
                </c:pt>
              </c:strCache>
            </c:strRef>
          </c:cat>
          <c:val>
            <c:numRef>
              <c:f>'自治体＋人口推移'!$B$2:$B$4</c:f>
              <c:numCache>
                <c:formatCode>General</c:formatCode>
                <c:ptCount val="3"/>
                <c:pt idx="0">
                  <c:v>1956</c:v>
                </c:pt>
                <c:pt idx="1">
                  <c:v>7883</c:v>
                </c:pt>
                <c:pt idx="2">
                  <c:v>11837</c:v>
                </c:pt>
              </c:numCache>
            </c:numRef>
          </c:val>
          <c:extLst>
            <c:ext xmlns:c16="http://schemas.microsoft.com/office/drawing/2014/chart" uri="{C3380CC4-5D6E-409C-BE32-E72D297353CC}">
              <c16:uniqueId val="{0000000A-505B-416C-AFC8-E257C09AE19A}"/>
            </c:ext>
          </c:extLst>
        </c:ser>
        <c:dLbls>
          <c:showLegendKey val="0"/>
          <c:showVal val="1"/>
          <c:showCatName val="0"/>
          <c:showSerName val="0"/>
          <c:showPercent val="0"/>
          <c:showBubbleSize val="0"/>
        </c:dLbls>
        <c:gapWidth val="89"/>
        <c:axId val="201402240"/>
        <c:axId val="201399296"/>
      </c:barChart>
      <c:lineChart>
        <c:grouping val="standard"/>
        <c:varyColors val="0"/>
        <c:ser>
          <c:idx val="1"/>
          <c:order val="1"/>
          <c:tx>
            <c:strRef>
              <c:f>'自治体＋人口推移'!$C$1</c:f>
              <c:strCache>
                <c:ptCount val="1"/>
                <c:pt idx="0">
                  <c:v>自治体累計（都道府県及び市区町村・左軸）</c:v>
                </c:pt>
              </c:strCache>
            </c:strRef>
          </c:tx>
          <c:spPr>
            <a:ln w="28575" cap="rnd">
              <a:solidFill>
                <a:srgbClr val="ED7D31"/>
              </a:solidFill>
              <a:round/>
            </a:ln>
            <a:effectLst/>
          </c:spPr>
          <c:marker>
            <c:symbol val="circle"/>
            <c:size val="7"/>
            <c:spPr>
              <a:solidFill>
                <a:srgbClr val="ED7D31"/>
              </a:solidFill>
              <a:ln w="9525">
                <a:solidFill>
                  <a:srgbClr val="ED7D31"/>
                </a:solidFill>
              </a:ln>
              <a:effectLst/>
            </c:spPr>
          </c:marker>
          <c:dLbls>
            <c:delete val="1"/>
          </c:dLbls>
          <c:cat>
            <c:strRef>
              <c:f>'自治体＋人口推移'!$A$2:$A$4</c:f>
              <c:strCache>
                <c:ptCount val="3"/>
                <c:pt idx="0">
                  <c:v>R元.9</c:v>
                </c:pt>
                <c:pt idx="1">
                  <c:v>R2.10.26</c:v>
                </c:pt>
                <c:pt idx="2">
                  <c:v>現在（R4.5.31）</c:v>
                </c:pt>
              </c:strCache>
            </c:strRef>
          </c:cat>
          <c:val>
            <c:numRef>
              <c:f>'自治体＋人口推移'!$C$2:$C$4</c:f>
              <c:numCache>
                <c:formatCode>General</c:formatCode>
                <c:ptCount val="3"/>
                <c:pt idx="0">
                  <c:v>4</c:v>
                </c:pt>
                <c:pt idx="1">
                  <c:v>166</c:v>
                </c:pt>
                <c:pt idx="2">
                  <c:v>702</c:v>
                </c:pt>
              </c:numCache>
            </c:numRef>
          </c:val>
          <c:smooth val="0"/>
          <c:extLst>
            <c:ext xmlns:c16="http://schemas.microsoft.com/office/drawing/2014/chart" uri="{C3380CC4-5D6E-409C-BE32-E72D297353CC}">
              <c16:uniqueId val="{0000000B-505B-416C-AFC8-E257C09AE19A}"/>
            </c:ext>
          </c:extLst>
        </c:ser>
        <c:dLbls>
          <c:showLegendKey val="0"/>
          <c:showVal val="1"/>
          <c:showCatName val="0"/>
          <c:showSerName val="0"/>
          <c:showPercent val="0"/>
          <c:showBubbleSize val="0"/>
        </c:dLbls>
        <c:marker val="1"/>
        <c:smooth val="0"/>
        <c:axId val="201454720"/>
        <c:axId val="201403776"/>
      </c:lineChart>
      <c:valAx>
        <c:axId val="201399296"/>
        <c:scaling>
          <c:orientation val="minMax"/>
          <c:max val="12000"/>
          <c:min val="0"/>
        </c:scaling>
        <c:delete val="0"/>
        <c:axPos val="r"/>
        <c:majorGridlines>
          <c:spPr>
            <a:ln w="6350" cap="flat" cmpd="sng" algn="ctr">
              <a:solidFill>
                <a:sysClr val="window" lastClr="FFFFFF">
                  <a:lumMod val="75000"/>
                </a:sysClr>
              </a:solidFill>
              <a:round/>
            </a:ln>
            <a:effectLst/>
          </c:spPr>
        </c:majorGridlines>
        <c:title>
          <c:tx>
            <c:rich>
              <a:bodyPr rot="0" spcFirstLastPara="1" vertOverflow="ellipsis" wrap="square" anchor="ctr" anchorCtr="1"/>
              <a:lstStyle/>
              <a:p>
                <a:pPr>
                  <a:defRPr sz="700" b="0" i="0" u="none" strike="noStrike" kern="1200" baseline="0">
                    <a:solidFill>
                      <a:schemeClr val="tx1">
                        <a:lumMod val="65000"/>
                        <a:lumOff val="35000"/>
                      </a:schemeClr>
                    </a:solidFill>
                    <a:latin typeface="+mj-ea"/>
                    <a:ea typeface="+mj-ea"/>
                    <a:cs typeface="+mn-cs"/>
                  </a:defRPr>
                </a:pPr>
                <a:r>
                  <a:rPr lang="ja-JP" altLang="en-US" sz="700" b="0" i="0" u="none" strike="noStrike" baseline="0" dirty="0">
                    <a:effectLst/>
                    <a:latin typeface="Meiryo UI" panose="020B0604030504040204" pitchFamily="50" charset="-128"/>
                    <a:ea typeface="Meiryo UI" panose="020B0604030504040204" pitchFamily="50" charset="-128"/>
                  </a:rPr>
                  <a:t>（</a:t>
                </a:r>
                <a:r>
                  <a:rPr lang="ja-JP" altLang="ja-JP" sz="700" b="0" i="0" u="none" strike="noStrike" baseline="0" dirty="0">
                    <a:effectLst/>
                    <a:latin typeface="Meiryo UI" panose="020B0604030504040204" pitchFamily="50" charset="-128"/>
                    <a:ea typeface="Meiryo UI" panose="020B0604030504040204" pitchFamily="50" charset="-128"/>
                  </a:rPr>
                  <a:t>万人</a:t>
                </a:r>
                <a:r>
                  <a:rPr lang="ja-JP" altLang="en-US" sz="700" b="0" i="0" u="none" strike="noStrike" baseline="0" dirty="0">
                    <a:effectLst/>
                    <a:latin typeface="Meiryo UI" panose="020B0604030504040204" pitchFamily="50" charset="-128"/>
                    <a:ea typeface="Meiryo UI" panose="020B0604030504040204" pitchFamily="50" charset="-128"/>
                  </a:rPr>
                  <a:t>）</a:t>
                </a:r>
                <a:endParaRPr lang="ja-JP" altLang="en-US" sz="700" b="0" dirty="0">
                  <a:latin typeface="Meiryo UI" panose="020B0604030504040204" pitchFamily="50" charset="-128"/>
                  <a:ea typeface="Meiryo UI" panose="020B0604030504040204" pitchFamily="50" charset="-128"/>
                </a:endParaRPr>
              </a:p>
            </c:rich>
          </c:tx>
          <c:layout>
            <c:manualLayout>
              <c:xMode val="edge"/>
              <c:yMode val="edge"/>
              <c:x val="0.87076008216522061"/>
              <c:y val="0.88153646600357971"/>
            </c:manualLayout>
          </c:layout>
          <c:overlay val="0"/>
          <c:spPr>
            <a:noFill/>
            <a:ln>
              <a:noFill/>
            </a:ln>
            <a:effectLst/>
          </c:spPr>
          <c:txPr>
            <a:bodyPr rot="0" spcFirstLastPara="1" vertOverflow="ellipsis" wrap="square" anchor="ctr" anchorCtr="1"/>
            <a:lstStyle/>
            <a:p>
              <a:pPr>
                <a:defRPr sz="700" b="0" i="0" u="none" strike="noStrike" kern="1200" baseline="0">
                  <a:solidFill>
                    <a:schemeClr val="tx1">
                      <a:lumMod val="65000"/>
                      <a:lumOff val="35000"/>
                    </a:schemeClr>
                  </a:solidFill>
                  <a:latin typeface="+mj-ea"/>
                  <a:ea typeface="+mj-ea"/>
                  <a:cs typeface="+mn-cs"/>
                </a:defRPr>
              </a:pPr>
              <a:endParaRPr lang="ja-JP"/>
            </a:p>
          </c:txPr>
        </c:title>
        <c:numFmt formatCode="General" sourceLinked="1"/>
        <c:majorTickMark val="cross"/>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mj-ea"/>
                <a:ea typeface="+mj-ea"/>
                <a:cs typeface="+mn-cs"/>
              </a:defRPr>
            </a:pPr>
            <a:endParaRPr lang="ja-JP"/>
          </a:p>
        </c:txPr>
        <c:crossAx val="201402240"/>
        <c:crosses val="max"/>
        <c:crossBetween val="between"/>
      </c:valAx>
      <c:catAx>
        <c:axId val="201402240"/>
        <c:scaling>
          <c:orientation val="minMax"/>
        </c:scaling>
        <c:delete val="0"/>
        <c:axPos val="b"/>
        <c:numFmt formatCode="General" sourceLinked="1"/>
        <c:majorTickMark val="in"/>
        <c:minorTickMark val="in"/>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ea"/>
                <a:ea typeface="+mj-ea"/>
                <a:cs typeface="+mn-cs"/>
              </a:defRPr>
            </a:pPr>
            <a:endParaRPr lang="ja-JP"/>
          </a:p>
        </c:txPr>
        <c:crossAx val="201399296"/>
        <c:crosses val="autoZero"/>
        <c:auto val="1"/>
        <c:lblAlgn val="ctr"/>
        <c:lblOffset val="100"/>
        <c:tickMarkSkip val="2"/>
        <c:noMultiLvlLbl val="0"/>
      </c:catAx>
      <c:valAx>
        <c:axId val="201403776"/>
        <c:scaling>
          <c:orientation val="minMax"/>
          <c:max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lumMod val="50000"/>
                  </a:schemeClr>
                </a:solidFill>
                <a:latin typeface="+mj-ea"/>
                <a:ea typeface="+mj-ea"/>
                <a:cs typeface="+mn-cs"/>
              </a:defRPr>
            </a:pPr>
            <a:endParaRPr lang="ja-JP"/>
          </a:p>
        </c:txPr>
        <c:crossAx val="201454720"/>
        <c:crosses val="autoZero"/>
        <c:crossBetween val="between"/>
      </c:valAx>
      <c:catAx>
        <c:axId val="201454720"/>
        <c:scaling>
          <c:orientation val="minMax"/>
        </c:scaling>
        <c:delete val="1"/>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700" b="0" dirty="0">
                    <a:latin typeface="Meiryo UI" panose="020B0604030504040204" pitchFamily="50" charset="-128"/>
                    <a:ea typeface="Meiryo UI" panose="020B0604030504040204" pitchFamily="50" charset="-128"/>
                  </a:rPr>
                  <a:t>（団体数）</a:t>
                </a:r>
              </a:p>
            </c:rich>
          </c:tx>
          <c:layout>
            <c:manualLayout>
              <c:xMode val="edge"/>
              <c:yMode val="edge"/>
              <c:x val="1.1139378445798038E-2"/>
              <c:y val="0.8790633846277994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crossAx val="2014037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0.58693</cdr:x>
      <cdr:y>0.51073</cdr:y>
    </cdr:from>
    <cdr:to>
      <cdr:x>0.60582</cdr:x>
      <cdr:y>0.92837</cdr:y>
    </cdr:to>
    <cdr:sp macro="" textlink="">
      <cdr:nvSpPr>
        <cdr:cNvPr id="3" name="正方形/長方形 2"/>
        <cdr:cNvSpPr/>
      </cdr:nvSpPr>
      <cdr:spPr>
        <a:xfrm xmlns:a="http://schemas.openxmlformats.org/drawingml/2006/main">
          <a:off x="5594135" y="2588267"/>
          <a:ext cx="180000" cy="2116509"/>
        </a:xfrm>
        <a:prstGeom xmlns:a="http://schemas.openxmlformats.org/drawingml/2006/main" prst="rect">
          <a:avLst/>
        </a:prstGeom>
        <a:solidFill xmlns:a="http://schemas.openxmlformats.org/drawingml/2006/main">
          <a:srgbClr val="FF0000"/>
        </a:solidFill>
        <a:ln xmlns:a="http://schemas.openxmlformats.org/drawingml/2006/main" w="19050">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rtlCol="0" anchor="ctr"/>
        <a:lstStyle xmlns:a="http://schemas.openxmlformats.org/drawingml/2006/main"/>
        <a:p xmlns:a="http://schemas.openxmlformats.org/drawingml/2006/main">
          <a:endParaRPr lang="ja-JP"/>
        </a:p>
      </cdr:txBody>
    </cdr:sp>
  </cdr:relSizeAnchor>
  <cdr:relSizeAnchor xmlns:cdr="http://schemas.openxmlformats.org/drawingml/2006/chartDrawing">
    <cdr:from>
      <cdr:x>0.45087</cdr:x>
      <cdr:y>0.33472</cdr:y>
    </cdr:from>
    <cdr:to>
      <cdr:x>0.61042</cdr:x>
      <cdr:y>0.41783</cdr:y>
    </cdr:to>
    <cdr:sp macro="" textlink="">
      <cdr:nvSpPr>
        <cdr:cNvPr id="2" name="右矢印 1"/>
        <cdr:cNvSpPr/>
      </cdr:nvSpPr>
      <cdr:spPr>
        <a:xfrm xmlns:a="http://schemas.openxmlformats.org/drawingml/2006/main" rot="2520000">
          <a:off x="4304293" y="1699061"/>
          <a:ext cx="1523228" cy="421850"/>
        </a:xfrm>
        <a:prstGeom xmlns:a="http://schemas.openxmlformats.org/drawingml/2006/main" prst="rightArrow">
          <a:avLst/>
        </a:prstGeom>
        <a:solidFill xmlns:a="http://schemas.openxmlformats.org/drawingml/2006/main">
          <a:srgbClr val="00B050"/>
        </a:solidFill>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0.39821</cdr:x>
      <cdr:y>0.14242</cdr:y>
    </cdr:from>
    <cdr:to>
      <cdr:x>0.64112</cdr:x>
      <cdr:y>0.36034</cdr:y>
    </cdr:to>
    <cdr:sp macro="" textlink="">
      <cdr:nvSpPr>
        <cdr:cNvPr id="2" name="テキスト ボックス 19">
          <a:extLst xmlns:a="http://schemas.openxmlformats.org/drawingml/2006/main">
            <a:ext uri="{FF2B5EF4-FFF2-40B4-BE49-F238E27FC236}">
              <a16:creationId xmlns:a16="http://schemas.microsoft.com/office/drawing/2014/main" id="{083C240E-1D23-4911-8F43-923D663747E1}"/>
            </a:ext>
          </a:extLst>
        </cdr:cNvPr>
        <cdr:cNvSpPr txBox="1"/>
      </cdr:nvSpPr>
      <cdr:spPr>
        <a:xfrm xmlns:a="http://schemas.openxmlformats.org/drawingml/2006/main">
          <a:off x="1330449" y="251440"/>
          <a:ext cx="811580" cy="38473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ja-JP"/>
          </a:defPPr>
          <a:lvl1pPr marL="0" algn="l" defTabSz="914286" rtl="0" eaLnBrk="1" latinLnBrk="0" hangingPunct="1">
            <a:defRPr kumimoji="1" sz="1800" kern="1200">
              <a:solidFill>
                <a:schemeClr val="tx1"/>
              </a:solidFill>
              <a:latin typeface="+mn-lt"/>
              <a:ea typeface="+mn-ea"/>
              <a:cs typeface="+mn-cs"/>
            </a:defRPr>
          </a:lvl1pPr>
          <a:lvl2pPr marL="457143" algn="l" defTabSz="914286" rtl="0" eaLnBrk="1" latinLnBrk="0" hangingPunct="1">
            <a:defRPr kumimoji="1" sz="1800" kern="1200">
              <a:solidFill>
                <a:schemeClr val="tx1"/>
              </a:solidFill>
              <a:latin typeface="+mn-lt"/>
              <a:ea typeface="+mn-ea"/>
              <a:cs typeface="+mn-cs"/>
            </a:defRPr>
          </a:lvl2pPr>
          <a:lvl3pPr marL="914286" algn="l" defTabSz="914286" rtl="0" eaLnBrk="1" latinLnBrk="0" hangingPunct="1">
            <a:defRPr kumimoji="1" sz="1800" kern="1200">
              <a:solidFill>
                <a:schemeClr val="tx1"/>
              </a:solidFill>
              <a:latin typeface="+mn-lt"/>
              <a:ea typeface="+mn-ea"/>
              <a:cs typeface="+mn-cs"/>
            </a:defRPr>
          </a:lvl3pPr>
          <a:lvl4pPr marL="1371431" algn="l" defTabSz="914286" rtl="0" eaLnBrk="1" latinLnBrk="0" hangingPunct="1">
            <a:defRPr kumimoji="1" sz="1800" kern="1200">
              <a:solidFill>
                <a:schemeClr val="tx1"/>
              </a:solidFill>
              <a:latin typeface="+mn-lt"/>
              <a:ea typeface="+mn-ea"/>
              <a:cs typeface="+mn-cs"/>
            </a:defRPr>
          </a:lvl4pPr>
          <a:lvl5pPr marL="1828574" algn="l" defTabSz="914286" rtl="0" eaLnBrk="1" latinLnBrk="0" hangingPunct="1">
            <a:defRPr kumimoji="1" sz="1800" kern="1200">
              <a:solidFill>
                <a:schemeClr val="tx1"/>
              </a:solidFill>
              <a:latin typeface="+mn-lt"/>
              <a:ea typeface="+mn-ea"/>
              <a:cs typeface="+mn-cs"/>
            </a:defRPr>
          </a:lvl5pPr>
          <a:lvl6pPr marL="2285717" algn="l" defTabSz="914286" rtl="0" eaLnBrk="1" latinLnBrk="0" hangingPunct="1">
            <a:defRPr kumimoji="1" sz="1800" kern="1200">
              <a:solidFill>
                <a:schemeClr val="tx1"/>
              </a:solidFill>
              <a:latin typeface="+mn-lt"/>
              <a:ea typeface="+mn-ea"/>
              <a:cs typeface="+mn-cs"/>
            </a:defRPr>
          </a:lvl6pPr>
          <a:lvl7pPr marL="2742860" algn="l" defTabSz="914286" rtl="0" eaLnBrk="1" latinLnBrk="0" hangingPunct="1">
            <a:defRPr kumimoji="1" sz="1800" kern="1200">
              <a:solidFill>
                <a:schemeClr val="tx1"/>
              </a:solidFill>
              <a:latin typeface="+mn-lt"/>
              <a:ea typeface="+mn-ea"/>
              <a:cs typeface="+mn-cs"/>
            </a:defRPr>
          </a:lvl7pPr>
          <a:lvl8pPr marL="3200005" algn="l" defTabSz="914286" rtl="0" eaLnBrk="1" latinLnBrk="0" hangingPunct="1">
            <a:defRPr kumimoji="1" sz="1800" kern="1200">
              <a:solidFill>
                <a:schemeClr val="tx1"/>
              </a:solidFill>
              <a:latin typeface="+mn-lt"/>
              <a:ea typeface="+mn-ea"/>
              <a:cs typeface="+mn-cs"/>
            </a:defRPr>
          </a:lvl8pPr>
          <a:lvl9pPr marL="3657148" algn="l" defTabSz="914286"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ctr" defTabSz="1082128"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7883</a:t>
          </a:r>
          <a:r>
            <a:rPr kumimoji="1" lang="ja-JP" altLang="en-US"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万人</a:t>
          </a:r>
          <a:endParaRPr kumimoji="1" lang="en-US" altLang="ja-JP" sz="14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xmlns:a="http://schemas.openxmlformats.org/drawingml/2006/main">
          <a:pPr marL="0" marR="0" lvl="0" indent="0" algn="ctr" defTabSz="1082128" rtl="0" eaLnBrk="1" fontAlgn="auto" latinLnBrk="0" hangingPunct="1">
            <a:lnSpc>
              <a:spcPct val="100000"/>
            </a:lnSpc>
            <a:spcBef>
              <a:spcPts val="0"/>
            </a:spcBef>
            <a:spcAft>
              <a:spcPts val="0"/>
            </a:spcAft>
            <a:buClrTx/>
            <a:buSzTx/>
            <a:buFontTx/>
            <a:buNone/>
            <a:tabLst/>
            <a:defRPr/>
          </a:pPr>
          <a:r>
            <a:rPr lang="en-US" altLang="ja-JP" sz="1050" b="1" dirty="0">
              <a:solidFill>
                <a:prstClr val="black"/>
              </a:solidFill>
              <a:latin typeface="ＭＳ Ｐゴシック" panose="020B0600070205080204" pitchFamily="50" charset="-128"/>
              <a:ea typeface="ＭＳ Ｐゴシック" panose="020B0600070205080204" pitchFamily="50" charset="-128"/>
            </a:rPr>
            <a:t>166</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自治体</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3" tIns="45711" rIns="91423" bIns="45711" rtlCol="0"/>
          <a:lstStyle>
            <a:lvl1pPr algn="r">
              <a:defRPr sz="1200"/>
            </a:lvl1pPr>
          </a:lstStyle>
          <a:p>
            <a:fld id="{6B0C75D9-888C-4CB3-AD07-F78EBC379398}" type="datetimeFigureOut">
              <a:rPr kumimoji="1" lang="ja-JP" altLang="en-US" smtClean="0"/>
              <a:t>2022/8/18</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3" tIns="45711" rIns="91423"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3" tIns="45711" rIns="91423" bIns="45711" rtlCol="0" anchor="b"/>
          <a:lstStyle>
            <a:lvl1pPr algn="r">
              <a:defRPr sz="1200"/>
            </a:lvl1pPr>
          </a:lstStyle>
          <a:p>
            <a:fld id="{2CF6DB7F-7A23-4C57-B74A-B4D7073C5074}" type="slidenum">
              <a:rPr kumimoji="1" lang="ja-JP" altLang="en-US" smtClean="0"/>
              <a:t>‹#›</a:t>
            </a:fld>
            <a:endParaRPr kumimoji="1" lang="ja-JP" altLang="en-US"/>
          </a:p>
        </p:txBody>
      </p:sp>
    </p:spTree>
    <p:extLst>
      <p:ext uri="{BB962C8B-B14F-4D97-AF65-F5344CB8AC3E}">
        <p14:creationId xmlns:p14="http://schemas.microsoft.com/office/powerpoint/2010/main" val="37739331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3" tIns="45711" rIns="91423" bIns="45711" rtlCol="0"/>
          <a:lstStyle>
            <a:lvl1pPr algn="r">
              <a:defRPr sz="1200"/>
            </a:lvl1pPr>
          </a:lstStyle>
          <a:p>
            <a:fld id="{1ABD58D7-97B9-4562-A7DC-B209F1126903}" type="datetimeFigureOut">
              <a:rPr kumimoji="1" lang="ja-JP" altLang="en-US" smtClean="0"/>
              <a:t>2022/8/18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3" tIns="45711" rIns="91423" bIns="45711" rtlCol="0" anchor="b"/>
          <a:lstStyle>
            <a:lvl1pPr algn="r">
              <a:defRPr sz="1200"/>
            </a:lvl1pPr>
          </a:lstStyle>
          <a:p>
            <a:fld id="{E8D71F5B-8F1A-41E3-8EB2-AA72DC696BC6}" type="slidenum">
              <a:rPr kumimoji="1" lang="ja-JP" altLang="en-US" smtClean="0"/>
              <a:t>‹#›</a:t>
            </a:fld>
            <a:endParaRPr kumimoji="1" lang="ja-JP" altLang="en-US"/>
          </a:p>
        </p:txBody>
      </p:sp>
    </p:spTree>
    <p:extLst>
      <p:ext uri="{BB962C8B-B14F-4D97-AF65-F5344CB8AC3E}">
        <p14:creationId xmlns:p14="http://schemas.microsoft.com/office/powerpoint/2010/main" val="14610141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0</a:t>
            </a:fld>
            <a:endParaRPr kumimoji="1" lang="ja-JP" altLang="en-US"/>
          </a:p>
        </p:txBody>
      </p:sp>
    </p:spTree>
    <p:extLst>
      <p:ext uri="{BB962C8B-B14F-4D97-AF65-F5344CB8AC3E}">
        <p14:creationId xmlns:p14="http://schemas.microsoft.com/office/powerpoint/2010/main" val="191269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73183" rtl="0" eaLnBrk="1" fontAlgn="auto" latinLnBrk="0" hangingPunct="1">
              <a:lnSpc>
                <a:spcPct val="100000"/>
              </a:lnSpc>
              <a:spcBef>
                <a:spcPts val="0"/>
              </a:spcBef>
              <a:spcAft>
                <a:spcPts val="0"/>
              </a:spcAft>
              <a:buClrTx/>
              <a:buSzTx/>
              <a:buFontTx/>
              <a:buNone/>
              <a:tabLst/>
              <a:defRPr/>
            </a:pPr>
            <a:fld id="{E8D71F5B-8F1A-41E3-8EB2-AA72DC696BC6}"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73183"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358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1">
              <a:defRPr/>
            </a:pPr>
            <a:endParaRPr kumimoji="1" lang="en-US" altLang="ja-JP"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71F5B-8F1A-41E3-8EB2-AA72DC696BC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6014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25</a:t>
            </a:fld>
            <a:endParaRPr kumimoji="1" lang="ja-JP" altLang="en-US"/>
          </a:p>
        </p:txBody>
      </p:sp>
    </p:spTree>
    <p:extLst>
      <p:ext uri="{BB962C8B-B14F-4D97-AF65-F5344CB8AC3E}">
        <p14:creationId xmlns:p14="http://schemas.microsoft.com/office/powerpoint/2010/main" val="99422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26</a:t>
            </a:fld>
            <a:endParaRPr kumimoji="1" lang="ja-JP" altLang="en-US"/>
          </a:p>
        </p:txBody>
      </p:sp>
    </p:spTree>
    <p:extLst>
      <p:ext uri="{BB962C8B-B14F-4D97-AF65-F5344CB8AC3E}">
        <p14:creationId xmlns:p14="http://schemas.microsoft.com/office/powerpoint/2010/main" val="303745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27</a:t>
            </a:fld>
            <a:endParaRPr kumimoji="1" lang="ja-JP" altLang="en-US"/>
          </a:p>
        </p:txBody>
      </p:sp>
    </p:spTree>
    <p:extLst>
      <p:ext uri="{BB962C8B-B14F-4D97-AF65-F5344CB8AC3E}">
        <p14:creationId xmlns:p14="http://schemas.microsoft.com/office/powerpoint/2010/main" val="84525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28</a:t>
            </a:fld>
            <a:endParaRPr kumimoji="1" lang="ja-JP" altLang="en-US"/>
          </a:p>
        </p:txBody>
      </p:sp>
    </p:spTree>
    <p:extLst>
      <p:ext uri="{BB962C8B-B14F-4D97-AF65-F5344CB8AC3E}">
        <p14:creationId xmlns:p14="http://schemas.microsoft.com/office/powerpoint/2010/main" val="377193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E13BB-FCB6-4491-A87D-1E9BA7500F8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762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457144">
              <a:defRPr/>
            </a:pPr>
            <a:fld id="{E8D71F5B-8F1A-41E3-8EB2-AA72DC696BC6}" type="slidenum">
              <a:rPr kumimoji="1" lang="ja-JP" altLang="en-US">
                <a:solidFill>
                  <a:prstClr val="black"/>
                </a:solidFill>
                <a:latin typeface="游ゴシック" panose="020F0502020204030204"/>
                <a:ea typeface="游ゴシック" panose="020B0400000000000000" pitchFamily="50" charset="-128"/>
              </a:rPr>
              <a:pPr defTabSz="457144">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7755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232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8F72A-1738-4D80-A7AA-C526772A6EE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469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457144">
              <a:defRPr/>
            </a:pPr>
            <a:fld id="{E8D71F5B-8F1A-41E3-8EB2-AA72DC696BC6}" type="slidenum">
              <a:rPr kumimoji="1" lang="ja-JP" altLang="en-US">
                <a:solidFill>
                  <a:prstClr val="black"/>
                </a:solidFill>
                <a:latin typeface="游ゴシック" panose="020F0502020204030204"/>
                <a:ea typeface="游ゴシック" panose="020B0400000000000000" pitchFamily="50" charset="-128"/>
              </a:rPr>
              <a:pPr defTabSz="457144">
                <a:defRPr/>
              </a:pPr>
              <a:t>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9375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10</a:t>
            </a:fld>
            <a:endParaRPr kumimoji="1" lang="ja-JP" altLang="en-US"/>
          </a:p>
        </p:txBody>
      </p:sp>
    </p:spTree>
    <p:extLst>
      <p:ext uri="{BB962C8B-B14F-4D97-AF65-F5344CB8AC3E}">
        <p14:creationId xmlns:p14="http://schemas.microsoft.com/office/powerpoint/2010/main" val="303745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31">
              <a:defRPr/>
            </a:pPr>
            <a:endParaRPr kumimoji="1" lang="en-US" altLang="ja-JP"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D71F5B-8F1A-41E3-8EB2-AA72DC696BC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08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71F5B-8F1A-41E3-8EB2-AA72DC696BC6}" type="slidenum">
              <a:rPr kumimoji="1" lang="ja-JP" altLang="en-US" smtClean="0"/>
              <a:t>13</a:t>
            </a:fld>
            <a:endParaRPr kumimoji="1" lang="ja-JP" altLang="en-US"/>
          </a:p>
        </p:txBody>
      </p:sp>
    </p:spTree>
    <p:extLst>
      <p:ext uri="{BB962C8B-B14F-4D97-AF65-F5344CB8AC3E}">
        <p14:creationId xmlns:p14="http://schemas.microsoft.com/office/powerpoint/2010/main" val="188084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600"/>
              </a:lnSpc>
            </a:pP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457172" rtl="0" eaLnBrk="1" fontAlgn="auto" latinLnBrk="0" hangingPunct="1">
              <a:lnSpc>
                <a:spcPct val="100000"/>
              </a:lnSpc>
              <a:spcBef>
                <a:spcPts val="0"/>
              </a:spcBef>
              <a:spcAft>
                <a:spcPts val="0"/>
              </a:spcAft>
              <a:buClrTx/>
              <a:buSzTx/>
              <a:buFontTx/>
              <a:buNone/>
              <a:tabLst/>
              <a:defRPr/>
            </a:pPr>
            <a:fld id="{E8D71F5B-8F1A-41E3-8EB2-AA72DC696BC6}"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2"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62325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www.env.go.jp/index.html" TargetMode="External"/><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env.go.jp/index.html" TargetMode="External"/><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5878" y="1359896"/>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958477" y="2714140"/>
            <a:ext cx="7989045" cy="1441483"/>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941492" y="2718647"/>
            <a:ext cx="8004988" cy="914439"/>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958477" y="3763721"/>
            <a:ext cx="8004988" cy="391903"/>
          </a:xfrm>
          <a:prstGeom prst="rect">
            <a:avLst/>
          </a:prstGeom>
        </p:spPr>
        <p:txBody>
          <a:bodyPr lIns="0" tIns="0" rIns="0" bIns="0" anchor="ctr" anchorCtr="0"/>
          <a:lstStyle>
            <a:lvl1pPr>
              <a:defRPr sz="181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293265" y="4931489"/>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293265" y="5192757"/>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04122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6" y="332656"/>
            <a:ext cx="9278294" cy="587854"/>
          </a:xfrm>
          <a:prstGeom prst="rect">
            <a:avLst/>
          </a:prstGeom>
          <a:solidFill>
            <a:schemeClr val="accent1">
              <a:lumMod val="75000"/>
              <a:lumOff val="25000"/>
            </a:schemeClr>
          </a:solidFill>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userDrawn="1">
            <p:ph sz="quarter" idx="16" hasCustomPrompt="1"/>
          </p:nvPr>
        </p:nvSpPr>
        <p:spPr>
          <a:xfrm>
            <a:off x="531439" y="1012088"/>
            <a:ext cx="8705425" cy="783805"/>
          </a:xfrm>
          <a:prstGeom prst="rect">
            <a:avLst/>
          </a:prstGeom>
        </p:spPr>
        <p:txBody>
          <a:bodyPr lIns="0" tIns="144000" rIns="0" bIns="0" anchor="t"/>
          <a:lstStyle>
            <a:lvl1pPr marL="0" marR="0" indent="0" algn="l" defTabSz="781996" rtl="0" eaLnBrk="1" fontAlgn="auto" latinLnBrk="0" hangingPunct="1">
              <a:lnSpc>
                <a:spcPct val="100000"/>
              </a:lnSpc>
              <a:spcBef>
                <a:spcPts val="0"/>
              </a:spcBef>
              <a:spcAft>
                <a:spcPts val="513"/>
              </a:spcAft>
              <a:buClrTx/>
              <a:buSzTx/>
              <a:buFontTx/>
              <a:buNone/>
              <a:tabLst/>
              <a:defRPr sz="1368" b="1">
                <a:solidFill>
                  <a:schemeClr val="tx1"/>
                </a:solidFill>
                <a:latin typeface="Meiryo UI" panose="020B0604030504040204" pitchFamily="50" charset="-128"/>
                <a:ea typeface="Meiryo UI" panose="020B0604030504040204" pitchFamily="50" charset="-128"/>
              </a:defRPr>
            </a:lvl1pPr>
            <a:lvl2pPr marL="390998" indent="0">
              <a:buFontTx/>
              <a:buNone/>
              <a:defRPr/>
            </a:lvl2pPr>
            <a:lvl3pPr marL="781996" indent="0">
              <a:buFontTx/>
              <a:buNone/>
              <a:defRPr/>
            </a:lvl3pPr>
            <a:lvl4pPr marL="1172992" indent="0">
              <a:buFontTx/>
              <a:buNone/>
              <a:defRPr/>
            </a:lvl4pPr>
            <a:lvl5pPr marL="1563991" indent="0">
              <a:buFontTx/>
              <a:buNone/>
              <a:defRPr/>
            </a:lvl5pPr>
          </a:lstStyle>
          <a:p>
            <a:pPr marL="0" marR="0" lvl="0" indent="0" algn="l" defTabSz="781996"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56005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リー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7644" y="273940"/>
            <a:ext cx="536221"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713007" cy="461267"/>
          </a:xfrm>
          <a:prstGeom prst="rect">
            <a:avLst/>
          </a:prstGeom>
        </p:spPr>
      </p:pic>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9037265" y="6368597"/>
            <a:ext cx="318478" cy="261090"/>
          </a:xfrm>
          <a:prstGeom prst="rect">
            <a:avLst/>
          </a:prstGeom>
          <a:noFill/>
        </p:spPr>
        <p:txBody>
          <a:bodyPr wrap="none" lIns="0" tIns="0" rIns="0" bIns="0" rtlCol="0" anchor="ctr" anchorCtr="0">
            <a:noAutofit/>
          </a:bodyPr>
          <a:lstStyle/>
          <a:p>
            <a:pPr algn="r"/>
            <a:fld id="{9C1B02FA-3B43-4965-97B5-C29D405C4738}" type="slidenum">
              <a:rPr kumimoji="1" lang="ja-JP" altLang="en-US" sz="941"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941" b="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24259" y="354181"/>
            <a:ext cx="7145926" cy="457525"/>
          </a:xfrm>
          <a:prstGeom prst="rect">
            <a:avLst/>
          </a:prstGeom>
        </p:spPr>
        <p:txBody>
          <a:bodyPr lIns="252000" tIns="36000" rIns="0" bIns="0" anchor="ctr">
            <a:normAutofit/>
          </a:bodyPr>
          <a:lstStyle>
            <a:lvl1pPr marL="0" indent="0">
              <a:buNone/>
              <a:defRPr sz="1881" b="1" i="0">
                <a:solidFill>
                  <a:schemeClr val="bg1"/>
                </a:solidFill>
                <a:latin typeface="Meiryo UI" panose="020B0604030504040204" pitchFamily="50" charset="-128"/>
                <a:ea typeface="Meiryo UI" panose="020B0604030504040204" pitchFamily="50" charset="-128"/>
              </a:defRPr>
            </a:lvl1pPr>
          </a:lstStyle>
          <a:p>
            <a:r>
              <a:rPr kumimoji="1" lang="ja-JP" altLang="en-US" dirty="0"/>
              <a:t>タイトルタイトル</a:t>
            </a:r>
          </a:p>
        </p:txBody>
      </p:sp>
      <p:sp>
        <p:nvSpPr>
          <p:cNvPr id="11" name="コンテンツ プレースホルダー 18">
            <a:extLst>
              <a:ext uri="{FF2B5EF4-FFF2-40B4-BE49-F238E27FC236}">
                <a16:creationId xmlns:a16="http://schemas.microsoft.com/office/drawing/2014/main" id="{D6CEC8E5-ABD9-4156-8E4A-955E63649379}"/>
              </a:ext>
            </a:extLst>
          </p:cNvPr>
          <p:cNvSpPr>
            <a:spLocks noGrp="1"/>
          </p:cNvSpPr>
          <p:nvPr>
            <p:ph sz="quarter" idx="16" hasCustomPrompt="1"/>
          </p:nvPr>
        </p:nvSpPr>
        <p:spPr>
          <a:xfrm>
            <a:off x="550089" y="823885"/>
            <a:ext cx="8041877" cy="589919"/>
          </a:xfrm>
          <a:prstGeom prst="rect">
            <a:avLst/>
          </a:prstGeom>
        </p:spPr>
        <p:txBody>
          <a:bodyPr lIns="0" tIns="108000" rIns="0" bIns="0" anchor="t"/>
          <a:lstStyle>
            <a:lvl1pPr marL="0" marR="0" indent="0" algn="l" defTabSz="782000" rtl="0" eaLnBrk="1" fontAlgn="auto" latinLnBrk="0" hangingPunct="1">
              <a:lnSpc>
                <a:spcPct val="100000"/>
              </a:lnSpc>
              <a:spcBef>
                <a:spcPts val="0"/>
              </a:spcBef>
              <a:spcAft>
                <a:spcPts val="0"/>
              </a:spcAft>
              <a:buClrTx/>
              <a:buSzTx/>
              <a:buFontTx/>
              <a:buNone/>
              <a:tabLst/>
              <a:defRPr sz="1026"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8" y="532082"/>
            <a:ext cx="359245"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477556" y="262409"/>
            <a:ext cx="633971"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51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7644" y="273940"/>
            <a:ext cx="536221"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713007"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8" y="532082"/>
            <a:ext cx="359245"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477556" y="262409"/>
            <a:ext cx="633971"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9037265" y="6368597"/>
            <a:ext cx="318478" cy="261090"/>
          </a:xfrm>
          <a:prstGeom prst="rect">
            <a:avLst/>
          </a:prstGeom>
          <a:noFill/>
        </p:spPr>
        <p:txBody>
          <a:bodyPr wrap="none" lIns="0" tIns="0" rIns="0" bIns="0" rtlCol="0" anchor="ctr" anchorCtr="0">
            <a:noAutofit/>
          </a:bodyPr>
          <a:lstStyle/>
          <a:p>
            <a:pPr algn="r"/>
            <a:fld id="{9C1B02FA-3B43-4965-97B5-C29D405C4738}" type="slidenum">
              <a:rPr kumimoji="1" lang="ja-JP" altLang="en-US" sz="941"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941" b="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24259" y="354181"/>
            <a:ext cx="7145926" cy="457525"/>
          </a:xfrm>
          <a:prstGeom prst="rect">
            <a:avLst/>
          </a:prstGeom>
        </p:spPr>
        <p:txBody>
          <a:bodyPr lIns="252000" tIns="36000" rIns="0" bIns="0" anchor="ctr">
            <a:normAutofit/>
          </a:bodyPr>
          <a:lstStyle>
            <a:lvl1pPr marL="0" indent="0">
              <a:buNone/>
              <a:defRPr sz="1881" b="1" i="0">
                <a:solidFill>
                  <a:schemeClr val="bg1"/>
                </a:solidFill>
                <a:latin typeface="Meiryo UI" panose="020B0604030504040204" pitchFamily="50" charset="-128"/>
                <a:ea typeface="Meiryo UI" panose="020B0604030504040204" pitchFamily="50" charset="-128"/>
              </a:defRPr>
            </a:lvl1pPr>
          </a:lstStyle>
          <a:p>
            <a:r>
              <a:rPr kumimoji="1" lang="ja-JP" altLang="en-US" dirty="0"/>
              <a:t>タイトルタイトル</a:t>
            </a:r>
          </a:p>
        </p:txBody>
      </p:sp>
    </p:spTree>
    <p:extLst>
      <p:ext uri="{BB962C8B-B14F-4D97-AF65-F5344CB8AC3E}">
        <p14:creationId xmlns:p14="http://schemas.microsoft.com/office/powerpoint/2010/main" val="105599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目次用スライド">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08499E0-6698-7242-8365-20FF5A758AA5}"/>
              </a:ext>
            </a:extLst>
          </p:cNvPr>
          <p:cNvSpPr txBox="1"/>
          <p:nvPr userDrawn="1"/>
        </p:nvSpPr>
        <p:spPr>
          <a:xfrm>
            <a:off x="1" y="6609925"/>
            <a:ext cx="9906000" cy="230512"/>
          </a:xfrm>
          <a:prstGeom prst="rect">
            <a:avLst/>
          </a:prstGeom>
          <a:noFill/>
        </p:spPr>
        <p:txBody>
          <a:bodyPr wrap="square" rtlCol="0">
            <a:spAutoFit/>
          </a:bodyPr>
          <a:lstStyle/>
          <a:p>
            <a:pPr algn="r"/>
            <a:fld id="{38434F60-59C2-5746-B363-8E311F3EE048}" type="slidenum">
              <a:rPr lang="en-US" altLang="ja-JP" sz="898"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898" b="0" dirty="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67312" y="133064"/>
            <a:ext cx="596513" cy="598234"/>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872196" cy="461266"/>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9" y="532082"/>
            <a:ext cx="359245" cy="352637"/>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636744" y="262409"/>
            <a:ext cx="633971" cy="623779"/>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1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説明用スライド-1">
    <p:spTree>
      <p:nvGrpSpPr>
        <p:cNvPr id="1" name=""/>
        <p:cNvGrpSpPr/>
        <p:nvPr/>
      </p:nvGrpSpPr>
      <p:grpSpPr>
        <a:xfrm>
          <a:off x="0" y="0"/>
          <a:ext cx="0" cy="0"/>
          <a:chOff x="0" y="0"/>
          <a:chExt cx="0" cy="0"/>
        </a:xfrm>
      </p:grpSpPr>
      <p:pic>
        <p:nvPicPr>
          <p:cNvPr id="10" name="Picture 11" descr="ç°å¢ç">
            <a:extLst>
              <a:ext uri="{FF2B5EF4-FFF2-40B4-BE49-F238E27FC236}">
                <a16:creationId xmlns:a16="http://schemas.microsoft.com/office/drawing/2014/main" id="{60E486B8-662B-314A-9026-A2BE09EFE3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67313" y="133064"/>
            <a:ext cx="596513" cy="5982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8933A530-EA13-4E40-8853-24895B93ACAC}"/>
              </a:ext>
            </a:extLst>
          </p:cNvPr>
          <p:cNvGrpSpPr/>
          <p:nvPr userDrawn="1"/>
        </p:nvGrpSpPr>
        <p:grpSpPr>
          <a:xfrm>
            <a:off x="249997" y="285663"/>
            <a:ext cx="9414416" cy="899980"/>
            <a:chOff x="269828" y="1704549"/>
            <a:chExt cx="10161233" cy="1425716"/>
          </a:xfrm>
        </p:grpSpPr>
        <p:pic>
          <p:nvPicPr>
            <p:cNvPr id="7" name="グラフィックス 6">
              <a:extLst>
                <a:ext uri="{FF2B5EF4-FFF2-40B4-BE49-F238E27FC236}">
                  <a16:creationId xmlns:a16="http://schemas.microsoft.com/office/drawing/2014/main" id="{1965654B-C214-044C-9754-691F56B1A74E}"/>
                </a:ext>
              </a:extLst>
            </p:cNvPr>
            <p:cNvPicPr>
              <a:picLocks noChangeAspect="1"/>
            </p:cNvPicPr>
            <p:nvPr/>
          </p:nvPicPr>
          <p:blipFill>
            <a:blip/>
            <a:stretch>
              <a:fillRect/>
            </a:stretch>
          </p:blipFill>
          <p:spPr>
            <a:xfrm>
              <a:off x="341713" y="1816883"/>
              <a:ext cx="9997200" cy="1224147"/>
            </a:xfrm>
            <a:prstGeom prst="rect">
              <a:avLst/>
            </a:prstGeom>
          </p:spPr>
        </p:pic>
        <p:cxnSp>
          <p:nvCxnSpPr>
            <p:cNvPr id="8" name="直線コネクタ 7">
              <a:extLst>
                <a:ext uri="{FF2B5EF4-FFF2-40B4-BE49-F238E27FC236}">
                  <a16:creationId xmlns:a16="http://schemas.microsoft.com/office/drawing/2014/main" id="{803ACE90-2131-A448-9D2B-E09F626D0747}"/>
                </a:ext>
              </a:extLst>
            </p:cNvPr>
            <p:cNvCxnSpPr/>
            <p:nvPr/>
          </p:nvCxnSpPr>
          <p:spPr>
            <a:xfrm>
              <a:off x="269828" y="2691065"/>
              <a:ext cx="438100" cy="439200"/>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92973B8-A1E0-8249-B6B2-09ED50D99913}"/>
                </a:ext>
              </a:extLst>
            </p:cNvPr>
            <p:cNvCxnSpPr>
              <a:cxnSpLocks/>
            </p:cNvCxnSpPr>
            <p:nvPr/>
          </p:nvCxnSpPr>
          <p:spPr>
            <a:xfrm>
              <a:off x="9321870" y="1704549"/>
              <a:ext cx="1109191" cy="1111976"/>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008499E0-6698-7242-8365-20FF5A758AA5}"/>
              </a:ext>
            </a:extLst>
          </p:cNvPr>
          <p:cNvSpPr txBox="1"/>
          <p:nvPr userDrawn="1"/>
        </p:nvSpPr>
        <p:spPr>
          <a:xfrm>
            <a:off x="1" y="6609925"/>
            <a:ext cx="9906000" cy="222690"/>
          </a:xfrm>
          <a:prstGeom prst="rect">
            <a:avLst/>
          </a:prstGeom>
          <a:noFill/>
        </p:spPr>
        <p:txBody>
          <a:bodyPr wrap="square" rtlCol="0">
            <a:spAutoFit/>
          </a:bodyPr>
          <a:lstStyle/>
          <a:p>
            <a:pPr algn="r"/>
            <a:fld id="{38434F60-59C2-5746-B363-8E311F3EE048}" type="slidenum">
              <a:rPr lang="en-US" altLang="ja-JP" sz="847"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847" b="0" dirty="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32801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9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90"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197898" y="339770"/>
            <a:ext cx="9100236"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50"/>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5" y="424232"/>
            <a:ext cx="8271821" cy="587854"/>
          </a:xfrm>
          <a:prstGeom prst="rect">
            <a:avLst/>
          </a:prstGeom>
        </p:spPr>
        <p:txBody>
          <a:bodyPr lIns="252000" tIns="36000" rIns="0" bIns="0" anchor="ctr" anchorCtr="0"/>
          <a:lstStyle>
            <a:lvl1pPr>
              <a:defRPr sz="2258"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531439" y="1012088"/>
            <a:ext cx="8705425" cy="783805"/>
          </a:xfrm>
          <a:prstGeom prst="rect">
            <a:avLst/>
          </a:prstGeom>
        </p:spPr>
        <p:txBody>
          <a:bodyPr lIns="0" tIns="144000" rIns="0" bIns="0" anchor="t"/>
          <a:lstStyle>
            <a:lvl1pPr marL="0" marR="0" indent="0" algn="l" defTabSz="737181" rtl="0" eaLnBrk="1" fontAlgn="auto" latinLnBrk="0" hangingPunct="1">
              <a:lnSpc>
                <a:spcPct val="100000"/>
              </a:lnSpc>
              <a:spcBef>
                <a:spcPts val="0"/>
              </a:spcBef>
              <a:spcAft>
                <a:spcPts val="483"/>
              </a:spcAft>
              <a:buClrTx/>
              <a:buSzTx/>
              <a:buFontTx/>
              <a:buNone/>
              <a:tabLst/>
              <a:defRPr sz="1290" b="1">
                <a:solidFill>
                  <a:srgbClr val="009C89"/>
                </a:solidFill>
                <a:latin typeface="Meiryo UI" panose="020B0604030504040204" pitchFamily="50" charset="-128"/>
                <a:ea typeface="Meiryo UI" panose="020B0604030504040204" pitchFamily="50" charset="-128"/>
              </a:defRPr>
            </a:lvl1pPr>
            <a:lvl2pPr marL="368591" indent="0">
              <a:buFontTx/>
              <a:buNone/>
              <a:defRPr/>
            </a:lvl2pPr>
            <a:lvl3pPr marL="737181" indent="0">
              <a:buFontTx/>
              <a:buNone/>
              <a:defRPr/>
            </a:lvl3pPr>
            <a:lvl4pPr marL="1105772" indent="0">
              <a:buFontTx/>
              <a:buNone/>
              <a:defRPr/>
            </a:lvl4pPr>
            <a:lvl5pPr marL="1474362" indent="0">
              <a:buFontTx/>
              <a:buNone/>
              <a:defRPr/>
            </a:lvl5pPr>
          </a:lstStyle>
          <a:p>
            <a:pPr marL="0" marR="0" lvl="0" indent="0" algn="l" defTabSz="737181" rtl="0" eaLnBrk="1" fontAlgn="auto" latinLnBrk="0" hangingPunct="1">
              <a:lnSpc>
                <a:spcPct val="90000"/>
              </a:lnSpc>
              <a:spcBef>
                <a:spcPts val="806"/>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158033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内容説明用スライド_タイトルのみ">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AC2DE318-3373-45C5-B5ED-FC4A4125DD10}"/>
              </a:ext>
            </a:extLst>
          </p:cNvPr>
          <p:cNvGrpSpPr/>
          <p:nvPr userDrawn="1"/>
        </p:nvGrpSpPr>
        <p:grpSpPr>
          <a:xfrm>
            <a:off x="197897" y="339770"/>
            <a:ext cx="9100236" cy="719363"/>
            <a:chOff x="213594" y="302433"/>
            <a:chExt cx="9822130" cy="792964"/>
          </a:xfrm>
        </p:grpSpPr>
        <p:sp>
          <p:nvSpPr>
            <p:cNvPr id="30" name="フリーフォーム: 図形 29">
              <a:extLst>
                <a:ext uri="{FF2B5EF4-FFF2-40B4-BE49-F238E27FC236}">
                  <a16:creationId xmlns:a16="http://schemas.microsoft.com/office/drawing/2014/main" id="{2E2E24A4-3B37-4043-BFA7-B097B261A74B}"/>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24" name="直線コネクタ 23">
              <a:extLst>
                <a:ext uri="{FF2B5EF4-FFF2-40B4-BE49-F238E27FC236}">
                  <a16:creationId xmlns:a16="http://schemas.microsoft.com/office/drawing/2014/main" id="{D3CD85D1-03BA-48DE-917C-C0364BBEB90D}"/>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0692A14-C278-4BFD-8589-93D84C87BBEF}"/>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タイトル 97">
            <a:extLst>
              <a:ext uri="{FF2B5EF4-FFF2-40B4-BE49-F238E27FC236}">
                <a16:creationId xmlns:a16="http://schemas.microsoft.com/office/drawing/2014/main" id="{72170A6F-3936-4E64-8D54-81889E100275}"/>
              </a:ext>
            </a:extLst>
          </p:cNvPr>
          <p:cNvSpPr>
            <a:spLocks noGrp="1"/>
          </p:cNvSpPr>
          <p:nvPr userDrawn="1">
            <p:ph type="title" hasCustomPrompt="1"/>
          </p:nvPr>
        </p:nvSpPr>
        <p:spPr>
          <a:xfrm>
            <a:off x="287214" y="419806"/>
            <a:ext cx="8271821" cy="587854"/>
          </a:xfrm>
          <a:prstGeom prst="rect">
            <a:avLst/>
          </a:prstGeom>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32" name="テキスト ボックス 31">
            <a:extLst>
              <a:ext uri="{FF2B5EF4-FFF2-40B4-BE49-F238E27FC236}">
                <a16:creationId xmlns:a16="http://schemas.microsoft.com/office/drawing/2014/main" id="{25669791-F91A-490D-AE90-D7F0E46D1A2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9849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リード">
    <p:spTree>
      <p:nvGrpSpPr>
        <p:cNvPr id="1" name=""/>
        <p:cNvGrpSpPr/>
        <p:nvPr/>
      </p:nvGrpSpPr>
      <p:grpSpPr>
        <a:xfrm>
          <a:off x="0" y="0"/>
          <a:ext cx="0" cy="0"/>
          <a:chOff x="0" y="0"/>
          <a:chExt cx="0" cy="0"/>
        </a:xfrm>
      </p:grpSpPr>
      <p:sp>
        <p:nvSpPr>
          <p:cNvPr id="24" name="フリーフォーム: 図形 23">
            <a:extLst>
              <a:ext uri="{FF2B5EF4-FFF2-40B4-BE49-F238E27FC236}">
                <a16:creationId xmlns:a16="http://schemas.microsoft.com/office/drawing/2014/main" id="{D316A16E-8584-4903-990B-BD95BBA90F63}"/>
              </a:ext>
            </a:extLst>
          </p:cNvPr>
          <p:cNvSpPr/>
          <p:nvPr userDrawn="1"/>
        </p:nvSpPr>
        <p:spPr>
          <a:xfrm>
            <a:off x="282800" y="419807"/>
            <a:ext cx="8970005" cy="587854"/>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25" name="フリーフォーム: 図形 24">
            <a:extLst>
              <a:ext uri="{FF2B5EF4-FFF2-40B4-BE49-F238E27FC236}">
                <a16:creationId xmlns:a16="http://schemas.microsoft.com/office/drawing/2014/main" id="{6389BA14-3C27-49E0-95D8-73EE985B7C86}"/>
              </a:ext>
            </a:extLst>
          </p:cNvPr>
          <p:cNvSpPr/>
          <p:nvPr userDrawn="1"/>
        </p:nvSpPr>
        <p:spPr>
          <a:xfrm flipV="1">
            <a:off x="282800" y="648417"/>
            <a:ext cx="8970005" cy="359244"/>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81" dirty="0"/>
          </a:p>
        </p:txBody>
      </p:sp>
      <p:cxnSp>
        <p:nvCxnSpPr>
          <p:cNvPr id="27" name="直線コネクタ 26">
            <a:extLst>
              <a:ext uri="{FF2B5EF4-FFF2-40B4-BE49-F238E27FC236}">
                <a16:creationId xmlns:a16="http://schemas.microsoft.com/office/drawing/2014/main" id="{10FB6288-8694-4998-AA2F-C2FF933481A4}"/>
              </a:ext>
            </a:extLst>
          </p:cNvPr>
          <p:cNvCxnSpPr>
            <a:cxnSpLocks/>
          </p:cNvCxnSpPr>
          <p:nvPr userDrawn="1"/>
        </p:nvCxnSpPr>
        <p:spPr>
          <a:xfrm>
            <a:off x="197896" y="732549"/>
            <a:ext cx="333541" cy="3265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493546D-0948-4393-9D11-8785B20C3062}"/>
              </a:ext>
            </a:extLst>
          </p:cNvPr>
          <p:cNvCxnSpPr>
            <a:cxnSpLocks/>
          </p:cNvCxnSpPr>
          <p:nvPr userDrawn="1"/>
        </p:nvCxnSpPr>
        <p:spPr>
          <a:xfrm>
            <a:off x="8563447" y="339770"/>
            <a:ext cx="734684" cy="71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18">
            <a:extLst>
              <a:ext uri="{FF2B5EF4-FFF2-40B4-BE49-F238E27FC236}">
                <a16:creationId xmlns:a16="http://schemas.microsoft.com/office/drawing/2014/main" id="{D5428008-C93C-447D-8ECA-E6DC6C99CFF5}"/>
              </a:ext>
            </a:extLst>
          </p:cNvPr>
          <p:cNvSpPr>
            <a:spLocks noGrp="1"/>
          </p:cNvSpPr>
          <p:nvPr userDrawn="1">
            <p:ph sz="quarter" idx="14" hasCustomPrompt="1"/>
          </p:nvPr>
        </p:nvSpPr>
        <p:spPr bwMode="white">
          <a:xfrm>
            <a:off x="287213" y="419807"/>
            <a:ext cx="8271821" cy="228610"/>
          </a:xfrm>
          <a:prstGeom prst="rect">
            <a:avLst/>
          </a:prstGeom>
        </p:spPr>
        <p:txBody>
          <a:bodyPr lIns="180000" tIns="36000" rIns="0" bIns="0" anchor="ctr"/>
          <a:lstStyle>
            <a:lvl1pPr marL="0" indent="0" algn="l">
              <a:buFontTx/>
              <a:buNone/>
              <a:defRPr sz="1026" b="1">
                <a:solidFill>
                  <a:schemeClr val="bg1"/>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lvl="0"/>
            <a:r>
              <a:rPr kumimoji="1" lang="ja-JP" altLang="en-US" dirty="0"/>
              <a:t>第</a:t>
            </a:r>
            <a:r>
              <a:rPr kumimoji="1" lang="en-US" altLang="ja-JP" dirty="0"/>
              <a:t>1</a:t>
            </a:r>
            <a:r>
              <a:rPr kumimoji="1" lang="ja-JP" altLang="en-US" dirty="0"/>
              <a:t>階層（例：章タイトル）</a:t>
            </a:r>
          </a:p>
        </p:txBody>
      </p:sp>
      <p:sp>
        <p:nvSpPr>
          <p:cNvPr id="30" name="コンテンツ プレースホルダー 18">
            <a:extLst>
              <a:ext uri="{FF2B5EF4-FFF2-40B4-BE49-F238E27FC236}">
                <a16:creationId xmlns:a16="http://schemas.microsoft.com/office/drawing/2014/main" id="{8E325FC6-CFEA-4EF4-9D97-941D22CFC145}"/>
              </a:ext>
            </a:extLst>
          </p:cNvPr>
          <p:cNvSpPr>
            <a:spLocks noGrp="1"/>
          </p:cNvSpPr>
          <p:nvPr userDrawn="1">
            <p:ph sz="quarter" idx="15" hasCustomPrompt="1"/>
          </p:nvPr>
        </p:nvSpPr>
        <p:spPr bwMode="white">
          <a:xfrm>
            <a:off x="287213" y="191741"/>
            <a:ext cx="8271821" cy="228610"/>
          </a:xfrm>
          <a:prstGeom prst="rect">
            <a:avLst/>
          </a:prstGeom>
        </p:spPr>
        <p:txBody>
          <a:bodyPr lIns="72000" tIns="36000" rIns="0" bIns="0" anchor="ctr"/>
          <a:lstStyle>
            <a:lvl1pPr marL="0" indent="0" algn="l">
              <a:buFontTx/>
              <a:buNone/>
              <a:defRPr sz="1026" b="1">
                <a:solidFill>
                  <a:schemeClr val="accent1"/>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lvl="0"/>
            <a:r>
              <a:rPr kumimoji="1" lang="ja-JP" altLang="en-US" dirty="0"/>
              <a:t>第</a:t>
            </a:r>
            <a:r>
              <a:rPr kumimoji="1" lang="en-US" altLang="ja-JP" dirty="0"/>
              <a:t>2</a:t>
            </a:r>
            <a:r>
              <a:rPr kumimoji="1" lang="ja-JP" altLang="en-US" dirty="0"/>
              <a:t>階層（例：表タイトル）</a:t>
            </a:r>
          </a:p>
        </p:txBody>
      </p:sp>
      <p:sp>
        <p:nvSpPr>
          <p:cNvPr id="32" name="コンテンツ プレースホルダー 18">
            <a:extLst>
              <a:ext uri="{FF2B5EF4-FFF2-40B4-BE49-F238E27FC236}">
                <a16:creationId xmlns:a16="http://schemas.microsoft.com/office/drawing/2014/main" id="{B0601DCF-F450-4DBC-97BF-9C8A2C2B569B}"/>
              </a:ext>
            </a:extLst>
          </p:cNvPr>
          <p:cNvSpPr>
            <a:spLocks noGrp="1"/>
          </p:cNvSpPr>
          <p:nvPr userDrawn="1">
            <p:ph sz="quarter" idx="16" hasCustomPrompt="1"/>
          </p:nvPr>
        </p:nvSpPr>
        <p:spPr>
          <a:xfrm>
            <a:off x="531438" y="1012087"/>
            <a:ext cx="8705425" cy="783805"/>
          </a:xfrm>
          <a:prstGeom prst="rect">
            <a:avLst/>
          </a:prstGeom>
        </p:spPr>
        <p:txBody>
          <a:bodyPr lIns="0" tIns="144000" rIns="0" bIns="0" anchor="t"/>
          <a:lstStyle>
            <a:lvl1pPr marL="0" marR="0" indent="0" algn="l" defTabSz="782000" rtl="0" eaLnBrk="1" fontAlgn="auto" latinLnBrk="0" hangingPunct="1">
              <a:lnSpc>
                <a:spcPct val="100000"/>
              </a:lnSpc>
              <a:spcBef>
                <a:spcPts val="0"/>
              </a:spcBef>
              <a:spcAft>
                <a:spcPts val="513"/>
              </a:spcAft>
              <a:buClrTx/>
              <a:buSzTx/>
              <a:buFontTx/>
              <a:buNone/>
              <a:tabLst/>
              <a:defRPr sz="1368"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
        <p:nvSpPr>
          <p:cNvPr id="33" name="テキスト ボックス 32">
            <a:extLst>
              <a:ext uri="{FF2B5EF4-FFF2-40B4-BE49-F238E27FC236}">
                <a16:creationId xmlns:a16="http://schemas.microsoft.com/office/drawing/2014/main" id="{D6203B00-3C4D-4A50-AD59-A9017DC5CA98}"/>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タイトル 97">
            <a:extLst>
              <a:ext uri="{FF2B5EF4-FFF2-40B4-BE49-F238E27FC236}">
                <a16:creationId xmlns:a16="http://schemas.microsoft.com/office/drawing/2014/main" id="{E903700A-BA7D-4341-BD66-3F77B7227C1F}"/>
              </a:ext>
            </a:extLst>
          </p:cNvPr>
          <p:cNvSpPr>
            <a:spLocks noGrp="1"/>
          </p:cNvSpPr>
          <p:nvPr>
            <p:ph type="title" hasCustomPrompt="1"/>
          </p:nvPr>
        </p:nvSpPr>
        <p:spPr>
          <a:xfrm>
            <a:off x="287215" y="648417"/>
            <a:ext cx="8276234" cy="359244"/>
          </a:xfrm>
          <a:prstGeom prst="rect">
            <a:avLst/>
          </a:prstGeom>
        </p:spPr>
        <p:txBody>
          <a:bodyPr lIns="252000" tIns="36000" rIns="0" bIns="0" anchor="ctr" anchorCtr="0"/>
          <a:lstStyle>
            <a:lvl1pPr>
              <a:defRPr sz="1881"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101483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容説明用スライド">
    <p:spTree>
      <p:nvGrpSpPr>
        <p:cNvPr id="1" name=""/>
        <p:cNvGrpSpPr/>
        <p:nvPr/>
      </p:nvGrpSpPr>
      <p:grpSpPr>
        <a:xfrm>
          <a:off x="0" y="0"/>
          <a:ext cx="0" cy="0"/>
          <a:chOff x="0" y="0"/>
          <a:chExt cx="0" cy="0"/>
        </a:xfrm>
      </p:grpSpPr>
      <p:sp>
        <p:nvSpPr>
          <p:cNvPr id="99" name="テキスト ボックス 98">
            <a:extLst>
              <a:ext uri="{FF2B5EF4-FFF2-40B4-BE49-F238E27FC236}">
                <a16:creationId xmlns:a16="http://schemas.microsoft.com/office/drawing/2014/main" id="{7455FDF7-D502-4354-BBBF-F7B81E7A92BC}"/>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4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5" name="グループ化 14">
            <a:extLst>
              <a:ext uri="{FF2B5EF4-FFF2-40B4-BE49-F238E27FC236}">
                <a16:creationId xmlns:a16="http://schemas.microsoft.com/office/drawing/2014/main" id="{BB44DCFF-9840-43B5-A765-993332EAC29C}"/>
              </a:ext>
            </a:extLst>
          </p:cNvPr>
          <p:cNvGrpSpPr/>
          <p:nvPr userDrawn="1"/>
        </p:nvGrpSpPr>
        <p:grpSpPr>
          <a:xfrm>
            <a:off x="197896" y="339770"/>
            <a:ext cx="9100236" cy="719363"/>
            <a:chOff x="218356" y="2187666"/>
            <a:chExt cx="9822130" cy="792964"/>
          </a:xfrm>
        </p:grpSpPr>
        <p:sp>
          <p:nvSpPr>
            <p:cNvPr id="16" name="フリーフォーム: 図形 15">
              <a:extLst>
                <a:ext uri="{FF2B5EF4-FFF2-40B4-BE49-F238E27FC236}">
                  <a16:creationId xmlns:a16="http://schemas.microsoft.com/office/drawing/2014/main" id="{FDE73132-D310-448E-A036-E8C3F616277B}"/>
                </a:ext>
              </a:extLst>
            </p:cNvPr>
            <p:cNvSpPr/>
            <p:nvPr userDrawn="1"/>
          </p:nvSpPr>
          <p:spPr>
            <a:xfrm>
              <a:off x="309996" y="2275892"/>
              <a:ext cx="9681568" cy="648000"/>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フリーフォーム: 図形 16">
              <a:extLst>
                <a:ext uri="{FF2B5EF4-FFF2-40B4-BE49-F238E27FC236}">
                  <a16:creationId xmlns:a16="http://schemas.microsoft.com/office/drawing/2014/main" id="{7B773A8B-6EB7-4F64-BA88-F72E7744A559}"/>
                </a:ext>
              </a:extLst>
            </p:cNvPr>
            <p:cNvSpPr/>
            <p:nvPr userDrawn="1"/>
          </p:nvSpPr>
          <p:spPr>
            <a:xfrm flipV="1">
              <a:off x="309996" y="2527892"/>
              <a:ext cx="9681568" cy="396000"/>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96" dirty="0"/>
            </a:p>
          </p:txBody>
        </p:sp>
        <p:cxnSp>
          <p:nvCxnSpPr>
            <p:cNvPr id="18" name="直線コネクタ 17">
              <a:extLst>
                <a:ext uri="{FF2B5EF4-FFF2-40B4-BE49-F238E27FC236}">
                  <a16:creationId xmlns:a16="http://schemas.microsoft.com/office/drawing/2014/main" id="{DD2D1282-6F99-4A95-9BDC-0048DD51F309}"/>
                </a:ext>
              </a:extLst>
            </p:cNvPr>
            <p:cNvCxnSpPr>
              <a:cxnSpLocks/>
            </p:cNvCxnSpPr>
            <p:nvPr userDrawn="1"/>
          </p:nvCxnSpPr>
          <p:spPr>
            <a:xfrm>
              <a:off x="218356" y="2620630"/>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2A3B294-5ACE-449A-B2EE-9AC0A8AC2506}"/>
                </a:ext>
              </a:extLst>
            </p:cNvPr>
            <p:cNvCxnSpPr>
              <a:cxnSpLocks/>
            </p:cNvCxnSpPr>
            <p:nvPr userDrawn="1"/>
          </p:nvCxnSpPr>
          <p:spPr>
            <a:xfrm>
              <a:off x="9247522" y="2187666"/>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コンテンツ プレースホルダー 18">
            <a:extLst>
              <a:ext uri="{FF2B5EF4-FFF2-40B4-BE49-F238E27FC236}">
                <a16:creationId xmlns:a16="http://schemas.microsoft.com/office/drawing/2014/main" id="{A29F1BF5-21A9-4C9F-A42D-6863A1A558CC}"/>
              </a:ext>
            </a:extLst>
          </p:cNvPr>
          <p:cNvSpPr>
            <a:spLocks noGrp="1"/>
          </p:cNvSpPr>
          <p:nvPr>
            <p:ph sz="quarter" idx="14" hasCustomPrompt="1"/>
          </p:nvPr>
        </p:nvSpPr>
        <p:spPr bwMode="white">
          <a:xfrm>
            <a:off x="287213" y="419807"/>
            <a:ext cx="8271821" cy="228610"/>
          </a:xfrm>
          <a:prstGeom prst="rect">
            <a:avLst/>
          </a:prstGeom>
        </p:spPr>
        <p:txBody>
          <a:bodyPr lIns="180000" tIns="36000" rIns="0" bIns="0" anchor="ctr"/>
          <a:lstStyle>
            <a:lvl1pPr marL="0" marR="0" indent="0" algn="l" defTabSz="829544" rtl="0" eaLnBrk="1" fontAlgn="auto" latinLnBrk="0" hangingPunct="1">
              <a:lnSpc>
                <a:spcPct val="90000"/>
              </a:lnSpc>
              <a:spcBef>
                <a:spcPts val="907"/>
              </a:spcBef>
              <a:spcAft>
                <a:spcPts val="0"/>
              </a:spcAft>
              <a:buClrTx/>
              <a:buSzTx/>
              <a:buFontTx/>
              <a:buNone/>
              <a:tabLst/>
              <a:defRPr sz="1089" b="1">
                <a:solidFill>
                  <a:schemeClr val="bg1"/>
                </a:solidFill>
                <a:latin typeface="Meiryo UI" panose="020B0604030504040204" pitchFamily="50" charset="-128"/>
                <a:ea typeface="Meiryo UI" panose="020B0604030504040204" pitchFamily="50" charset="-128"/>
              </a:defRPr>
            </a:lvl1pPr>
            <a:lvl2pPr marL="414772" indent="0">
              <a:buFontTx/>
              <a:buNone/>
              <a:defRPr/>
            </a:lvl2pPr>
            <a:lvl3pPr marL="829544" indent="0">
              <a:buFontTx/>
              <a:buNone/>
              <a:defRPr/>
            </a:lvl3pPr>
            <a:lvl4pPr marL="1244316" indent="0">
              <a:buFontTx/>
              <a:buNone/>
              <a:defRPr/>
            </a:lvl4pPr>
            <a:lvl5pPr marL="1659087" indent="0">
              <a:buFontTx/>
              <a:buNone/>
              <a:defRPr/>
            </a:lvl5pPr>
          </a:lstStyle>
          <a:p>
            <a:pPr marL="0" marR="0" lvl="0" indent="0" algn="l" defTabSz="829544" rtl="0" eaLnBrk="1" fontAlgn="auto" latinLnBrk="0" hangingPunct="1">
              <a:lnSpc>
                <a:spcPct val="90000"/>
              </a:lnSpc>
              <a:spcBef>
                <a:spcPts val="907"/>
              </a:spcBef>
              <a:spcAft>
                <a:spcPts val="0"/>
              </a:spcAft>
              <a:buClrTx/>
              <a:buSzTx/>
              <a:buFontTx/>
              <a:buNone/>
              <a:tabLst/>
              <a:defRPr/>
            </a:pPr>
            <a:r>
              <a:rPr kumimoji="1" lang="ja-JP" altLang="en-US" dirty="0"/>
              <a:t>第</a:t>
            </a:r>
            <a:r>
              <a:rPr kumimoji="1" lang="en-US" altLang="ja-JP" dirty="0"/>
              <a:t>1</a:t>
            </a:r>
            <a:r>
              <a:rPr kumimoji="1" lang="ja-JP" altLang="en-US" dirty="0"/>
              <a:t>階層（例：章タイトル）</a:t>
            </a:r>
          </a:p>
        </p:txBody>
      </p:sp>
      <p:sp>
        <p:nvSpPr>
          <p:cNvPr id="21" name="コンテンツ プレースホルダー 18">
            <a:extLst>
              <a:ext uri="{FF2B5EF4-FFF2-40B4-BE49-F238E27FC236}">
                <a16:creationId xmlns:a16="http://schemas.microsoft.com/office/drawing/2014/main" id="{D98872D5-07FB-4058-92B2-D941A324AEFB}"/>
              </a:ext>
            </a:extLst>
          </p:cNvPr>
          <p:cNvSpPr>
            <a:spLocks noGrp="1"/>
          </p:cNvSpPr>
          <p:nvPr>
            <p:ph sz="quarter" idx="15" hasCustomPrompt="1"/>
          </p:nvPr>
        </p:nvSpPr>
        <p:spPr bwMode="white">
          <a:xfrm>
            <a:off x="287213" y="191741"/>
            <a:ext cx="8271821" cy="228610"/>
          </a:xfrm>
          <a:prstGeom prst="rect">
            <a:avLst/>
          </a:prstGeom>
        </p:spPr>
        <p:txBody>
          <a:bodyPr lIns="72000" tIns="36000" rIns="0" bIns="0" anchor="ctr"/>
          <a:lstStyle>
            <a:lvl1pPr marL="0" indent="0" algn="l">
              <a:buFontTx/>
              <a:buNone/>
              <a:defRPr sz="1089" b="1">
                <a:solidFill>
                  <a:schemeClr val="accent1"/>
                </a:solidFill>
                <a:latin typeface="Meiryo UI" panose="020B0604030504040204" pitchFamily="50" charset="-128"/>
                <a:ea typeface="Meiryo UI" panose="020B0604030504040204" pitchFamily="50" charset="-128"/>
              </a:defRPr>
            </a:lvl1pPr>
            <a:lvl2pPr marL="414772" indent="0">
              <a:buFontTx/>
              <a:buNone/>
              <a:defRPr/>
            </a:lvl2pPr>
            <a:lvl3pPr marL="829544" indent="0">
              <a:buFontTx/>
              <a:buNone/>
              <a:defRPr/>
            </a:lvl3pPr>
            <a:lvl4pPr marL="1244316" indent="0">
              <a:buFontTx/>
              <a:buNone/>
              <a:defRPr/>
            </a:lvl4pPr>
            <a:lvl5pPr marL="1659087" indent="0">
              <a:buFontTx/>
              <a:buNone/>
              <a:defRPr/>
            </a:lvl5pPr>
          </a:lstStyle>
          <a:p>
            <a:pPr lvl="0"/>
            <a:r>
              <a:rPr kumimoji="1" lang="ja-JP" altLang="en-US" dirty="0"/>
              <a:t>第</a:t>
            </a:r>
            <a:r>
              <a:rPr kumimoji="1" lang="en-US" altLang="ja-JP" dirty="0"/>
              <a:t>2</a:t>
            </a:r>
            <a:r>
              <a:rPr kumimoji="1" lang="ja-JP" altLang="en-US" dirty="0"/>
              <a:t>階層（例：表タイトル）</a:t>
            </a:r>
          </a:p>
        </p:txBody>
      </p:sp>
      <p:sp>
        <p:nvSpPr>
          <p:cNvPr id="22" name="タイトル 97">
            <a:extLst>
              <a:ext uri="{FF2B5EF4-FFF2-40B4-BE49-F238E27FC236}">
                <a16:creationId xmlns:a16="http://schemas.microsoft.com/office/drawing/2014/main" id="{00A61ED2-0EA3-4684-9979-E10DD2CC909F}"/>
              </a:ext>
            </a:extLst>
          </p:cNvPr>
          <p:cNvSpPr>
            <a:spLocks noGrp="1"/>
          </p:cNvSpPr>
          <p:nvPr>
            <p:ph type="title" hasCustomPrompt="1"/>
          </p:nvPr>
        </p:nvSpPr>
        <p:spPr>
          <a:xfrm>
            <a:off x="287214" y="648417"/>
            <a:ext cx="8276234" cy="359244"/>
          </a:xfrm>
          <a:prstGeom prst="rect">
            <a:avLst/>
          </a:prstGeom>
        </p:spPr>
        <p:txBody>
          <a:bodyPr lIns="252000" tIns="36000" rIns="0" bIns="0" anchor="ctr" anchorCtr="0"/>
          <a:lstStyle>
            <a:lvl1pPr>
              <a:defRPr sz="1996"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403749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表紙(再エネ)">
    <p:spTree>
      <p:nvGrpSpPr>
        <p:cNvPr id="1" name=""/>
        <p:cNvGrpSpPr/>
        <p:nvPr/>
      </p:nvGrpSpPr>
      <p:grpSpPr>
        <a:xfrm>
          <a:off x="0" y="0"/>
          <a:ext cx="0" cy="0"/>
          <a:chOff x="0" y="0"/>
          <a:chExt cx="0" cy="0"/>
        </a:xfrm>
      </p:grpSpPr>
      <p:grpSp>
        <p:nvGrpSpPr>
          <p:cNvPr id="11" name="グループ化 10"/>
          <p:cNvGrpSpPr/>
          <p:nvPr userDrawn="1"/>
        </p:nvGrpSpPr>
        <p:grpSpPr>
          <a:xfrm>
            <a:off x="10" y="0"/>
            <a:ext cx="10073953" cy="6858000"/>
            <a:chOff x="0" y="0"/>
            <a:chExt cx="10073952" cy="6858000"/>
          </a:xfrm>
        </p:grpSpPr>
        <p:pic>
          <p:nvPicPr>
            <p:cNvPr id="12" name="図 11"/>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29319" y="2204864"/>
              <a:ext cx="1784121" cy="1784121"/>
            </a:xfrm>
            <a:prstGeom prst="rect">
              <a:avLst/>
            </a:prstGeom>
          </p:spPr>
        </p:pic>
        <p:pic>
          <p:nvPicPr>
            <p:cNvPr id="13" name="図 12"/>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6848" y="174743"/>
              <a:ext cx="2398545" cy="2398545"/>
            </a:xfrm>
            <a:prstGeom prst="rect">
              <a:avLst/>
            </a:prstGeom>
          </p:spPr>
        </p:pic>
        <p:pic>
          <p:nvPicPr>
            <p:cNvPr id="14" name="図 13"/>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69296" y="4365104"/>
              <a:ext cx="2448272" cy="2448272"/>
            </a:xfrm>
            <a:prstGeom prst="rect">
              <a:avLst/>
            </a:prstGeom>
          </p:spPr>
        </p:pic>
        <p:pic>
          <p:nvPicPr>
            <p:cNvPr id="15" name="図 14"/>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68624" y="3068960"/>
              <a:ext cx="2448272" cy="2448272"/>
            </a:xfrm>
            <a:prstGeom prst="rect">
              <a:avLst/>
            </a:prstGeom>
          </p:spPr>
        </p:pic>
        <p:pic>
          <p:nvPicPr>
            <p:cNvPr id="16" name="図 15"/>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36358" y="125016"/>
              <a:ext cx="2448272" cy="2448272"/>
            </a:xfrm>
            <a:prstGeom prst="rect">
              <a:avLst/>
            </a:prstGeom>
          </p:spPr>
        </p:pic>
        <p:pic>
          <p:nvPicPr>
            <p:cNvPr id="17" name="図 16"/>
            <p:cNvPicPr>
              <a:picLocks noChangeAspect="1"/>
            </p:cNvPicPr>
            <p:nvPr userDrawn="1"/>
          </p:nvPicPr>
          <p:blipFill>
            <a:blip r:embed="rId7">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386711" y="2675142"/>
              <a:ext cx="1977993" cy="1977993"/>
            </a:xfrm>
            <a:prstGeom prst="rect">
              <a:avLst/>
            </a:prstGeom>
          </p:spPr>
        </p:pic>
        <p:pic>
          <p:nvPicPr>
            <p:cNvPr id="18" name="図 1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88312" y="4836120"/>
              <a:ext cx="1985640" cy="1985640"/>
            </a:xfrm>
            <a:prstGeom prst="rect">
              <a:avLst/>
            </a:prstGeom>
          </p:spPr>
        </p:pic>
        <p:pic>
          <p:nvPicPr>
            <p:cNvPr id="19" name="Picture 2"/>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l="26540" t="20025" r="3661" b="29067"/>
            <a:stretch/>
          </p:blipFill>
          <p:spPr bwMode="auto">
            <a:xfrm>
              <a:off x="0" y="0"/>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descr="C:\Users\01025170\Desktop\FW%3a_\スローガン付きＡ.JPG"/>
            <p:cNvPicPr/>
            <p:nvPr userDrawn="1"/>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180" y="5364783"/>
              <a:ext cx="1728000" cy="653832"/>
            </a:xfrm>
            <a:prstGeom prst="rect">
              <a:avLst/>
            </a:prstGeom>
            <a:noFill/>
          </p:spPr>
        </p:pic>
        <p:pic>
          <p:nvPicPr>
            <p:cNvPr id="21" name="Picture 2" descr="環境省：Ministry of the Environment">
              <a:hlinkClick r:id="rId11"/>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375180" y="6084863"/>
              <a:ext cx="1548000" cy="5749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タイトル 1"/>
          <p:cNvSpPr>
            <a:spLocks noGrp="1"/>
          </p:cNvSpPr>
          <p:nvPr>
            <p:ph type="title"/>
          </p:nvPr>
        </p:nvSpPr>
        <p:spPr>
          <a:xfrm>
            <a:off x="3002" y="980729"/>
            <a:ext cx="9900000" cy="3744000"/>
          </a:xfrm>
          <a:prstGeom prst="rect">
            <a:avLst/>
          </a:prstGeom>
        </p:spPr>
        <p:txBody>
          <a:bodyPr anchor="ctr"/>
          <a:lstStyle>
            <a:lvl1pPr>
              <a:spcAft>
                <a:spcPts val="4701"/>
              </a:spcAft>
              <a:defRPr sz="470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23" name="テキスト プレースホルダー 14"/>
          <p:cNvSpPr>
            <a:spLocks noGrp="1"/>
          </p:cNvSpPr>
          <p:nvPr>
            <p:ph type="body" sz="quarter" idx="10" hasCustomPrompt="1"/>
          </p:nvPr>
        </p:nvSpPr>
        <p:spPr>
          <a:xfrm>
            <a:off x="2793001" y="5157192"/>
            <a:ext cx="4320000" cy="576000"/>
          </a:xfrm>
          <a:prstGeom prst="rect">
            <a:avLst/>
          </a:prstGeom>
        </p:spPr>
        <p:txBody>
          <a:bodyPr tIns="36000" bIns="0" anchor="ctr" anchorCtr="0"/>
          <a:lstStyle>
            <a:lvl1pPr algn="ctr">
              <a:defRPr sz="2938"/>
            </a:lvl1pPr>
          </a:lstStyle>
          <a:p>
            <a:pPr lvl="0"/>
            <a:r>
              <a:rPr kumimoji="1" lang="ja-JP" altLang="en-US" dirty="0"/>
              <a:t>日付</a:t>
            </a:r>
          </a:p>
        </p:txBody>
      </p:sp>
    </p:spTree>
    <p:extLst>
      <p:ext uri="{BB962C8B-B14F-4D97-AF65-F5344CB8AC3E}">
        <p14:creationId xmlns:p14="http://schemas.microsoft.com/office/powerpoint/2010/main" val="123533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958477" y="2645195"/>
            <a:ext cx="7989045"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958477" y="2645195"/>
            <a:ext cx="8004988" cy="1567610"/>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中扉タイトル</a:t>
            </a:r>
          </a:p>
        </p:txBody>
      </p:sp>
      <p:sp>
        <p:nvSpPr>
          <p:cNvPr id="9" name="テキスト ボックス 8">
            <a:extLst>
              <a:ext uri="{FF2B5EF4-FFF2-40B4-BE49-F238E27FC236}">
                <a16:creationId xmlns:a16="http://schemas.microsoft.com/office/drawing/2014/main" id="{0B57D504-5725-4128-8470-AEE7DD75A64A}"/>
              </a:ext>
            </a:extLst>
          </p:cNvPr>
          <p:cNvSpPr txBox="1"/>
          <p:nvPr userDrawn="1"/>
        </p:nvSpPr>
        <p:spPr>
          <a:xfrm>
            <a:off x="9488338" y="6531415"/>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50483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表紙(標準)">
    <p:spTree>
      <p:nvGrpSpPr>
        <p:cNvPr id="1" name=""/>
        <p:cNvGrpSpPr/>
        <p:nvPr/>
      </p:nvGrpSpPr>
      <p:grpSpPr>
        <a:xfrm>
          <a:off x="0" y="0"/>
          <a:ext cx="0" cy="0"/>
          <a:chOff x="0" y="0"/>
          <a:chExt cx="0" cy="0"/>
        </a:xfrm>
      </p:grpSpPr>
      <p:grpSp>
        <p:nvGrpSpPr>
          <p:cNvPr id="11" name="グループ化 10"/>
          <p:cNvGrpSpPr/>
          <p:nvPr userDrawn="1"/>
        </p:nvGrpSpPr>
        <p:grpSpPr>
          <a:xfrm>
            <a:off x="-6445" y="188641"/>
            <a:ext cx="9918000" cy="6669361"/>
            <a:chOff x="-6454" y="188640"/>
            <a:chExt cx="9918000" cy="6669361"/>
          </a:xfrm>
        </p:grpSpPr>
        <p:grpSp>
          <p:nvGrpSpPr>
            <p:cNvPr id="12" name="グループ化 11"/>
            <p:cNvGrpSpPr/>
            <p:nvPr userDrawn="1"/>
          </p:nvGrpSpPr>
          <p:grpSpPr>
            <a:xfrm>
              <a:off x="285180" y="188640"/>
              <a:ext cx="1728000" cy="1295052"/>
              <a:chOff x="285180" y="188640"/>
              <a:chExt cx="1728000" cy="1295052"/>
            </a:xfrm>
          </p:grpSpPr>
          <p:pic>
            <p:nvPicPr>
              <p:cNvPr id="44" name="図 43" descr="C:\Users\01025170\Desktop\FW%3a_\スローガン付きＡ.JPG"/>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5180" y="188640"/>
                <a:ext cx="1728000" cy="653832"/>
              </a:xfrm>
              <a:prstGeom prst="rect">
                <a:avLst/>
              </a:prstGeom>
              <a:noFill/>
            </p:spPr>
          </p:pic>
          <p:pic>
            <p:nvPicPr>
              <p:cNvPr id="45" name="Picture 2" descr="環境省：Ministry of the Environment">
                <a:hlinkClick r:id="rId3"/>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5180" y="908720"/>
                <a:ext cx="1548000" cy="5749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userDrawn="1"/>
          </p:nvGrpSpPr>
          <p:grpSpPr>
            <a:xfrm>
              <a:off x="-6454" y="4056077"/>
              <a:ext cx="9918000" cy="2801924"/>
              <a:chOff x="-6454" y="4056077"/>
              <a:chExt cx="9918000" cy="2801924"/>
            </a:xfrm>
          </p:grpSpPr>
          <p:sp>
            <p:nvSpPr>
              <p:cNvPr id="14" name="ドーナツ 60"/>
              <p:cNvSpPr/>
              <p:nvPr userDrawn="1"/>
            </p:nvSpPr>
            <p:spPr bwMode="auto">
              <a:xfrm>
                <a:off x="2605241" y="4056077"/>
                <a:ext cx="4695520" cy="1726327"/>
              </a:xfrm>
              <a:custGeom>
                <a:avLst/>
                <a:gdLst/>
                <a:ahLst/>
                <a:cxnLst/>
                <a:rect l="l" t="t" r="r" b="b"/>
                <a:pathLst>
                  <a:path w="4695520" h="1726327">
                    <a:moveTo>
                      <a:pt x="2347760" y="0"/>
                    </a:moveTo>
                    <a:cubicBezTo>
                      <a:pt x="3450610" y="0"/>
                      <a:pt x="4383872" y="726090"/>
                      <a:pt x="4695520" y="1726327"/>
                    </a:cubicBezTo>
                    <a:lnTo>
                      <a:pt x="4198930" y="1726327"/>
                    </a:lnTo>
                    <a:cubicBezTo>
                      <a:pt x="3908530" y="988302"/>
                      <a:pt x="3189050" y="466773"/>
                      <a:pt x="2347760" y="466773"/>
                    </a:cubicBezTo>
                    <a:cubicBezTo>
                      <a:pt x="1506470" y="466773"/>
                      <a:pt x="786990" y="988302"/>
                      <a:pt x="496591" y="1726327"/>
                    </a:cubicBezTo>
                    <a:lnTo>
                      <a:pt x="0" y="1726327"/>
                    </a:lnTo>
                    <a:cubicBezTo>
                      <a:pt x="311649" y="726090"/>
                      <a:pt x="1244911" y="0"/>
                      <a:pt x="2347760" y="0"/>
                    </a:cubicBez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6"/>
              <p:cNvSpPr/>
              <p:nvPr userDrawn="1"/>
            </p:nvSpPr>
            <p:spPr bwMode="auto">
              <a:xfrm flipH="1">
                <a:off x="3272436" y="5080895"/>
                <a:ext cx="5333910" cy="700010"/>
              </a:xfrm>
              <a:custGeom>
                <a:avLst/>
                <a:gdLst/>
                <a:ahLst/>
                <a:cxnLst/>
                <a:rect l="l" t="t" r="r" b="b"/>
                <a:pathLst>
                  <a:path w="3552772" h="700010">
                    <a:moveTo>
                      <a:pt x="2496100" y="168910"/>
                    </a:moveTo>
                    <a:cubicBezTo>
                      <a:pt x="2464071" y="169078"/>
                      <a:pt x="2430107" y="172682"/>
                      <a:pt x="2394014" y="180260"/>
                    </a:cubicBezTo>
                    <a:cubicBezTo>
                      <a:pt x="2311042" y="197681"/>
                      <a:pt x="2213998" y="226763"/>
                      <a:pt x="2108106" y="270096"/>
                    </a:cubicBezTo>
                    <a:lnTo>
                      <a:pt x="2108106" y="272369"/>
                    </a:lnTo>
                    <a:cubicBezTo>
                      <a:pt x="2310209" y="384471"/>
                      <a:pt x="2520052" y="525692"/>
                      <a:pt x="2724695" y="700010"/>
                    </a:cubicBezTo>
                    <a:lnTo>
                      <a:pt x="3552772" y="700010"/>
                    </a:lnTo>
                    <a:cubicBezTo>
                      <a:pt x="3467207" y="544261"/>
                      <a:pt x="3188391" y="414028"/>
                      <a:pt x="2950968" y="485609"/>
                    </a:cubicBezTo>
                    <a:cubicBezTo>
                      <a:pt x="2849694" y="334910"/>
                      <a:pt x="2720301" y="167734"/>
                      <a:pt x="2496100" y="168910"/>
                    </a:cubicBezTo>
                    <a:close/>
                    <a:moveTo>
                      <a:pt x="1274292" y="7"/>
                    </a:moveTo>
                    <a:cubicBezTo>
                      <a:pt x="1009672" y="-1380"/>
                      <a:pt x="856953" y="195933"/>
                      <a:pt x="737422" y="373799"/>
                    </a:cubicBezTo>
                    <a:cubicBezTo>
                      <a:pt x="420461" y="278238"/>
                      <a:pt x="40995" y="487421"/>
                      <a:pt x="0" y="700010"/>
                    </a:cubicBezTo>
                    <a:lnTo>
                      <a:pt x="2665798" y="700010"/>
                    </a:lnTo>
                    <a:cubicBezTo>
                      <a:pt x="2196724" y="288121"/>
                      <a:pt x="1709814" y="79548"/>
                      <a:pt x="1394781" y="13403"/>
                    </a:cubicBezTo>
                    <a:cubicBezTo>
                      <a:pt x="1352181" y="4458"/>
                      <a:pt x="1312095" y="205"/>
                      <a:pt x="1274292" y="7"/>
                    </a:cubicBez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Freeform 19"/>
              <p:cNvSpPr>
                <a:spLocks noChangeAspect="1" noEditPoints="1"/>
              </p:cNvSpPr>
              <p:nvPr userDrawn="1"/>
            </p:nvSpPr>
            <p:spPr bwMode="auto">
              <a:xfrm>
                <a:off x="574740" y="4337952"/>
                <a:ext cx="720024" cy="1440048"/>
              </a:xfrm>
              <a:custGeom>
                <a:avLst/>
                <a:gdLst>
                  <a:gd name="T0" fmla="*/ 231 w 231"/>
                  <a:gd name="T1" fmla="*/ 210 h 463"/>
                  <a:gd name="T2" fmla="*/ 218 w 231"/>
                  <a:gd name="T3" fmla="*/ 159 h 463"/>
                  <a:gd name="T4" fmla="*/ 196 w 231"/>
                  <a:gd name="T5" fmla="*/ 117 h 463"/>
                  <a:gd name="T6" fmla="*/ 196 w 231"/>
                  <a:gd name="T7" fmla="*/ 69 h 463"/>
                  <a:gd name="T8" fmla="*/ 178 w 231"/>
                  <a:gd name="T9" fmla="*/ 50 h 463"/>
                  <a:gd name="T10" fmla="*/ 152 w 231"/>
                  <a:gd name="T11" fmla="*/ 24 h 463"/>
                  <a:gd name="T12" fmla="*/ 67 w 231"/>
                  <a:gd name="T13" fmla="*/ 47 h 463"/>
                  <a:gd name="T14" fmla="*/ 43 w 231"/>
                  <a:gd name="T15" fmla="*/ 74 h 463"/>
                  <a:gd name="T16" fmla="*/ 38 w 231"/>
                  <a:gd name="T17" fmla="*/ 131 h 463"/>
                  <a:gd name="T18" fmla="*/ 0 w 231"/>
                  <a:gd name="T19" fmla="*/ 179 h 463"/>
                  <a:gd name="T20" fmla="*/ 8 w 231"/>
                  <a:gd name="T21" fmla="*/ 206 h 463"/>
                  <a:gd name="T22" fmla="*/ 6 w 231"/>
                  <a:gd name="T23" fmla="*/ 237 h 463"/>
                  <a:gd name="T24" fmla="*/ 27 w 231"/>
                  <a:gd name="T25" fmla="*/ 289 h 463"/>
                  <a:gd name="T26" fmla="*/ 49 w 231"/>
                  <a:gd name="T27" fmla="*/ 297 h 463"/>
                  <a:gd name="T28" fmla="*/ 70 w 231"/>
                  <a:gd name="T29" fmla="*/ 329 h 463"/>
                  <a:gd name="T30" fmla="*/ 91 w 231"/>
                  <a:gd name="T31" fmla="*/ 336 h 463"/>
                  <a:gd name="T32" fmla="*/ 111 w 231"/>
                  <a:gd name="T33" fmla="*/ 376 h 463"/>
                  <a:gd name="T34" fmla="*/ 113 w 231"/>
                  <a:gd name="T35" fmla="*/ 463 h 463"/>
                  <a:gd name="T36" fmla="*/ 164 w 231"/>
                  <a:gd name="T37" fmla="*/ 463 h 463"/>
                  <a:gd name="T38" fmla="*/ 147 w 231"/>
                  <a:gd name="T39" fmla="*/ 332 h 463"/>
                  <a:gd name="T40" fmla="*/ 186 w 231"/>
                  <a:gd name="T41" fmla="*/ 330 h 463"/>
                  <a:gd name="T42" fmla="*/ 215 w 231"/>
                  <a:gd name="T43" fmla="*/ 283 h 463"/>
                  <a:gd name="T44" fmla="*/ 217 w 231"/>
                  <a:gd name="T45" fmla="*/ 247 h 463"/>
                  <a:gd name="T46" fmla="*/ 231 w 231"/>
                  <a:gd name="T47" fmla="*/ 210 h 463"/>
                  <a:gd name="T48" fmla="*/ 102 w 231"/>
                  <a:gd name="T49" fmla="*/ 335 h 463"/>
                  <a:gd name="T50" fmla="*/ 119 w 231"/>
                  <a:gd name="T51" fmla="*/ 329 h 463"/>
                  <a:gd name="T52" fmla="*/ 114 w 231"/>
                  <a:gd name="T53" fmla="*/ 352 h 463"/>
                  <a:gd name="T54" fmla="*/ 102 w 231"/>
                  <a:gd name="T55" fmla="*/ 33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463">
                    <a:moveTo>
                      <a:pt x="231" y="210"/>
                    </a:moveTo>
                    <a:cubicBezTo>
                      <a:pt x="231" y="188"/>
                      <a:pt x="212" y="177"/>
                      <a:pt x="218" y="159"/>
                    </a:cubicBezTo>
                    <a:cubicBezTo>
                      <a:pt x="224" y="142"/>
                      <a:pt x="214" y="122"/>
                      <a:pt x="196" y="117"/>
                    </a:cubicBezTo>
                    <a:cubicBezTo>
                      <a:pt x="204" y="102"/>
                      <a:pt x="204" y="83"/>
                      <a:pt x="196" y="69"/>
                    </a:cubicBezTo>
                    <a:cubicBezTo>
                      <a:pt x="191" y="61"/>
                      <a:pt x="185" y="55"/>
                      <a:pt x="178" y="50"/>
                    </a:cubicBezTo>
                    <a:cubicBezTo>
                      <a:pt x="164" y="42"/>
                      <a:pt x="164" y="35"/>
                      <a:pt x="152" y="24"/>
                    </a:cubicBezTo>
                    <a:cubicBezTo>
                      <a:pt x="125" y="0"/>
                      <a:pt x="77" y="10"/>
                      <a:pt x="67" y="47"/>
                    </a:cubicBezTo>
                    <a:cubicBezTo>
                      <a:pt x="59" y="73"/>
                      <a:pt x="65" y="58"/>
                      <a:pt x="43" y="74"/>
                    </a:cubicBezTo>
                    <a:cubicBezTo>
                      <a:pt x="25" y="88"/>
                      <a:pt x="22" y="115"/>
                      <a:pt x="38" y="131"/>
                    </a:cubicBezTo>
                    <a:cubicBezTo>
                      <a:pt x="16" y="137"/>
                      <a:pt x="0" y="157"/>
                      <a:pt x="0" y="179"/>
                    </a:cubicBezTo>
                    <a:cubicBezTo>
                      <a:pt x="0" y="189"/>
                      <a:pt x="3" y="198"/>
                      <a:pt x="8" y="206"/>
                    </a:cubicBezTo>
                    <a:cubicBezTo>
                      <a:pt x="20" y="225"/>
                      <a:pt x="11" y="216"/>
                      <a:pt x="6" y="237"/>
                    </a:cubicBezTo>
                    <a:cubicBezTo>
                      <a:pt x="1" y="257"/>
                      <a:pt x="9" y="278"/>
                      <a:pt x="27" y="289"/>
                    </a:cubicBezTo>
                    <a:cubicBezTo>
                      <a:pt x="33" y="294"/>
                      <a:pt x="41" y="297"/>
                      <a:pt x="49" y="297"/>
                    </a:cubicBezTo>
                    <a:cubicBezTo>
                      <a:pt x="51" y="310"/>
                      <a:pt x="59" y="322"/>
                      <a:pt x="70" y="329"/>
                    </a:cubicBezTo>
                    <a:cubicBezTo>
                      <a:pt x="76" y="333"/>
                      <a:pt x="84" y="335"/>
                      <a:pt x="91" y="336"/>
                    </a:cubicBezTo>
                    <a:cubicBezTo>
                      <a:pt x="97" y="347"/>
                      <a:pt x="104" y="362"/>
                      <a:pt x="111" y="376"/>
                    </a:cubicBezTo>
                    <a:cubicBezTo>
                      <a:pt x="108" y="403"/>
                      <a:pt x="108" y="432"/>
                      <a:pt x="113" y="463"/>
                    </a:cubicBezTo>
                    <a:cubicBezTo>
                      <a:pt x="164" y="463"/>
                      <a:pt x="164" y="463"/>
                      <a:pt x="164" y="463"/>
                    </a:cubicBezTo>
                    <a:cubicBezTo>
                      <a:pt x="152" y="422"/>
                      <a:pt x="148" y="373"/>
                      <a:pt x="147" y="332"/>
                    </a:cubicBezTo>
                    <a:cubicBezTo>
                      <a:pt x="160" y="336"/>
                      <a:pt x="174" y="335"/>
                      <a:pt x="186" y="330"/>
                    </a:cubicBezTo>
                    <a:cubicBezTo>
                      <a:pt x="203" y="321"/>
                      <a:pt x="215" y="302"/>
                      <a:pt x="215" y="283"/>
                    </a:cubicBezTo>
                    <a:cubicBezTo>
                      <a:pt x="215" y="261"/>
                      <a:pt x="203" y="264"/>
                      <a:pt x="217" y="247"/>
                    </a:cubicBezTo>
                    <a:cubicBezTo>
                      <a:pt x="226" y="237"/>
                      <a:pt x="231" y="223"/>
                      <a:pt x="231" y="210"/>
                    </a:cubicBezTo>
                    <a:close/>
                    <a:moveTo>
                      <a:pt x="102" y="335"/>
                    </a:moveTo>
                    <a:cubicBezTo>
                      <a:pt x="108" y="334"/>
                      <a:pt x="114" y="332"/>
                      <a:pt x="119" y="329"/>
                    </a:cubicBezTo>
                    <a:cubicBezTo>
                      <a:pt x="117" y="336"/>
                      <a:pt x="115" y="344"/>
                      <a:pt x="114" y="352"/>
                    </a:cubicBezTo>
                    <a:cubicBezTo>
                      <a:pt x="110" y="346"/>
                      <a:pt x="106" y="340"/>
                      <a:pt x="102" y="3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17" name="Freeform 24"/>
              <p:cNvSpPr>
                <a:spLocks noChangeAspect="1" noEditPoints="1"/>
              </p:cNvSpPr>
              <p:nvPr userDrawn="1"/>
            </p:nvSpPr>
            <p:spPr bwMode="auto">
              <a:xfrm>
                <a:off x="934752" y="4770000"/>
                <a:ext cx="792000" cy="1008000"/>
              </a:xfrm>
              <a:custGeom>
                <a:avLst/>
                <a:gdLst>
                  <a:gd name="T0" fmla="*/ 298 w 327"/>
                  <a:gd name="T1" fmla="*/ 147 h 404"/>
                  <a:gd name="T2" fmla="*/ 299 w 327"/>
                  <a:gd name="T3" fmla="*/ 88 h 404"/>
                  <a:gd name="T4" fmla="*/ 256 w 327"/>
                  <a:gd name="T5" fmla="*/ 54 h 404"/>
                  <a:gd name="T6" fmla="*/ 232 w 327"/>
                  <a:gd name="T7" fmla="*/ 53 h 404"/>
                  <a:gd name="T8" fmla="*/ 208 w 327"/>
                  <a:gd name="T9" fmla="*/ 22 h 404"/>
                  <a:gd name="T10" fmla="*/ 109 w 327"/>
                  <a:gd name="T11" fmla="*/ 49 h 404"/>
                  <a:gd name="T12" fmla="*/ 66 w 327"/>
                  <a:gd name="T13" fmla="*/ 83 h 404"/>
                  <a:gd name="T14" fmla="*/ 28 w 327"/>
                  <a:gd name="T15" fmla="*/ 117 h 404"/>
                  <a:gd name="T16" fmla="*/ 28 w 327"/>
                  <a:gd name="T17" fmla="*/ 211 h 404"/>
                  <a:gd name="T18" fmla="*/ 66 w 327"/>
                  <a:gd name="T19" fmla="*/ 241 h 404"/>
                  <a:gd name="T20" fmla="*/ 122 w 327"/>
                  <a:gd name="T21" fmla="*/ 282 h 404"/>
                  <a:gd name="T22" fmla="*/ 125 w 327"/>
                  <a:gd name="T23" fmla="*/ 281 h 404"/>
                  <a:gd name="T24" fmla="*/ 153 w 327"/>
                  <a:gd name="T25" fmla="*/ 312 h 404"/>
                  <a:gd name="T26" fmla="*/ 156 w 327"/>
                  <a:gd name="T27" fmla="*/ 404 h 404"/>
                  <a:gd name="T28" fmla="*/ 206 w 327"/>
                  <a:gd name="T29" fmla="*/ 404 h 404"/>
                  <a:gd name="T30" fmla="*/ 190 w 327"/>
                  <a:gd name="T31" fmla="*/ 290 h 404"/>
                  <a:gd name="T32" fmla="*/ 244 w 327"/>
                  <a:gd name="T33" fmla="*/ 285 h 404"/>
                  <a:gd name="T34" fmla="*/ 268 w 327"/>
                  <a:gd name="T35" fmla="*/ 263 h 404"/>
                  <a:gd name="T36" fmla="*/ 294 w 327"/>
                  <a:gd name="T37" fmla="*/ 256 h 404"/>
                  <a:gd name="T38" fmla="*/ 327 w 327"/>
                  <a:gd name="T39" fmla="*/ 200 h 404"/>
                  <a:gd name="T40" fmla="*/ 298 w 327"/>
                  <a:gd name="T41" fmla="*/ 147 h 404"/>
                  <a:gd name="T42" fmla="*/ 157 w 327"/>
                  <a:gd name="T43" fmla="*/ 291 h 404"/>
                  <a:gd name="T44" fmla="*/ 140 w 327"/>
                  <a:gd name="T45" fmla="*/ 278 h 404"/>
                  <a:gd name="T46" fmla="*/ 160 w 327"/>
                  <a:gd name="T47" fmla="*/ 273 h 404"/>
                  <a:gd name="T48" fmla="*/ 157 w 327"/>
                  <a:gd name="T49" fmla="*/ 29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404">
                    <a:moveTo>
                      <a:pt x="298" y="147"/>
                    </a:moveTo>
                    <a:cubicBezTo>
                      <a:pt x="307" y="129"/>
                      <a:pt x="308" y="107"/>
                      <a:pt x="299" y="88"/>
                    </a:cubicBezTo>
                    <a:cubicBezTo>
                      <a:pt x="290" y="71"/>
                      <a:pt x="274" y="58"/>
                      <a:pt x="256" y="54"/>
                    </a:cubicBezTo>
                    <a:cubicBezTo>
                      <a:pt x="248" y="52"/>
                      <a:pt x="240" y="52"/>
                      <a:pt x="232" y="53"/>
                    </a:cubicBezTo>
                    <a:cubicBezTo>
                      <a:pt x="228" y="40"/>
                      <a:pt x="219" y="30"/>
                      <a:pt x="208" y="22"/>
                    </a:cubicBezTo>
                    <a:cubicBezTo>
                      <a:pt x="175" y="0"/>
                      <a:pt x="125" y="12"/>
                      <a:pt x="109" y="49"/>
                    </a:cubicBezTo>
                    <a:cubicBezTo>
                      <a:pt x="89" y="51"/>
                      <a:pt x="72" y="65"/>
                      <a:pt x="66" y="83"/>
                    </a:cubicBezTo>
                    <a:cubicBezTo>
                      <a:pt x="57" y="111"/>
                      <a:pt x="50" y="97"/>
                      <a:pt x="28" y="117"/>
                    </a:cubicBezTo>
                    <a:cubicBezTo>
                      <a:pt x="0" y="142"/>
                      <a:pt x="0" y="186"/>
                      <a:pt x="28" y="211"/>
                    </a:cubicBezTo>
                    <a:cubicBezTo>
                      <a:pt x="46" y="227"/>
                      <a:pt x="59" y="219"/>
                      <a:pt x="66" y="241"/>
                    </a:cubicBezTo>
                    <a:cubicBezTo>
                      <a:pt x="74" y="265"/>
                      <a:pt x="97" y="282"/>
                      <a:pt x="122" y="282"/>
                    </a:cubicBezTo>
                    <a:cubicBezTo>
                      <a:pt x="123" y="282"/>
                      <a:pt x="124" y="282"/>
                      <a:pt x="125" y="281"/>
                    </a:cubicBezTo>
                    <a:cubicBezTo>
                      <a:pt x="134" y="291"/>
                      <a:pt x="144" y="302"/>
                      <a:pt x="153" y="312"/>
                    </a:cubicBezTo>
                    <a:cubicBezTo>
                      <a:pt x="150" y="340"/>
                      <a:pt x="150" y="371"/>
                      <a:pt x="156" y="404"/>
                    </a:cubicBezTo>
                    <a:cubicBezTo>
                      <a:pt x="206" y="404"/>
                      <a:pt x="206" y="404"/>
                      <a:pt x="206" y="404"/>
                    </a:cubicBezTo>
                    <a:cubicBezTo>
                      <a:pt x="196" y="368"/>
                      <a:pt x="192" y="327"/>
                      <a:pt x="190" y="290"/>
                    </a:cubicBezTo>
                    <a:cubicBezTo>
                      <a:pt x="208" y="296"/>
                      <a:pt x="228" y="295"/>
                      <a:pt x="244" y="285"/>
                    </a:cubicBezTo>
                    <a:cubicBezTo>
                      <a:pt x="254" y="280"/>
                      <a:pt x="262" y="273"/>
                      <a:pt x="268" y="263"/>
                    </a:cubicBezTo>
                    <a:cubicBezTo>
                      <a:pt x="277" y="263"/>
                      <a:pt x="286" y="260"/>
                      <a:pt x="294" y="256"/>
                    </a:cubicBezTo>
                    <a:cubicBezTo>
                      <a:pt x="314" y="245"/>
                      <a:pt x="327" y="223"/>
                      <a:pt x="327" y="200"/>
                    </a:cubicBezTo>
                    <a:cubicBezTo>
                      <a:pt x="327" y="178"/>
                      <a:pt x="316" y="158"/>
                      <a:pt x="298" y="147"/>
                    </a:cubicBezTo>
                    <a:close/>
                    <a:moveTo>
                      <a:pt x="157" y="291"/>
                    </a:moveTo>
                    <a:cubicBezTo>
                      <a:pt x="151" y="286"/>
                      <a:pt x="146" y="282"/>
                      <a:pt x="140" y="278"/>
                    </a:cubicBezTo>
                    <a:cubicBezTo>
                      <a:pt x="148" y="274"/>
                      <a:pt x="153" y="270"/>
                      <a:pt x="160" y="273"/>
                    </a:cubicBezTo>
                    <a:cubicBezTo>
                      <a:pt x="159" y="279"/>
                      <a:pt x="158" y="285"/>
                      <a:pt x="157" y="29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18" name="Freeform 12"/>
              <p:cNvSpPr>
                <a:spLocks noChangeAspect="1"/>
              </p:cNvSpPr>
              <p:nvPr userDrawn="1"/>
            </p:nvSpPr>
            <p:spPr bwMode="auto">
              <a:xfrm>
                <a:off x="5954668" y="5562000"/>
                <a:ext cx="576000" cy="432000"/>
              </a:xfrm>
              <a:custGeom>
                <a:avLst/>
                <a:gdLst>
                  <a:gd name="T0" fmla="*/ 796 w 819"/>
                  <a:gd name="T1" fmla="*/ 311 h 584"/>
                  <a:gd name="T2" fmla="*/ 796 w 819"/>
                  <a:gd name="T3" fmla="*/ 308 h 584"/>
                  <a:gd name="T4" fmla="*/ 779 w 819"/>
                  <a:gd name="T5" fmla="*/ 290 h 584"/>
                  <a:gd name="T6" fmla="*/ 737 w 819"/>
                  <a:gd name="T7" fmla="*/ 388 h 584"/>
                  <a:gd name="T8" fmla="*/ 732 w 819"/>
                  <a:gd name="T9" fmla="*/ 141 h 584"/>
                  <a:gd name="T10" fmla="*/ 722 w 819"/>
                  <a:gd name="T11" fmla="*/ 151 h 584"/>
                  <a:gd name="T12" fmla="*/ 676 w 819"/>
                  <a:gd name="T13" fmla="*/ 362 h 584"/>
                  <a:gd name="T14" fmla="*/ 673 w 819"/>
                  <a:gd name="T15" fmla="*/ 156 h 584"/>
                  <a:gd name="T16" fmla="*/ 658 w 819"/>
                  <a:gd name="T17" fmla="*/ 62 h 584"/>
                  <a:gd name="T18" fmla="*/ 602 w 819"/>
                  <a:gd name="T19" fmla="*/ 330 h 584"/>
                  <a:gd name="T20" fmla="*/ 571 w 819"/>
                  <a:gd name="T21" fmla="*/ 198 h 584"/>
                  <a:gd name="T22" fmla="*/ 550 w 819"/>
                  <a:gd name="T23" fmla="*/ 260 h 584"/>
                  <a:gd name="T24" fmla="*/ 528 w 819"/>
                  <a:gd name="T25" fmla="*/ 417 h 584"/>
                  <a:gd name="T26" fmla="*/ 522 w 819"/>
                  <a:gd name="T27" fmla="*/ 191 h 584"/>
                  <a:gd name="T28" fmla="*/ 507 w 819"/>
                  <a:gd name="T29" fmla="*/ 101 h 584"/>
                  <a:gd name="T30" fmla="*/ 451 w 819"/>
                  <a:gd name="T31" fmla="*/ 355 h 584"/>
                  <a:gd name="T32" fmla="*/ 447 w 819"/>
                  <a:gd name="T33" fmla="*/ 147 h 584"/>
                  <a:gd name="T34" fmla="*/ 428 w 819"/>
                  <a:gd name="T35" fmla="*/ 50 h 584"/>
                  <a:gd name="T36" fmla="*/ 356 w 819"/>
                  <a:gd name="T37" fmla="*/ 379 h 584"/>
                  <a:gd name="T38" fmla="*/ 354 w 819"/>
                  <a:gd name="T39" fmla="*/ 177 h 584"/>
                  <a:gd name="T40" fmla="*/ 335 w 819"/>
                  <a:gd name="T41" fmla="*/ 107 h 584"/>
                  <a:gd name="T42" fmla="*/ 272 w 819"/>
                  <a:gd name="T43" fmla="*/ 351 h 584"/>
                  <a:gd name="T44" fmla="*/ 202 w 819"/>
                  <a:gd name="T45" fmla="*/ 53 h 584"/>
                  <a:gd name="T46" fmla="*/ 182 w 819"/>
                  <a:gd name="T47" fmla="*/ 126 h 584"/>
                  <a:gd name="T48" fmla="*/ 179 w 819"/>
                  <a:gd name="T49" fmla="*/ 354 h 584"/>
                  <a:gd name="T50" fmla="*/ 119 w 819"/>
                  <a:gd name="T51" fmla="*/ 156 h 584"/>
                  <a:gd name="T52" fmla="*/ 100 w 819"/>
                  <a:gd name="T53" fmla="*/ 203 h 584"/>
                  <a:gd name="T54" fmla="*/ 99 w 819"/>
                  <a:gd name="T55" fmla="*/ 385 h 584"/>
                  <a:gd name="T56" fmla="*/ 45 w 819"/>
                  <a:gd name="T57" fmla="*/ 245 h 584"/>
                  <a:gd name="T58" fmla="*/ 29 w 819"/>
                  <a:gd name="T59" fmla="*/ 378 h 584"/>
                  <a:gd name="T60" fmla="*/ 0 w 819"/>
                  <a:gd name="T61" fmla="*/ 584 h 584"/>
                  <a:gd name="T62" fmla="*/ 819 w 819"/>
                  <a:gd name="T63" fmla="*/ 584 h 584"/>
                  <a:gd name="T64" fmla="*/ 796 w 819"/>
                  <a:gd name="T65" fmla="*/ 31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9" h="584">
                    <a:moveTo>
                      <a:pt x="796" y="311"/>
                    </a:moveTo>
                    <a:cubicBezTo>
                      <a:pt x="794" y="326"/>
                      <a:pt x="791" y="354"/>
                      <a:pt x="796" y="308"/>
                    </a:cubicBezTo>
                    <a:cubicBezTo>
                      <a:pt x="800" y="278"/>
                      <a:pt x="788" y="278"/>
                      <a:pt x="779" y="290"/>
                    </a:cubicBezTo>
                    <a:cubicBezTo>
                      <a:pt x="779" y="290"/>
                      <a:pt x="754" y="326"/>
                      <a:pt x="737" y="388"/>
                    </a:cubicBezTo>
                    <a:cubicBezTo>
                      <a:pt x="736" y="367"/>
                      <a:pt x="743" y="142"/>
                      <a:pt x="732" y="141"/>
                    </a:cubicBezTo>
                    <a:cubicBezTo>
                      <a:pt x="727" y="142"/>
                      <a:pt x="724" y="146"/>
                      <a:pt x="722" y="151"/>
                    </a:cubicBezTo>
                    <a:cubicBezTo>
                      <a:pt x="722" y="151"/>
                      <a:pt x="689" y="231"/>
                      <a:pt x="676" y="362"/>
                    </a:cubicBezTo>
                    <a:cubicBezTo>
                      <a:pt x="673" y="293"/>
                      <a:pt x="671" y="225"/>
                      <a:pt x="673" y="156"/>
                    </a:cubicBezTo>
                    <a:cubicBezTo>
                      <a:pt x="674" y="145"/>
                      <a:pt x="679" y="15"/>
                      <a:pt x="658" y="62"/>
                    </a:cubicBezTo>
                    <a:cubicBezTo>
                      <a:pt x="658" y="62"/>
                      <a:pt x="616" y="163"/>
                      <a:pt x="602" y="330"/>
                    </a:cubicBezTo>
                    <a:cubicBezTo>
                      <a:pt x="595" y="248"/>
                      <a:pt x="571" y="198"/>
                      <a:pt x="571" y="198"/>
                    </a:cubicBezTo>
                    <a:cubicBezTo>
                      <a:pt x="552" y="162"/>
                      <a:pt x="550" y="254"/>
                      <a:pt x="550" y="260"/>
                    </a:cubicBezTo>
                    <a:cubicBezTo>
                      <a:pt x="546" y="313"/>
                      <a:pt x="539" y="365"/>
                      <a:pt x="528" y="417"/>
                    </a:cubicBezTo>
                    <a:cubicBezTo>
                      <a:pt x="523" y="342"/>
                      <a:pt x="520" y="266"/>
                      <a:pt x="522" y="191"/>
                    </a:cubicBezTo>
                    <a:cubicBezTo>
                      <a:pt x="523" y="181"/>
                      <a:pt x="529" y="56"/>
                      <a:pt x="507" y="101"/>
                    </a:cubicBezTo>
                    <a:cubicBezTo>
                      <a:pt x="507" y="101"/>
                      <a:pt x="463" y="196"/>
                      <a:pt x="451" y="355"/>
                    </a:cubicBezTo>
                    <a:cubicBezTo>
                      <a:pt x="446" y="285"/>
                      <a:pt x="445" y="216"/>
                      <a:pt x="447" y="147"/>
                    </a:cubicBezTo>
                    <a:cubicBezTo>
                      <a:pt x="447" y="135"/>
                      <a:pt x="455" y="0"/>
                      <a:pt x="428" y="50"/>
                    </a:cubicBezTo>
                    <a:cubicBezTo>
                      <a:pt x="428" y="50"/>
                      <a:pt x="365" y="175"/>
                      <a:pt x="356" y="379"/>
                    </a:cubicBezTo>
                    <a:cubicBezTo>
                      <a:pt x="352" y="312"/>
                      <a:pt x="350" y="244"/>
                      <a:pt x="354" y="177"/>
                    </a:cubicBezTo>
                    <a:cubicBezTo>
                      <a:pt x="354" y="168"/>
                      <a:pt x="360" y="62"/>
                      <a:pt x="335" y="107"/>
                    </a:cubicBezTo>
                    <a:cubicBezTo>
                      <a:pt x="335" y="107"/>
                      <a:pt x="287" y="198"/>
                      <a:pt x="272" y="351"/>
                    </a:cubicBezTo>
                    <a:cubicBezTo>
                      <a:pt x="259" y="166"/>
                      <a:pt x="202" y="53"/>
                      <a:pt x="202" y="53"/>
                    </a:cubicBezTo>
                    <a:cubicBezTo>
                      <a:pt x="176" y="4"/>
                      <a:pt x="181" y="116"/>
                      <a:pt x="182" y="126"/>
                    </a:cubicBezTo>
                    <a:cubicBezTo>
                      <a:pt x="186" y="202"/>
                      <a:pt x="184" y="278"/>
                      <a:pt x="179" y="354"/>
                    </a:cubicBezTo>
                    <a:cubicBezTo>
                      <a:pt x="162" y="231"/>
                      <a:pt x="119" y="156"/>
                      <a:pt x="119" y="156"/>
                    </a:cubicBezTo>
                    <a:cubicBezTo>
                      <a:pt x="96" y="118"/>
                      <a:pt x="99" y="194"/>
                      <a:pt x="100" y="203"/>
                    </a:cubicBezTo>
                    <a:cubicBezTo>
                      <a:pt x="104" y="264"/>
                      <a:pt x="103" y="325"/>
                      <a:pt x="99" y="385"/>
                    </a:cubicBezTo>
                    <a:cubicBezTo>
                      <a:pt x="81" y="297"/>
                      <a:pt x="45" y="245"/>
                      <a:pt x="45" y="245"/>
                    </a:cubicBezTo>
                    <a:cubicBezTo>
                      <a:pt x="23" y="214"/>
                      <a:pt x="30" y="361"/>
                      <a:pt x="29" y="378"/>
                    </a:cubicBezTo>
                    <a:cubicBezTo>
                      <a:pt x="27" y="447"/>
                      <a:pt x="21" y="518"/>
                      <a:pt x="0" y="584"/>
                    </a:cubicBezTo>
                    <a:cubicBezTo>
                      <a:pt x="819" y="584"/>
                      <a:pt x="819" y="584"/>
                      <a:pt x="819" y="584"/>
                    </a:cubicBezTo>
                    <a:cubicBezTo>
                      <a:pt x="794" y="510"/>
                      <a:pt x="788" y="380"/>
                      <a:pt x="796" y="3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19" name="Freeform 12"/>
              <p:cNvSpPr>
                <a:spLocks noChangeAspect="1"/>
              </p:cNvSpPr>
              <p:nvPr userDrawn="1"/>
            </p:nvSpPr>
            <p:spPr bwMode="auto">
              <a:xfrm>
                <a:off x="1330752" y="5562000"/>
                <a:ext cx="576000" cy="432000"/>
              </a:xfrm>
              <a:custGeom>
                <a:avLst/>
                <a:gdLst>
                  <a:gd name="T0" fmla="*/ 796 w 819"/>
                  <a:gd name="T1" fmla="*/ 311 h 584"/>
                  <a:gd name="T2" fmla="*/ 796 w 819"/>
                  <a:gd name="T3" fmla="*/ 308 h 584"/>
                  <a:gd name="T4" fmla="*/ 779 w 819"/>
                  <a:gd name="T5" fmla="*/ 290 h 584"/>
                  <a:gd name="T6" fmla="*/ 737 w 819"/>
                  <a:gd name="T7" fmla="*/ 388 h 584"/>
                  <a:gd name="T8" fmla="*/ 732 w 819"/>
                  <a:gd name="T9" fmla="*/ 141 h 584"/>
                  <a:gd name="T10" fmla="*/ 722 w 819"/>
                  <a:gd name="T11" fmla="*/ 151 h 584"/>
                  <a:gd name="T12" fmla="*/ 676 w 819"/>
                  <a:gd name="T13" fmla="*/ 362 h 584"/>
                  <a:gd name="T14" fmla="*/ 673 w 819"/>
                  <a:gd name="T15" fmla="*/ 156 h 584"/>
                  <a:gd name="T16" fmla="*/ 658 w 819"/>
                  <a:gd name="T17" fmla="*/ 62 h 584"/>
                  <a:gd name="T18" fmla="*/ 602 w 819"/>
                  <a:gd name="T19" fmla="*/ 330 h 584"/>
                  <a:gd name="T20" fmla="*/ 571 w 819"/>
                  <a:gd name="T21" fmla="*/ 198 h 584"/>
                  <a:gd name="T22" fmla="*/ 550 w 819"/>
                  <a:gd name="T23" fmla="*/ 260 h 584"/>
                  <a:gd name="T24" fmla="*/ 528 w 819"/>
                  <a:gd name="T25" fmla="*/ 417 h 584"/>
                  <a:gd name="T26" fmla="*/ 522 w 819"/>
                  <a:gd name="T27" fmla="*/ 191 h 584"/>
                  <a:gd name="T28" fmla="*/ 507 w 819"/>
                  <a:gd name="T29" fmla="*/ 101 h 584"/>
                  <a:gd name="T30" fmla="*/ 451 w 819"/>
                  <a:gd name="T31" fmla="*/ 355 h 584"/>
                  <a:gd name="T32" fmla="*/ 447 w 819"/>
                  <a:gd name="T33" fmla="*/ 147 h 584"/>
                  <a:gd name="T34" fmla="*/ 428 w 819"/>
                  <a:gd name="T35" fmla="*/ 50 h 584"/>
                  <a:gd name="T36" fmla="*/ 356 w 819"/>
                  <a:gd name="T37" fmla="*/ 379 h 584"/>
                  <a:gd name="T38" fmla="*/ 354 w 819"/>
                  <a:gd name="T39" fmla="*/ 177 h 584"/>
                  <a:gd name="T40" fmla="*/ 335 w 819"/>
                  <a:gd name="T41" fmla="*/ 107 h 584"/>
                  <a:gd name="T42" fmla="*/ 272 w 819"/>
                  <a:gd name="T43" fmla="*/ 351 h 584"/>
                  <a:gd name="T44" fmla="*/ 202 w 819"/>
                  <a:gd name="T45" fmla="*/ 53 h 584"/>
                  <a:gd name="T46" fmla="*/ 182 w 819"/>
                  <a:gd name="T47" fmla="*/ 126 h 584"/>
                  <a:gd name="T48" fmla="*/ 179 w 819"/>
                  <a:gd name="T49" fmla="*/ 354 h 584"/>
                  <a:gd name="T50" fmla="*/ 119 w 819"/>
                  <a:gd name="T51" fmla="*/ 156 h 584"/>
                  <a:gd name="T52" fmla="*/ 100 w 819"/>
                  <a:gd name="T53" fmla="*/ 203 h 584"/>
                  <a:gd name="T54" fmla="*/ 99 w 819"/>
                  <a:gd name="T55" fmla="*/ 385 h 584"/>
                  <a:gd name="T56" fmla="*/ 45 w 819"/>
                  <a:gd name="T57" fmla="*/ 245 h 584"/>
                  <a:gd name="T58" fmla="*/ 29 w 819"/>
                  <a:gd name="T59" fmla="*/ 378 h 584"/>
                  <a:gd name="T60" fmla="*/ 0 w 819"/>
                  <a:gd name="T61" fmla="*/ 584 h 584"/>
                  <a:gd name="T62" fmla="*/ 819 w 819"/>
                  <a:gd name="T63" fmla="*/ 584 h 584"/>
                  <a:gd name="T64" fmla="*/ 796 w 819"/>
                  <a:gd name="T65" fmla="*/ 31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9" h="584">
                    <a:moveTo>
                      <a:pt x="796" y="311"/>
                    </a:moveTo>
                    <a:cubicBezTo>
                      <a:pt x="794" y="326"/>
                      <a:pt x="791" y="354"/>
                      <a:pt x="796" y="308"/>
                    </a:cubicBezTo>
                    <a:cubicBezTo>
                      <a:pt x="800" y="278"/>
                      <a:pt x="788" y="278"/>
                      <a:pt x="779" y="290"/>
                    </a:cubicBezTo>
                    <a:cubicBezTo>
                      <a:pt x="779" y="290"/>
                      <a:pt x="754" y="326"/>
                      <a:pt x="737" y="388"/>
                    </a:cubicBezTo>
                    <a:cubicBezTo>
                      <a:pt x="736" y="367"/>
                      <a:pt x="743" y="142"/>
                      <a:pt x="732" y="141"/>
                    </a:cubicBezTo>
                    <a:cubicBezTo>
                      <a:pt x="727" y="142"/>
                      <a:pt x="724" y="146"/>
                      <a:pt x="722" y="151"/>
                    </a:cubicBezTo>
                    <a:cubicBezTo>
                      <a:pt x="722" y="151"/>
                      <a:pt x="689" y="231"/>
                      <a:pt x="676" y="362"/>
                    </a:cubicBezTo>
                    <a:cubicBezTo>
                      <a:pt x="673" y="293"/>
                      <a:pt x="671" y="225"/>
                      <a:pt x="673" y="156"/>
                    </a:cubicBezTo>
                    <a:cubicBezTo>
                      <a:pt x="674" y="145"/>
                      <a:pt x="679" y="15"/>
                      <a:pt x="658" y="62"/>
                    </a:cubicBezTo>
                    <a:cubicBezTo>
                      <a:pt x="658" y="62"/>
                      <a:pt x="616" y="163"/>
                      <a:pt x="602" y="330"/>
                    </a:cubicBezTo>
                    <a:cubicBezTo>
                      <a:pt x="595" y="248"/>
                      <a:pt x="571" y="198"/>
                      <a:pt x="571" y="198"/>
                    </a:cubicBezTo>
                    <a:cubicBezTo>
                      <a:pt x="552" y="162"/>
                      <a:pt x="550" y="254"/>
                      <a:pt x="550" y="260"/>
                    </a:cubicBezTo>
                    <a:cubicBezTo>
                      <a:pt x="546" y="313"/>
                      <a:pt x="539" y="365"/>
                      <a:pt x="528" y="417"/>
                    </a:cubicBezTo>
                    <a:cubicBezTo>
                      <a:pt x="523" y="342"/>
                      <a:pt x="520" y="266"/>
                      <a:pt x="522" y="191"/>
                    </a:cubicBezTo>
                    <a:cubicBezTo>
                      <a:pt x="523" y="181"/>
                      <a:pt x="529" y="56"/>
                      <a:pt x="507" y="101"/>
                    </a:cubicBezTo>
                    <a:cubicBezTo>
                      <a:pt x="507" y="101"/>
                      <a:pt x="463" y="196"/>
                      <a:pt x="451" y="355"/>
                    </a:cubicBezTo>
                    <a:cubicBezTo>
                      <a:pt x="446" y="285"/>
                      <a:pt x="445" y="216"/>
                      <a:pt x="447" y="147"/>
                    </a:cubicBezTo>
                    <a:cubicBezTo>
                      <a:pt x="447" y="135"/>
                      <a:pt x="455" y="0"/>
                      <a:pt x="428" y="50"/>
                    </a:cubicBezTo>
                    <a:cubicBezTo>
                      <a:pt x="428" y="50"/>
                      <a:pt x="365" y="175"/>
                      <a:pt x="356" y="379"/>
                    </a:cubicBezTo>
                    <a:cubicBezTo>
                      <a:pt x="352" y="312"/>
                      <a:pt x="350" y="244"/>
                      <a:pt x="354" y="177"/>
                    </a:cubicBezTo>
                    <a:cubicBezTo>
                      <a:pt x="354" y="168"/>
                      <a:pt x="360" y="62"/>
                      <a:pt x="335" y="107"/>
                    </a:cubicBezTo>
                    <a:cubicBezTo>
                      <a:pt x="335" y="107"/>
                      <a:pt x="287" y="198"/>
                      <a:pt x="272" y="351"/>
                    </a:cubicBezTo>
                    <a:cubicBezTo>
                      <a:pt x="259" y="166"/>
                      <a:pt x="202" y="53"/>
                      <a:pt x="202" y="53"/>
                    </a:cubicBezTo>
                    <a:cubicBezTo>
                      <a:pt x="176" y="4"/>
                      <a:pt x="181" y="116"/>
                      <a:pt x="182" y="126"/>
                    </a:cubicBezTo>
                    <a:cubicBezTo>
                      <a:pt x="186" y="202"/>
                      <a:pt x="184" y="278"/>
                      <a:pt x="179" y="354"/>
                    </a:cubicBezTo>
                    <a:cubicBezTo>
                      <a:pt x="162" y="231"/>
                      <a:pt x="119" y="156"/>
                      <a:pt x="119" y="156"/>
                    </a:cubicBezTo>
                    <a:cubicBezTo>
                      <a:pt x="96" y="118"/>
                      <a:pt x="99" y="194"/>
                      <a:pt x="100" y="203"/>
                    </a:cubicBezTo>
                    <a:cubicBezTo>
                      <a:pt x="104" y="264"/>
                      <a:pt x="103" y="325"/>
                      <a:pt x="99" y="385"/>
                    </a:cubicBezTo>
                    <a:cubicBezTo>
                      <a:pt x="81" y="297"/>
                      <a:pt x="45" y="245"/>
                      <a:pt x="45" y="245"/>
                    </a:cubicBezTo>
                    <a:cubicBezTo>
                      <a:pt x="23" y="214"/>
                      <a:pt x="30" y="361"/>
                      <a:pt x="29" y="378"/>
                    </a:cubicBezTo>
                    <a:cubicBezTo>
                      <a:pt x="27" y="447"/>
                      <a:pt x="21" y="518"/>
                      <a:pt x="0" y="584"/>
                    </a:cubicBezTo>
                    <a:cubicBezTo>
                      <a:pt x="819" y="584"/>
                      <a:pt x="819" y="584"/>
                      <a:pt x="819" y="584"/>
                    </a:cubicBezTo>
                    <a:cubicBezTo>
                      <a:pt x="794" y="510"/>
                      <a:pt x="788" y="380"/>
                      <a:pt x="796" y="3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20" name="Freeform 12"/>
              <p:cNvSpPr>
                <a:spLocks noChangeAspect="1"/>
              </p:cNvSpPr>
              <p:nvPr userDrawn="1"/>
            </p:nvSpPr>
            <p:spPr bwMode="auto">
              <a:xfrm>
                <a:off x="322694" y="5457762"/>
                <a:ext cx="576000" cy="432000"/>
              </a:xfrm>
              <a:custGeom>
                <a:avLst/>
                <a:gdLst>
                  <a:gd name="T0" fmla="*/ 796 w 819"/>
                  <a:gd name="T1" fmla="*/ 311 h 584"/>
                  <a:gd name="T2" fmla="*/ 796 w 819"/>
                  <a:gd name="T3" fmla="*/ 308 h 584"/>
                  <a:gd name="T4" fmla="*/ 779 w 819"/>
                  <a:gd name="T5" fmla="*/ 290 h 584"/>
                  <a:gd name="T6" fmla="*/ 737 w 819"/>
                  <a:gd name="T7" fmla="*/ 388 h 584"/>
                  <a:gd name="T8" fmla="*/ 732 w 819"/>
                  <a:gd name="T9" fmla="*/ 141 h 584"/>
                  <a:gd name="T10" fmla="*/ 722 w 819"/>
                  <a:gd name="T11" fmla="*/ 151 h 584"/>
                  <a:gd name="T12" fmla="*/ 676 w 819"/>
                  <a:gd name="T13" fmla="*/ 362 h 584"/>
                  <a:gd name="T14" fmla="*/ 673 w 819"/>
                  <a:gd name="T15" fmla="*/ 156 h 584"/>
                  <a:gd name="T16" fmla="*/ 658 w 819"/>
                  <a:gd name="T17" fmla="*/ 62 h 584"/>
                  <a:gd name="T18" fmla="*/ 602 w 819"/>
                  <a:gd name="T19" fmla="*/ 330 h 584"/>
                  <a:gd name="T20" fmla="*/ 571 w 819"/>
                  <a:gd name="T21" fmla="*/ 198 h 584"/>
                  <a:gd name="T22" fmla="*/ 550 w 819"/>
                  <a:gd name="T23" fmla="*/ 260 h 584"/>
                  <a:gd name="T24" fmla="*/ 528 w 819"/>
                  <a:gd name="T25" fmla="*/ 417 h 584"/>
                  <a:gd name="T26" fmla="*/ 522 w 819"/>
                  <a:gd name="T27" fmla="*/ 191 h 584"/>
                  <a:gd name="T28" fmla="*/ 507 w 819"/>
                  <a:gd name="T29" fmla="*/ 101 h 584"/>
                  <a:gd name="T30" fmla="*/ 451 w 819"/>
                  <a:gd name="T31" fmla="*/ 355 h 584"/>
                  <a:gd name="T32" fmla="*/ 447 w 819"/>
                  <a:gd name="T33" fmla="*/ 147 h 584"/>
                  <a:gd name="T34" fmla="*/ 428 w 819"/>
                  <a:gd name="T35" fmla="*/ 50 h 584"/>
                  <a:gd name="T36" fmla="*/ 356 w 819"/>
                  <a:gd name="T37" fmla="*/ 379 h 584"/>
                  <a:gd name="T38" fmla="*/ 354 w 819"/>
                  <a:gd name="T39" fmla="*/ 177 h 584"/>
                  <a:gd name="T40" fmla="*/ 335 w 819"/>
                  <a:gd name="T41" fmla="*/ 107 h 584"/>
                  <a:gd name="T42" fmla="*/ 272 w 819"/>
                  <a:gd name="T43" fmla="*/ 351 h 584"/>
                  <a:gd name="T44" fmla="*/ 202 w 819"/>
                  <a:gd name="T45" fmla="*/ 53 h 584"/>
                  <a:gd name="T46" fmla="*/ 182 w 819"/>
                  <a:gd name="T47" fmla="*/ 126 h 584"/>
                  <a:gd name="T48" fmla="*/ 179 w 819"/>
                  <a:gd name="T49" fmla="*/ 354 h 584"/>
                  <a:gd name="T50" fmla="*/ 119 w 819"/>
                  <a:gd name="T51" fmla="*/ 156 h 584"/>
                  <a:gd name="T52" fmla="*/ 100 w 819"/>
                  <a:gd name="T53" fmla="*/ 203 h 584"/>
                  <a:gd name="T54" fmla="*/ 99 w 819"/>
                  <a:gd name="T55" fmla="*/ 385 h 584"/>
                  <a:gd name="T56" fmla="*/ 45 w 819"/>
                  <a:gd name="T57" fmla="*/ 245 h 584"/>
                  <a:gd name="T58" fmla="*/ 29 w 819"/>
                  <a:gd name="T59" fmla="*/ 378 h 584"/>
                  <a:gd name="T60" fmla="*/ 0 w 819"/>
                  <a:gd name="T61" fmla="*/ 584 h 584"/>
                  <a:gd name="T62" fmla="*/ 819 w 819"/>
                  <a:gd name="T63" fmla="*/ 584 h 584"/>
                  <a:gd name="T64" fmla="*/ 796 w 819"/>
                  <a:gd name="T65" fmla="*/ 31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9" h="584">
                    <a:moveTo>
                      <a:pt x="796" y="311"/>
                    </a:moveTo>
                    <a:cubicBezTo>
                      <a:pt x="794" y="326"/>
                      <a:pt x="791" y="354"/>
                      <a:pt x="796" y="308"/>
                    </a:cubicBezTo>
                    <a:cubicBezTo>
                      <a:pt x="800" y="278"/>
                      <a:pt x="788" y="278"/>
                      <a:pt x="779" y="290"/>
                    </a:cubicBezTo>
                    <a:cubicBezTo>
                      <a:pt x="779" y="290"/>
                      <a:pt x="754" y="326"/>
                      <a:pt x="737" y="388"/>
                    </a:cubicBezTo>
                    <a:cubicBezTo>
                      <a:pt x="736" y="367"/>
                      <a:pt x="743" y="142"/>
                      <a:pt x="732" y="141"/>
                    </a:cubicBezTo>
                    <a:cubicBezTo>
                      <a:pt x="727" y="142"/>
                      <a:pt x="724" y="146"/>
                      <a:pt x="722" y="151"/>
                    </a:cubicBezTo>
                    <a:cubicBezTo>
                      <a:pt x="722" y="151"/>
                      <a:pt x="689" y="231"/>
                      <a:pt x="676" y="362"/>
                    </a:cubicBezTo>
                    <a:cubicBezTo>
                      <a:pt x="673" y="293"/>
                      <a:pt x="671" y="225"/>
                      <a:pt x="673" y="156"/>
                    </a:cubicBezTo>
                    <a:cubicBezTo>
                      <a:pt x="674" y="145"/>
                      <a:pt x="679" y="15"/>
                      <a:pt x="658" y="62"/>
                    </a:cubicBezTo>
                    <a:cubicBezTo>
                      <a:pt x="658" y="62"/>
                      <a:pt x="616" y="163"/>
                      <a:pt x="602" y="330"/>
                    </a:cubicBezTo>
                    <a:cubicBezTo>
                      <a:pt x="595" y="248"/>
                      <a:pt x="571" y="198"/>
                      <a:pt x="571" y="198"/>
                    </a:cubicBezTo>
                    <a:cubicBezTo>
                      <a:pt x="552" y="162"/>
                      <a:pt x="550" y="254"/>
                      <a:pt x="550" y="260"/>
                    </a:cubicBezTo>
                    <a:cubicBezTo>
                      <a:pt x="546" y="313"/>
                      <a:pt x="539" y="365"/>
                      <a:pt x="528" y="417"/>
                    </a:cubicBezTo>
                    <a:cubicBezTo>
                      <a:pt x="523" y="342"/>
                      <a:pt x="520" y="266"/>
                      <a:pt x="522" y="191"/>
                    </a:cubicBezTo>
                    <a:cubicBezTo>
                      <a:pt x="523" y="181"/>
                      <a:pt x="529" y="56"/>
                      <a:pt x="507" y="101"/>
                    </a:cubicBezTo>
                    <a:cubicBezTo>
                      <a:pt x="507" y="101"/>
                      <a:pt x="463" y="196"/>
                      <a:pt x="451" y="355"/>
                    </a:cubicBezTo>
                    <a:cubicBezTo>
                      <a:pt x="446" y="285"/>
                      <a:pt x="445" y="216"/>
                      <a:pt x="447" y="147"/>
                    </a:cubicBezTo>
                    <a:cubicBezTo>
                      <a:pt x="447" y="135"/>
                      <a:pt x="455" y="0"/>
                      <a:pt x="428" y="50"/>
                    </a:cubicBezTo>
                    <a:cubicBezTo>
                      <a:pt x="428" y="50"/>
                      <a:pt x="365" y="175"/>
                      <a:pt x="356" y="379"/>
                    </a:cubicBezTo>
                    <a:cubicBezTo>
                      <a:pt x="352" y="312"/>
                      <a:pt x="350" y="244"/>
                      <a:pt x="354" y="177"/>
                    </a:cubicBezTo>
                    <a:cubicBezTo>
                      <a:pt x="354" y="168"/>
                      <a:pt x="360" y="62"/>
                      <a:pt x="335" y="107"/>
                    </a:cubicBezTo>
                    <a:cubicBezTo>
                      <a:pt x="335" y="107"/>
                      <a:pt x="287" y="198"/>
                      <a:pt x="272" y="351"/>
                    </a:cubicBezTo>
                    <a:cubicBezTo>
                      <a:pt x="259" y="166"/>
                      <a:pt x="202" y="53"/>
                      <a:pt x="202" y="53"/>
                    </a:cubicBezTo>
                    <a:cubicBezTo>
                      <a:pt x="176" y="4"/>
                      <a:pt x="181" y="116"/>
                      <a:pt x="182" y="126"/>
                    </a:cubicBezTo>
                    <a:cubicBezTo>
                      <a:pt x="186" y="202"/>
                      <a:pt x="184" y="278"/>
                      <a:pt x="179" y="354"/>
                    </a:cubicBezTo>
                    <a:cubicBezTo>
                      <a:pt x="162" y="231"/>
                      <a:pt x="119" y="156"/>
                      <a:pt x="119" y="156"/>
                    </a:cubicBezTo>
                    <a:cubicBezTo>
                      <a:pt x="96" y="118"/>
                      <a:pt x="99" y="194"/>
                      <a:pt x="100" y="203"/>
                    </a:cubicBezTo>
                    <a:cubicBezTo>
                      <a:pt x="104" y="264"/>
                      <a:pt x="103" y="325"/>
                      <a:pt x="99" y="385"/>
                    </a:cubicBezTo>
                    <a:cubicBezTo>
                      <a:pt x="81" y="297"/>
                      <a:pt x="45" y="245"/>
                      <a:pt x="45" y="245"/>
                    </a:cubicBezTo>
                    <a:cubicBezTo>
                      <a:pt x="23" y="214"/>
                      <a:pt x="30" y="361"/>
                      <a:pt x="29" y="378"/>
                    </a:cubicBezTo>
                    <a:cubicBezTo>
                      <a:pt x="27" y="447"/>
                      <a:pt x="21" y="518"/>
                      <a:pt x="0" y="584"/>
                    </a:cubicBezTo>
                    <a:cubicBezTo>
                      <a:pt x="819" y="584"/>
                      <a:pt x="819" y="584"/>
                      <a:pt x="819" y="584"/>
                    </a:cubicBezTo>
                    <a:cubicBezTo>
                      <a:pt x="794" y="510"/>
                      <a:pt x="788" y="380"/>
                      <a:pt x="796" y="31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21" name="Freeform 24"/>
              <p:cNvSpPr>
                <a:spLocks noChangeAspect="1" noEditPoints="1"/>
              </p:cNvSpPr>
              <p:nvPr userDrawn="1"/>
            </p:nvSpPr>
            <p:spPr bwMode="auto">
              <a:xfrm flipH="1">
                <a:off x="4426196" y="5589240"/>
                <a:ext cx="148310" cy="188759"/>
              </a:xfrm>
              <a:custGeom>
                <a:avLst/>
                <a:gdLst>
                  <a:gd name="T0" fmla="*/ 298 w 327"/>
                  <a:gd name="T1" fmla="*/ 147 h 404"/>
                  <a:gd name="T2" fmla="*/ 299 w 327"/>
                  <a:gd name="T3" fmla="*/ 88 h 404"/>
                  <a:gd name="T4" fmla="*/ 256 w 327"/>
                  <a:gd name="T5" fmla="*/ 54 h 404"/>
                  <a:gd name="T6" fmla="*/ 232 w 327"/>
                  <a:gd name="T7" fmla="*/ 53 h 404"/>
                  <a:gd name="T8" fmla="*/ 208 w 327"/>
                  <a:gd name="T9" fmla="*/ 22 h 404"/>
                  <a:gd name="T10" fmla="*/ 109 w 327"/>
                  <a:gd name="T11" fmla="*/ 49 h 404"/>
                  <a:gd name="T12" fmla="*/ 66 w 327"/>
                  <a:gd name="T13" fmla="*/ 83 h 404"/>
                  <a:gd name="T14" fmla="*/ 28 w 327"/>
                  <a:gd name="T15" fmla="*/ 117 h 404"/>
                  <a:gd name="T16" fmla="*/ 28 w 327"/>
                  <a:gd name="T17" fmla="*/ 211 h 404"/>
                  <a:gd name="T18" fmla="*/ 66 w 327"/>
                  <a:gd name="T19" fmla="*/ 241 h 404"/>
                  <a:gd name="T20" fmla="*/ 122 w 327"/>
                  <a:gd name="T21" fmla="*/ 282 h 404"/>
                  <a:gd name="T22" fmla="*/ 125 w 327"/>
                  <a:gd name="T23" fmla="*/ 281 h 404"/>
                  <a:gd name="T24" fmla="*/ 153 w 327"/>
                  <a:gd name="T25" fmla="*/ 312 h 404"/>
                  <a:gd name="T26" fmla="*/ 156 w 327"/>
                  <a:gd name="T27" fmla="*/ 404 h 404"/>
                  <a:gd name="T28" fmla="*/ 206 w 327"/>
                  <a:gd name="T29" fmla="*/ 404 h 404"/>
                  <a:gd name="T30" fmla="*/ 190 w 327"/>
                  <a:gd name="T31" fmla="*/ 290 h 404"/>
                  <a:gd name="T32" fmla="*/ 244 w 327"/>
                  <a:gd name="T33" fmla="*/ 285 h 404"/>
                  <a:gd name="T34" fmla="*/ 268 w 327"/>
                  <a:gd name="T35" fmla="*/ 263 h 404"/>
                  <a:gd name="T36" fmla="*/ 294 w 327"/>
                  <a:gd name="T37" fmla="*/ 256 h 404"/>
                  <a:gd name="T38" fmla="*/ 327 w 327"/>
                  <a:gd name="T39" fmla="*/ 200 h 404"/>
                  <a:gd name="T40" fmla="*/ 298 w 327"/>
                  <a:gd name="T41" fmla="*/ 147 h 404"/>
                  <a:gd name="T42" fmla="*/ 157 w 327"/>
                  <a:gd name="T43" fmla="*/ 291 h 404"/>
                  <a:gd name="T44" fmla="*/ 140 w 327"/>
                  <a:gd name="T45" fmla="*/ 278 h 404"/>
                  <a:gd name="T46" fmla="*/ 160 w 327"/>
                  <a:gd name="T47" fmla="*/ 273 h 404"/>
                  <a:gd name="T48" fmla="*/ 157 w 327"/>
                  <a:gd name="T49" fmla="*/ 29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 h="404">
                    <a:moveTo>
                      <a:pt x="298" y="147"/>
                    </a:moveTo>
                    <a:cubicBezTo>
                      <a:pt x="307" y="129"/>
                      <a:pt x="308" y="107"/>
                      <a:pt x="299" y="88"/>
                    </a:cubicBezTo>
                    <a:cubicBezTo>
                      <a:pt x="290" y="71"/>
                      <a:pt x="274" y="58"/>
                      <a:pt x="256" y="54"/>
                    </a:cubicBezTo>
                    <a:cubicBezTo>
                      <a:pt x="248" y="52"/>
                      <a:pt x="240" y="52"/>
                      <a:pt x="232" y="53"/>
                    </a:cubicBezTo>
                    <a:cubicBezTo>
                      <a:pt x="228" y="40"/>
                      <a:pt x="219" y="30"/>
                      <a:pt x="208" y="22"/>
                    </a:cubicBezTo>
                    <a:cubicBezTo>
                      <a:pt x="175" y="0"/>
                      <a:pt x="125" y="12"/>
                      <a:pt x="109" y="49"/>
                    </a:cubicBezTo>
                    <a:cubicBezTo>
                      <a:pt x="89" y="51"/>
                      <a:pt x="72" y="65"/>
                      <a:pt x="66" y="83"/>
                    </a:cubicBezTo>
                    <a:cubicBezTo>
                      <a:pt x="57" y="111"/>
                      <a:pt x="50" y="97"/>
                      <a:pt x="28" y="117"/>
                    </a:cubicBezTo>
                    <a:cubicBezTo>
                      <a:pt x="0" y="142"/>
                      <a:pt x="0" y="186"/>
                      <a:pt x="28" y="211"/>
                    </a:cubicBezTo>
                    <a:cubicBezTo>
                      <a:pt x="46" y="227"/>
                      <a:pt x="59" y="219"/>
                      <a:pt x="66" y="241"/>
                    </a:cubicBezTo>
                    <a:cubicBezTo>
                      <a:pt x="74" y="265"/>
                      <a:pt x="97" y="282"/>
                      <a:pt x="122" y="282"/>
                    </a:cubicBezTo>
                    <a:cubicBezTo>
                      <a:pt x="123" y="282"/>
                      <a:pt x="124" y="282"/>
                      <a:pt x="125" y="281"/>
                    </a:cubicBezTo>
                    <a:cubicBezTo>
                      <a:pt x="134" y="291"/>
                      <a:pt x="144" y="302"/>
                      <a:pt x="153" y="312"/>
                    </a:cubicBezTo>
                    <a:cubicBezTo>
                      <a:pt x="150" y="340"/>
                      <a:pt x="150" y="371"/>
                      <a:pt x="156" y="404"/>
                    </a:cubicBezTo>
                    <a:cubicBezTo>
                      <a:pt x="206" y="404"/>
                      <a:pt x="206" y="404"/>
                      <a:pt x="206" y="404"/>
                    </a:cubicBezTo>
                    <a:cubicBezTo>
                      <a:pt x="196" y="368"/>
                      <a:pt x="192" y="327"/>
                      <a:pt x="190" y="290"/>
                    </a:cubicBezTo>
                    <a:cubicBezTo>
                      <a:pt x="208" y="296"/>
                      <a:pt x="228" y="295"/>
                      <a:pt x="244" y="285"/>
                    </a:cubicBezTo>
                    <a:cubicBezTo>
                      <a:pt x="254" y="280"/>
                      <a:pt x="262" y="273"/>
                      <a:pt x="268" y="263"/>
                    </a:cubicBezTo>
                    <a:cubicBezTo>
                      <a:pt x="277" y="263"/>
                      <a:pt x="286" y="260"/>
                      <a:pt x="294" y="256"/>
                    </a:cubicBezTo>
                    <a:cubicBezTo>
                      <a:pt x="314" y="245"/>
                      <a:pt x="327" y="223"/>
                      <a:pt x="327" y="200"/>
                    </a:cubicBezTo>
                    <a:cubicBezTo>
                      <a:pt x="327" y="178"/>
                      <a:pt x="316" y="158"/>
                      <a:pt x="298" y="147"/>
                    </a:cubicBezTo>
                    <a:close/>
                    <a:moveTo>
                      <a:pt x="157" y="291"/>
                    </a:moveTo>
                    <a:cubicBezTo>
                      <a:pt x="151" y="286"/>
                      <a:pt x="146" y="282"/>
                      <a:pt x="140" y="278"/>
                    </a:cubicBezTo>
                    <a:cubicBezTo>
                      <a:pt x="148" y="274"/>
                      <a:pt x="153" y="270"/>
                      <a:pt x="160" y="273"/>
                    </a:cubicBezTo>
                    <a:cubicBezTo>
                      <a:pt x="159" y="279"/>
                      <a:pt x="158" y="285"/>
                      <a:pt x="157" y="2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22" name="Freeform 19"/>
              <p:cNvSpPr>
                <a:spLocks noChangeAspect="1" noEditPoints="1"/>
              </p:cNvSpPr>
              <p:nvPr userDrawn="1"/>
            </p:nvSpPr>
            <p:spPr bwMode="auto">
              <a:xfrm flipH="1">
                <a:off x="4255786" y="5381985"/>
                <a:ext cx="198007" cy="396014"/>
              </a:xfrm>
              <a:custGeom>
                <a:avLst/>
                <a:gdLst>
                  <a:gd name="T0" fmla="*/ 231 w 231"/>
                  <a:gd name="T1" fmla="*/ 210 h 463"/>
                  <a:gd name="T2" fmla="*/ 218 w 231"/>
                  <a:gd name="T3" fmla="*/ 159 h 463"/>
                  <a:gd name="T4" fmla="*/ 196 w 231"/>
                  <a:gd name="T5" fmla="*/ 117 h 463"/>
                  <a:gd name="T6" fmla="*/ 196 w 231"/>
                  <a:gd name="T7" fmla="*/ 69 h 463"/>
                  <a:gd name="T8" fmla="*/ 178 w 231"/>
                  <a:gd name="T9" fmla="*/ 50 h 463"/>
                  <a:gd name="T10" fmla="*/ 152 w 231"/>
                  <a:gd name="T11" fmla="*/ 24 h 463"/>
                  <a:gd name="T12" fmla="*/ 67 w 231"/>
                  <a:gd name="T13" fmla="*/ 47 h 463"/>
                  <a:gd name="T14" fmla="*/ 43 w 231"/>
                  <a:gd name="T15" fmla="*/ 74 h 463"/>
                  <a:gd name="T16" fmla="*/ 38 w 231"/>
                  <a:gd name="T17" fmla="*/ 131 h 463"/>
                  <a:gd name="T18" fmla="*/ 0 w 231"/>
                  <a:gd name="T19" fmla="*/ 179 h 463"/>
                  <a:gd name="T20" fmla="*/ 8 w 231"/>
                  <a:gd name="T21" fmla="*/ 206 h 463"/>
                  <a:gd name="T22" fmla="*/ 6 w 231"/>
                  <a:gd name="T23" fmla="*/ 237 h 463"/>
                  <a:gd name="T24" fmla="*/ 27 w 231"/>
                  <a:gd name="T25" fmla="*/ 289 h 463"/>
                  <a:gd name="T26" fmla="*/ 49 w 231"/>
                  <a:gd name="T27" fmla="*/ 297 h 463"/>
                  <a:gd name="T28" fmla="*/ 70 w 231"/>
                  <a:gd name="T29" fmla="*/ 329 h 463"/>
                  <a:gd name="T30" fmla="*/ 91 w 231"/>
                  <a:gd name="T31" fmla="*/ 336 h 463"/>
                  <a:gd name="T32" fmla="*/ 111 w 231"/>
                  <a:gd name="T33" fmla="*/ 376 h 463"/>
                  <a:gd name="T34" fmla="*/ 113 w 231"/>
                  <a:gd name="T35" fmla="*/ 463 h 463"/>
                  <a:gd name="T36" fmla="*/ 164 w 231"/>
                  <a:gd name="T37" fmla="*/ 463 h 463"/>
                  <a:gd name="T38" fmla="*/ 147 w 231"/>
                  <a:gd name="T39" fmla="*/ 332 h 463"/>
                  <a:gd name="T40" fmla="*/ 186 w 231"/>
                  <a:gd name="T41" fmla="*/ 330 h 463"/>
                  <a:gd name="T42" fmla="*/ 215 w 231"/>
                  <a:gd name="T43" fmla="*/ 283 h 463"/>
                  <a:gd name="T44" fmla="*/ 217 w 231"/>
                  <a:gd name="T45" fmla="*/ 247 h 463"/>
                  <a:gd name="T46" fmla="*/ 231 w 231"/>
                  <a:gd name="T47" fmla="*/ 210 h 463"/>
                  <a:gd name="T48" fmla="*/ 102 w 231"/>
                  <a:gd name="T49" fmla="*/ 335 h 463"/>
                  <a:gd name="T50" fmla="*/ 119 w 231"/>
                  <a:gd name="T51" fmla="*/ 329 h 463"/>
                  <a:gd name="T52" fmla="*/ 114 w 231"/>
                  <a:gd name="T53" fmla="*/ 352 h 463"/>
                  <a:gd name="T54" fmla="*/ 102 w 231"/>
                  <a:gd name="T55" fmla="*/ 33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463">
                    <a:moveTo>
                      <a:pt x="231" y="210"/>
                    </a:moveTo>
                    <a:cubicBezTo>
                      <a:pt x="231" y="188"/>
                      <a:pt x="212" y="177"/>
                      <a:pt x="218" y="159"/>
                    </a:cubicBezTo>
                    <a:cubicBezTo>
                      <a:pt x="224" y="142"/>
                      <a:pt x="214" y="122"/>
                      <a:pt x="196" y="117"/>
                    </a:cubicBezTo>
                    <a:cubicBezTo>
                      <a:pt x="204" y="102"/>
                      <a:pt x="204" y="83"/>
                      <a:pt x="196" y="69"/>
                    </a:cubicBezTo>
                    <a:cubicBezTo>
                      <a:pt x="191" y="61"/>
                      <a:pt x="185" y="55"/>
                      <a:pt x="178" y="50"/>
                    </a:cubicBezTo>
                    <a:cubicBezTo>
                      <a:pt x="164" y="42"/>
                      <a:pt x="164" y="35"/>
                      <a:pt x="152" y="24"/>
                    </a:cubicBezTo>
                    <a:cubicBezTo>
                      <a:pt x="125" y="0"/>
                      <a:pt x="77" y="10"/>
                      <a:pt x="67" y="47"/>
                    </a:cubicBezTo>
                    <a:cubicBezTo>
                      <a:pt x="59" y="73"/>
                      <a:pt x="65" y="58"/>
                      <a:pt x="43" y="74"/>
                    </a:cubicBezTo>
                    <a:cubicBezTo>
                      <a:pt x="25" y="88"/>
                      <a:pt x="22" y="115"/>
                      <a:pt x="38" y="131"/>
                    </a:cubicBezTo>
                    <a:cubicBezTo>
                      <a:pt x="16" y="137"/>
                      <a:pt x="0" y="157"/>
                      <a:pt x="0" y="179"/>
                    </a:cubicBezTo>
                    <a:cubicBezTo>
                      <a:pt x="0" y="189"/>
                      <a:pt x="3" y="198"/>
                      <a:pt x="8" y="206"/>
                    </a:cubicBezTo>
                    <a:cubicBezTo>
                      <a:pt x="20" y="225"/>
                      <a:pt x="11" y="216"/>
                      <a:pt x="6" y="237"/>
                    </a:cubicBezTo>
                    <a:cubicBezTo>
                      <a:pt x="1" y="257"/>
                      <a:pt x="9" y="278"/>
                      <a:pt x="27" y="289"/>
                    </a:cubicBezTo>
                    <a:cubicBezTo>
                      <a:pt x="33" y="294"/>
                      <a:pt x="41" y="297"/>
                      <a:pt x="49" y="297"/>
                    </a:cubicBezTo>
                    <a:cubicBezTo>
                      <a:pt x="51" y="310"/>
                      <a:pt x="59" y="322"/>
                      <a:pt x="70" y="329"/>
                    </a:cubicBezTo>
                    <a:cubicBezTo>
                      <a:pt x="76" y="333"/>
                      <a:pt x="84" y="335"/>
                      <a:pt x="91" y="336"/>
                    </a:cubicBezTo>
                    <a:cubicBezTo>
                      <a:pt x="97" y="347"/>
                      <a:pt x="104" y="362"/>
                      <a:pt x="111" y="376"/>
                    </a:cubicBezTo>
                    <a:cubicBezTo>
                      <a:pt x="108" y="403"/>
                      <a:pt x="108" y="432"/>
                      <a:pt x="113" y="463"/>
                    </a:cubicBezTo>
                    <a:cubicBezTo>
                      <a:pt x="164" y="463"/>
                      <a:pt x="164" y="463"/>
                      <a:pt x="164" y="463"/>
                    </a:cubicBezTo>
                    <a:cubicBezTo>
                      <a:pt x="152" y="422"/>
                      <a:pt x="148" y="373"/>
                      <a:pt x="147" y="332"/>
                    </a:cubicBezTo>
                    <a:cubicBezTo>
                      <a:pt x="160" y="336"/>
                      <a:pt x="174" y="335"/>
                      <a:pt x="186" y="330"/>
                    </a:cubicBezTo>
                    <a:cubicBezTo>
                      <a:pt x="203" y="321"/>
                      <a:pt x="215" y="302"/>
                      <a:pt x="215" y="283"/>
                    </a:cubicBezTo>
                    <a:cubicBezTo>
                      <a:pt x="215" y="261"/>
                      <a:pt x="203" y="264"/>
                      <a:pt x="217" y="247"/>
                    </a:cubicBezTo>
                    <a:cubicBezTo>
                      <a:pt x="226" y="237"/>
                      <a:pt x="231" y="223"/>
                      <a:pt x="231" y="210"/>
                    </a:cubicBezTo>
                    <a:close/>
                    <a:moveTo>
                      <a:pt x="102" y="335"/>
                    </a:moveTo>
                    <a:cubicBezTo>
                      <a:pt x="108" y="334"/>
                      <a:pt x="114" y="332"/>
                      <a:pt x="119" y="329"/>
                    </a:cubicBezTo>
                    <a:cubicBezTo>
                      <a:pt x="117" y="336"/>
                      <a:pt x="115" y="344"/>
                      <a:pt x="114" y="352"/>
                    </a:cubicBezTo>
                    <a:cubicBezTo>
                      <a:pt x="110" y="346"/>
                      <a:pt x="106" y="340"/>
                      <a:pt x="102" y="3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763"/>
              </a:p>
            </p:txBody>
          </p:sp>
          <p:sp>
            <p:nvSpPr>
              <p:cNvPr id="23" name="正方形/長方形 22"/>
              <p:cNvSpPr/>
              <p:nvPr userDrawn="1"/>
            </p:nvSpPr>
            <p:spPr bwMode="auto">
              <a:xfrm>
                <a:off x="-6454" y="5777999"/>
                <a:ext cx="9918000" cy="1080002"/>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grpSp>
            <p:nvGrpSpPr>
              <p:cNvPr id="24" name="グループ化 23"/>
              <p:cNvGrpSpPr/>
              <p:nvPr userDrawn="1"/>
            </p:nvGrpSpPr>
            <p:grpSpPr>
              <a:xfrm>
                <a:off x="2398086" y="5080894"/>
                <a:ext cx="5012711" cy="1777107"/>
                <a:chOff x="2399059" y="2278970"/>
                <a:chExt cx="5012711" cy="1777107"/>
              </a:xfrm>
            </p:grpSpPr>
            <p:sp>
              <p:nvSpPr>
                <p:cNvPr id="39" name="平行四辺形 10"/>
                <p:cNvSpPr/>
                <p:nvPr/>
              </p:nvSpPr>
              <p:spPr bwMode="auto">
                <a:xfrm>
                  <a:off x="2399059" y="2976076"/>
                  <a:ext cx="3627295" cy="1080001"/>
                </a:xfrm>
                <a:custGeom>
                  <a:avLst/>
                  <a:gdLst/>
                  <a:ahLst/>
                  <a:cxnLst/>
                  <a:rect l="l" t="t" r="r" b="b"/>
                  <a:pathLst>
                    <a:path w="3627295" h="1080001">
                      <a:moveTo>
                        <a:pt x="2948682" y="1079956"/>
                      </a:moveTo>
                      <a:lnTo>
                        <a:pt x="2958366" y="1079956"/>
                      </a:lnTo>
                      <a:lnTo>
                        <a:pt x="2958374" y="1080001"/>
                      </a:lnTo>
                      <a:lnTo>
                        <a:pt x="2948716" y="1080001"/>
                      </a:lnTo>
                      <a:cubicBezTo>
                        <a:pt x="2948699" y="1079989"/>
                        <a:pt x="2948691" y="1079973"/>
                        <a:pt x="2948682" y="1079956"/>
                      </a:cubicBezTo>
                      <a:close/>
                      <a:moveTo>
                        <a:pt x="2428887" y="236721"/>
                      </a:moveTo>
                      <a:lnTo>
                        <a:pt x="2395224" y="278825"/>
                      </a:lnTo>
                      <a:cubicBezTo>
                        <a:pt x="2378812" y="346412"/>
                        <a:pt x="2341302" y="420085"/>
                        <a:pt x="2288218" y="490290"/>
                      </a:cubicBezTo>
                      <a:cubicBezTo>
                        <a:pt x="2223991" y="575231"/>
                        <a:pt x="2148732" y="639533"/>
                        <a:pt x="2078158" y="675388"/>
                      </a:cubicBezTo>
                      <a:lnTo>
                        <a:pt x="2057011" y="701838"/>
                      </a:lnTo>
                      <a:cubicBezTo>
                        <a:pt x="2138430" y="676303"/>
                        <a:pt x="2230053" y="604619"/>
                        <a:pt x="2306178" y="503943"/>
                      </a:cubicBezTo>
                      <a:cubicBezTo>
                        <a:pt x="2374404" y="413717"/>
                        <a:pt x="2416901" y="317758"/>
                        <a:pt x="2428887" y="236721"/>
                      </a:cubicBezTo>
                      <a:close/>
                      <a:moveTo>
                        <a:pt x="3058278" y="124948"/>
                      </a:moveTo>
                      <a:cubicBezTo>
                        <a:pt x="3029243" y="201525"/>
                        <a:pt x="3019557" y="306068"/>
                        <a:pt x="3035113" y="418216"/>
                      </a:cubicBezTo>
                      <a:cubicBezTo>
                        <a:pt x="3052467" y="543350"/>
                        <a:pt x="3097473" y="650783"/>
                        <a:pt x="3156066" y="712952"/>
                      </a:cubicBezTo>
                      <a:lnTo>
                        <a:pt x="3150506" y="679514"/>
                      </a:lnTo>
                      <a:cubicBezTo>
                        <a:pt x="3106404" y="613655"/>
                        <a:pt x="3072078" y="520680"/>
                        <a:pt x="3057436" y="415103"/>
                      </a:cubicBezTo>
                      <a:cubicBezTo>
                        <a:pt x="3045334" y="327842"/>
                        <a:pt x="3048511" y="245186"/>
                        <a:pt x="3067129" y="178176"/>
                      </a:cubicBezTo>
                      <a:close/>
                      <a:moveTo>
                        <a:pt x="2392945" y="0"/>
                      </a:moveTo>
                      <a:lnTo>
                        <a:pt x="2680771" y="0"/>
                      </a:lnTo>
                      <a:lnTo>
                        <a:pt x="2678060" y="8099"/>
                      </a:lnTo>
                      <a:cubicBezTo>
                        <a:pt x="2685894" y="77216"/>
                        <a:pt x="2676016" y="159338"/>
                        <a:pt x="2650326" y="243589"/>
                      </a:cubicBezTo>
                      <a:cubicBezTo>
                        <a:pt x="2619244" y="345524"/>
                        <a:pt x="2570710" y="431899"/>
                        <a:pt x="2516791" y="489952"/>
                      </a:cubicBezTo>
                      <a:lnTo>
                        <a:pt x="2506036" y="522090"/>
                      </a:lnTo>
                      <a:cubicBezTo>
                        <a:pt x="2573683" y="469976"/>
                        <a:pt x="2635040" y="371015"/>
                        <a:pt x="2671880" y="250196"/>
                      </a:cubicBezTo>
                      <a:cubicBezTo>
                        <a:pt x="2699289" y="160314"/>
                        <a:pt x="2708698" y="72853"/>
                        <a:pt x="2700162" y="0"/>
                      </a:cubicBezTo>
                      <a:lnTo>
                        <a:pt x="3455363" y="0"/>
                      </a:lnTo>
                      <a:cubicBezTo>
                        <a:pt x="2927231" y="518697"/>
                        <a:pt x="3558343" y="765466"/>
                        <a:pt x="3627295" y="1079956"/>
                      </a:cubicBezTo>
                      <a:lnTo>
                        <a:pt x="2958366" y="1079956"/>
                      </a:lnTo>
                      <a:lnTo>
                        <a:pt x="2955550" y="1063023"/>
                      </a:lnTo>
                      <a:cubicBezTo>
                        <a:pt x="2911448" y="997163"/>
                        <a:pt x="2877122" y="904189"/>
                        <a:pt x="2862480" y="798612"/>
                      </a:cubicBezTo>
                      <a:cubicBezTo>
                        <a:pt x="2850378" y="711351"/>
                        <a:pt x="2853555" y="628694"/>
                        <a:pt x="2872173" y="561685"/>
                      </a:cubicBezTo>
                      <a:lnTo>
                        <a:pt x="2863322" y="508457"/>
                      </a:lnTo>
                      <a:cubicBezTo>
                        <a:pt x="2834287" y="585034"/>
                        <a:pt x="2824601" y="689577"/>
                        <a:pt x="2840157" y="801724"/>
                      </a:cubicBezTo>
                      <a:cubicBezTo>
                        <a:pt x="2856143" y="916990"/>
                        <a:pt x="2895590" y="1017235"/>
                        <a:pt x="2948682" y="1079956"/>
                      </a:cubicBezTo>
                      <a:lnTo>
                        <a:pt x="0" y="1079956"/>
                      </a:lnTo>
                      <a:cubicBezTo>
                        <a:pt x="2895110" y="625262"/>
                        <a:pt x="2053985" y="117544"/>
                        <a:pt x="2392945" y="0"/>
                      </a:cubicBez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ドーナツ 5"/>
                <p:cNvSpPr/>
                <p:nvPr/>
              </p:nvSpPr>
              <p:spPr bwMode="auto">
                <a:xfrm>
                  <a:off x="2494230" y="2980481"/>
                  <a:ext cx="4917540" cy="1075596"/>
                </a:xfrm>
                <a:custGeom>
                  <a:avLst/>
                  <a:gdLst/>
                  <a:ahLst/>
                  <a:cxnLst/>
                  <a:rect l="l" t="t" r="r" b="b"/>
                  <a:pathLst>
                    <a:path w="4917540" h="1075596">
                      <a:moveTo>
                        <a:pt x="4309940" y="0"/>
                      </a:moveTo>
                      <a:lnTo>
                        <a:pt x="4806531" y="0"/>
                      </a:lnTo>
                      <a:cubicBezTo>
                        <a:pt x="4878694" y="231333"/>
                        <a:pt x="4917540" y="477351"/>
                        <a:pt x="4917540" y="732442"/>
                      </a:cubicBezTo>
                      <a:cubicBezTo>
                        <a:pt x="4917540" y="849035"/>
                        <a:pt x="4909425" y="963732"/>
                        <a:pt x="4890842" y="1075596"/>
                      </a:cubicBezTo>
                      <a:lnTo>
                        <a:pt x="4419195" y="1075596"/>
                      </a:lnTo>
                      <a:cubicBezTo>
                        <a:pt x="4440656" y="964362"/>
                        <a:pt x="4450767" y="849583"/>
                        <a:pt x="4450767" y="732442"/>
                      </a:cubicBezTo>
                      <a:cubicBezTo>
                        <a:pt x="4450767" y="473583"/>
                        <a:pt x="4401391" y="226255"/>
                        <a:pt x="4309940" y="0"/>
                      </a:cubicBezTo>
                      <a:close/>
                      <a:moveTo>
                        <a:pt x="111010" y="0"/>
                      </a:moveTo>
                      <a:lnTo>
                        <a:pt x="607600" y="0"/>
                      </a:lnTo>
                      <a:cubicBezTo>
                        <a:pt x="516149" y="226255"/>
                        <a:pt x="466773" y="473583"/>
                        <a:pt x="466773" y="732442"/>
                      </a:cubicBezTo>
                      <a:cubicBezTo>
                        <a:pt x="466773" y="849583"/>
                        <a:pt x="476884" y="964362"/>
                        <a:pt x="498345" y="1075596"/>
                      </a:cubicBezTo>
                      <a:lnTo>
                        <a:pt x="26699" y="1075596"/>
                      </a:lnTo>
                      <a:cubicBezTo>
                        <a:pt x="8115" y="963732"/>
                        <a:pt x="0" y="849035"/>
                        <a:pt x="0" y="732442"/>
                      </a:cubicBezTo>
                      <a:cubicBezTo>
                        <a:pt x="0" y="477351"/>
                        <a:pt x="38846" y="231333"/>
                        <a:pt x="111010" y="0"/>
                      </a:cubicBez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平行四辺形 10"/>
                <p:cNvSpPr/>
                <p:nvPr/>
              </p:nvSpPr>
              <p:spPr bwMode="auto">
                <a:xfrm>
                  <a:off x="2399059" y="2976076"/>
                  <a:ext cx="3627295" cy="1080001"/>
                </a:xfrm>
                <a:custGeom>
                  <a:avLst/>
                  <a:gdLst/>
                  <a:ahLst/>
                  <a:cxnLst/>
                  <a:rect l="l" t="t" r="r" b="b"/>
                  <a:pathLst>
                    <a:path w="3627295" h="1080001">
                      <a:moveTo>
                        <a:pt x="2948682" y="1079956"/>
                      </a:moveTo>
                      <a:lnTo>
                        <a:pt x="2958366" y="1079956"/>
                      </a:lnTo>
                      <a:lnTo>
                        <a:pt x="2958374" y="1080001"/>
                      </a:lnTo>
                      <a:lnTo>
                        <a:pt x="2948716" y="1080001"/>
                      </a:lnTo>
                      <a:cubicBezTo>
                        <a:pt x="2948699" y="1079989"/>
                        <a:pt x="2948691" y="1079973"/>
                        <a:pt x="2948682" y="1079956"/>
                      </a:cubicBezTo>
                      <a:close/>
                      <a:moveTo>
                        <a:pt x="2428887" y="236721"/>
                      </a:moveTo>
                      <a:lnTo>
                        <a:pt x="2395224" y="278825"/>
                      </a:lnTo>
                      <a:cubicBezTo>
                        <a:pt x="2378812" y="346412"/>
                        <a:pt x="2341302" y="420085"/>
                        <a:pt x="2288218" y="490290"/>
                      </a:cubicBezTo>
                      <a:cubicBezTo>
                        <a:pt x="2223991" y="575231"/>
                        <a:pt x="2148732" y="639533"/>
                        <a:pt x="2078158" y="675388"/>
                      </a:cubicBezTo>
                      <a:lnTo>
                        <a:pt x="2057011" y="701838"/>
                      </a:lnTo>
                      <a:cubicBezTo>
                        <a:pt x="2138430" y="676303"/>
                        <a:pt x="2230053" y="604619"/>
                        <a:pt x="2306178" y="503943"/>
                      </a:cubicBezTo>
                      <a:cubicBezTo>
                        <a:pt x="2374404" y="413717"/>
                        <a:pt x="2416901" y="317758"/>
                        <a:pt x="2428887" y="236721"/>
                      </a:cubicBezTo>
                      <a:close/>
                      <a:moveTo>
                        <a:pt x="3058278" y="124948"/>
                      </a:moveTo>
                      <a:cubicBezTo>
                        <a:pt x="3029243" y="201525"/>
                        <a:pt x="3019557" y="306068"/>
                        <a:pt x="3035113" y="418216"/>
                      </a:cubicBezTo>
                      <a:cubicBezTo>
                        <a:pt x="3052467" y="543350"/>
                        <a:pt x="3097473" y="650783"/>
                        <a:pt x="3156066" y="712952"/>
                      </a:cubicBezTo>
                      <a:lnTo>
                        <a:pt x="3150506" y="679514"/>
                      </a:lnTo>
                      <a:cubicBezTo>
                        <a:pt x="3106404" y="613655"/>
                        <a:pt x="3072078" y="520680"/>
                        <a:pt x="3057436" y="415103"/>
                      </a:cubicBezTo>
                      <a:cubicBezTo>
                        <a:pt x="3045334" y="327842"/>
                        <a:pt x="3048511" y="245186"/>
                        <a:pt x="3067129" y="178176"/>
                      </a:cubicBezTo>
                      <a:close/>
                      <a:moveTo>
                        <a:pt x="2392945" y="0"/>
                      </a:moveTo>
                      <a:lnTo>
                        <a:pt x="2680771" y="0"/>
                      </a:lnTo>
                      <a:lnTo>
                        <a:pt x="2678060" y="8099"/>
                      </a:lnTo>
                      <a:cubicBezTo>
                        <a:pt x="2685894" y="77216"/>
                        <a:pt x="2676016" y="159338"/>
                        <a:pt x="2650326" y="243589"/>
                      </a:cubicBezTo>
                      <a:cubicBezTo>
                        <a:pt x="2619244" y="345524"/>
                        <a:pt x="2570710" y="431899"/>
                        <a:pt x="2516791" y="489952"/>
                      </a:cubicBezTo>
                      <a:lnTo>
                        <a:pt x="2506036" y="522090"/>
                      </a:lnTo>
                      <a:cubicBezTo>
                        <a:pt x="2573683" y="469976"/>
                        <a:pt x="2635040" y="371015"/>
                        <a:pt x="2671880" y="250196"/>
                      </a:cubicBezTo>
                      <a:cubicBezTo>
                        <a:pt x="2699289" y="160314"/>
                        <a:pt x="2708698" y="72853"/>
                        <a:pt x="2700162" y="0"/>
                      </a:cubicBezTo>
                      <a:lnTo>
                        <a:pt x="3455363" y="0"/>
                      </a:lnTo>
                      <a:cubicBezTo>
                        <a:pt x="2927231" y="518697"/>
                        <a:pt x="3558343" y="765466"/>
                        <a:pt x="3627295" y="1079956"/>
                      </a:cubicBezTo>
                      <a:lnTo>
                        <a:pt x="2958366" y="1079956"/>
                      </a:lnTo>
                      <a:lnTo>
                        <a:pt x="2955550" y="1063023"/>
                      </a:lnTo>
                      <a:cubicBezTo>
                        <a:pt x="2911448" y="997163"/>
                        <a:pt x="2877122" y="904189"/>
                        <a:pt x="2862480" y="798612"/>
                      </a:cubicBezTo>
                      <a:cubicBezTo>
                        <a:pt x="2850378" y="711351"/>
                        <a:pt x="2853555" y="628694"/>
                        <a:pt x="2872173" y="561685"/>
                      </a:cubicBezTo>
                      <a:lnTo>
                        <a:pt x="2863322" y="508457"/>
                      </a:lnTo>
                      <a:cubicBezTo>
                        <a:pt x="2834287" y="585034"/>
                        <a:pt x="2824601" y="689577"/>
                        <a:pt x="2840157" y="801724"/>
                      </a:cubicBezTo>
                      <a:cubicBezTo>
                        <a:pt x="2856143" y="916990"/>
                        <a:pt x="2895590" y="1017235"/>
                        <a:pt x="2948682" y="1079956"/>
                      </a:cubicBezTo>
                      <a:lnTo>
                        <a:pt x="0" y="1079956"/>
                      </a:lnTo>
                      <a:cubicBezTo>
                        <a:pt x="2895110" y="625262"/>
                        <a:pt x="2053985" y="117544"/>
                        <a:pt x="2392945" y="0"/>
                      </a:cubicBez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ドーナツ 11"/>
                <p:cNvSpPr/>
                <p:nvPr/>
              </p:nvSpPr>
              <p:spPr bwMode="auto">
                <a:xfrm>
                  <a:off x="6371988" y="2278970"/>
                  <a:ext cx="928225" cy="700011"/>
                </a:xfrm>
                <a:custGeom>
                  <a:avLst/>
                  <a:gdLst/>
                  <a:ahLst/>
                  <a:cxnLst/>
                  <a:rect l="l" t="t" r="r" b="b"/>
                  <a:pathLst>
                    <a:path w="928225" h="700011">
                      <a:moveTo>
                        <a:pt x="321216" y="8"/>
                      </a:moveTo>
                      <a:cubicBezTo>
                        <a:pt x="426489" y="-359"/>
                        <a:pt x="519966" y="13225"/>
                        <a:pt x="603620" y="37509"/>
                      </a:cubicBezTo>
                      <a:cubicBezTo>
                        <a:pt x="743811" y="238155"/>
                        <a:pt x="853793" y="461243"/>
                        <a:pt x="928225" y="700011"/>
                      </a:cubicBezTo>
                      <a:lnTo>
                        <a:pt x="431634" y="700011"/>
                      </a:lnTo>
                      <a:cubicBezTo>
                        <a:pt x="334057" y="449620"/>
                        <a:pt x="185854" y="224659"/>
                        <a:pt x="0" y="36877"/>
                      </a:cubicBezTo>
                      <a:cubicBezTo>
                        <a:pt x="48802" y="27149"/>
                        <a:pt x="95709" y="19643"/>
                        <a:pt x="140321" y="13404"/>
                      </a:cubicBezTo>
                      <a:cubicBezTo>
                        <a:pt x="204278" y="4459"/>
                        <a:pt x="264461" y="206"/>
                        <a:pt x="321216" y="8"/>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ドーナツ 13"/>
                <p:cNvSpPr/>
                <p:nvPr/>
              </p:nvSpPr>
              <p:spPr bwMode="auto">
                <a:xfrm>
                  <a:off x="2517945" y="3954966"/>
                  <a:ext cx="474624" cy="101066"/>
                </a:xfrm>
                <a:custGeom>
                  <a:avLst/>
                  <a:gdLst/>
                  <a:ahLst/>
                  <a:cxnLst/>
                  <a:rect l="l" t="t" r="r" b="b"/>
                  <a:pathLst>
                    <a:path w="474624" h="101066">
                      <a:moveTo>
                        <a:pt x="459200" y="0"/>
                      </a:moveTo>
                      <a:lnTo>
                        <a:pt x="474624" y="101066"/>
                      </a:lnTo>
                      <a:lnTo>
                        <a:pt x="2978" y="101066"/>
                      </a:lnTo>
                      <a:lnTo>
                        <a:pt x="0" y="81556"/>
                      </a:lnTo>
                      <a:cubicBezTo>
                        <a:pt x="165712" y="54954"/>
                        <a:pt x="318440" y="27730"/>
                        <a:pt x="459200" y="0"/>
                      </a:cubicBez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userDrawn="1"/>
            </p:nvGrpSpPr>
            <p:grpSpPr>
              <a:xfrm>
                <a:off x="6537176" y="5445224"/>
                <a:ext cx="1261868" cy="1083976"/>
                <a:chOff x="5766210" y="0"/>
                <a:chExt cx="1204913" cy="1035050"/>
              </a:xfrm>
              <a:solidFill>
                <a:schemeClr val="accent2">
                  <a:lumMod val="75000"/>
                </a:schemeClr>
              </a:solidFill>
            </p:grpSpPr>
            <p:sp>
              <p:nvSpPr>
                <p:cNvPr id="35" name="Oval 55"/>
                <p:cNvSpPr>
                  <a:spLocks noChangeArrowheads="1"/>
                </p:cNvSpPr>
                <p:nvPr/>
              </p:nvSpPr>
              <p:spPr bwMode="auto">
                <a:xfrm>
                  <a:off x="6325010" y="465138"/>
                  <a:ext cx="127000"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sp>
              <p:nvSpPr>
                <p:cNvPr id="36" name="Oval 56"/>
                <p:cNvSpPr>
                  <a:spLocks noChangeArrowheads="1"/>
                </p:cNvSpPr>
                <p:nvPr/>
              </p:nvSpPr>
              <p:spPr bwMode="auto">
                <a:xfrm>
                  <a:off x="5934485" y="0"/>
                  <a:ext cx="157163"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sp>
              <p:nvSpPr>
                <p:cNvPr id="37" name="Oval 57"/>
                <p:cNvSpPr>
                  <a:spLocks noChangeArrowheads="1"/>
                </p:cNvSpPr>
                <p:nvPr/>
              </p:nvSpPr>
              <p:spPr bwMode="auto">
                <a:xfrm>
                  <a:off x="6698072" y="0"/>
                  <a:ext cx="157163" cy="157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sp>
              <p:nvSpPr>
                <p:cNvPr id="38" name="Freeform 58"/>
                <p:cNvSpPr>
                  <a:spLocks/>
                </p:cNvSpPr>
                <p:nvPr/>
              </p:nvSpPr>
              <p:spPr bwMode="auto">
                <a:xfrm>
                  <a:off x="5766210" y="190500"/>
                  <a:ext cx="1204913" cy="844550"/>
                </a:xfrm>
                <a:custGeom>
                  <a:avLst/>
                  <a:gdLst>
                    <a:gd name="T0" fmla="*/ 418 w 595"/>
                    <a:gd name="T1" fmla="*/ 49 h 417"/>
                    <a:gd name="T2" fmla="*/ 380 w 595"/>
                    <a:gd name="T3" fmla="*/ 156 h 417"/>
                    <a:gd name="T4" fmla="*/ 308 w 595"/>
                    <a:gd name="T5" fmla="*/ 211 h 417"/>
                    <a:gd name="T6" fmla="*/ 232 w 595"/>
                    <a:gd name="T7" fmla="*/ 152 h 417"/>
                    <a:gd name="T8" fmla="*/ 192 w 595"/>
                    <a:gd name="T9" fmla="*/ 40 h 417"/>
                    <a:gd name="T10" fmla="*/ 52 w 595"/>
                    <a:gd name="T11" fmla="*/ 40 h 417"/>
                    <a:gd name="T12" fmla="*/ 12 w 595"/>
                    <a:gd name="T13" fmla="*/ 190 h 417"/>
                    <a:gd name="T14" fmla="*/ 63 w 595"/>
                    <a:gd name="T15" fmla="*/ 109 h 417"/>
                    <a:gd name="T16" fmla="*/ 80 w 595"/>
                    <a:gd name="T17" fmla="*/ 103 h 417"/>
                    <a:gd name="T18" fmla="*/ 69 w 595"/>
                    <a:gd name="T19" fmla="*/ 262 h 417"/>
                    <a:gd name="T20" fmla="*/ 75 w 595"/>
                    <a:gd name="T21" fmla="*/ 398 h 417"/>
                    <a:gd name="T22" fmla="*/ 114 w 595"/>
                    <a:gd name="T23" fmla="*/ 398 h 417"/>
                    <a:gd name="T24" fmla="*/ 120 w 595"/>
                    <a:gd name="T25" fmla="*/ 262 h 417"/>
                    <a:gd name="T26" fmla="*/ 124 w 595"/>
                    <a:gd name="T27" fmla="*/ 262 h 417"/>
                    <a:gd name="T28" fmla="*/ 130 w 595"/>
                    <a:gd name="T29" fmla="*/ 398 h 417"/>
                    <a:gd name="T30" fmla="*/ 170 w 595"/>
                    <a:gd name="T31" fmla="*/ 398 h 417"/>
                    <a:gd name="T32" fmla="*/ 176 w 595"/>
                    <a:gd name="T33" fmla="*/ 262 h 417"/>
                    <a:gd name="T34" fmla="*/ 165 w 595"/>
                    <a:gd name="T35" fmla="*/ 103 h 417"/>
                    <a:gd name="T36" fmla="*/ 202 w 595"/>
                    <a:gd name="T37" fmla="*/ 160 h 417"/>
                    <a:gd name="T38" fmla="*/ 262 w 595"/>
                    <a:gd name="T39" fmla="*/ 243 h 417"/>
                    <a:gd name="T40" fmla="*/ 276 w 595"/>
                    <a:gd name="T41" fmla="*/ 404 h 417"/>
                    <a:gd name="T42" fmla="*/ 302 w 595"/>
                    <a:gd name="T43" fmla="*/ 404 h 417"/>
                    <a:gd name="T44" fmla="*/ 308 w 595"/>
                    <a:gd name="T45" fmla="*/ 313 h 417"/>
                    <a:gd name="T46" fmla="*/ 313 w 595"/>
                    <a:gd name="T47" fmla="*/ 404 h 417"/>
                    <a:gd name="T48" fmla="*/ 340 w 595"/>
                    <a:gd name="T49" fmla="*/ 404 h 417"/>
                    <a:gd name="T50" fmla="*/ 353 w 595"/>
                    <a:gd name="T51" fmla="*/ 243 h 417"/>
                    <a:gd name="T52" fmla="*/ 410 w 595"/>
                    <a:gd name="T53" fmla="*/ 160 h 417"/>
                    <a:gd name="T54" fmla="*/ 440 w 595"/>
                    <a:gd name="T55" fmla="*/ 219 h 417"/>
                    <a:gd name="T56" fmla="*/ 448 w 595"/>
                    <a:gd name="T57" fmla="*/ 398 h 417"/>
                    <a:gd name="T58" fmla="*/ 487 w 595"/>
                    <a:gd name="T59" fmla="*/ 398 h 417"/>
                    <a:gd name="T60" fmla="*/ 495 w 595"/>
                    <a:gd name="T61" fmla="*/ 219 h 417"/>
                    <a:gd name="T62" fmla="*/ 503 w 595"/>
                    <a:gd name="T63" fmla="*/ 398 h 417"/>
                    <a:gd name="T64" fmla="*/ 542 w 595"/>
                    <a:gd name="T65" fmla="*/ 398 h 417"/>
                    <a:gd name="T66" fmla="*/ 550 w 595"/>
                    <a:gd name="T67" fmla="*/ 219 h 417"/>
                    <a:gd name="T68" fmla="*/ 554 w 595"/>
                    <a:gd name="T69" fmla="*/ 126 h 417"/>
                    <a:gd name="T70" fmla="*/ 573 w 595"/>
                    <a:gd name="T71" fmla="*/ 219 h 417"/>
                    <a:gd name="T72" fmla="*/ 591 w 595"/>
                    <a:gd name="T73" fmla="*/ 126 h 417"/>
                    <a:gd name="T74" fmla="*/ 495 w 595"/>
                    <a:gd name="T75" fmla="*/ 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5" h="417">
                      <a:moveTo>
                        <a:pt x="495" y="3"/>
                      </a:moveTo>
                      <a:cubicBezTo>
                        <a:pt x="495" y="3"/>
                        <a:pt x="435" y="0"/>
                        <a:pt x="418" y="49"/>
                      </a:cubicBezTo>
                      <a:cubicBezTo>
                        <a:pt x="381" y="149"/>
                        <a:pt x="381" y="149"/>
                        <a:pt x="381" y="149"/>
                      </a:cubicBezTo>
                      <a:cubicBezTo>
                        <a:pt x="380" y="151"/>
                        <a:pt x="380" y="154"/>
                        <a:pt x="380" y="156"/>
                      </a:cubicBezTo>
                      <a:cubicBezTo>
                        <a:pt x="368" y="169"/>
                        <a:pt x="352" y="188"/>
                        <a:pt x="349" y="192"/>
                      </a:cubicBezTo>
                      <a:cubicBezTo>
                        <a:pt x="343" y="198"/>
                        <a:pt x="333" y="211"/>
                        <a:pt x="308" y="211"/>
                      </a:cubicBezTo>
                      <a:cubicBezTo>
                        <a:pt x="282" y="211"/>
                        <a:pt x="272" y="198"/>
                        <a:pt x="266" y="192"/>
                      </a:cubicBezTo>
                      <a:cubicBezTo>
                        <a:pt x="262" y="187"/>
                        <a:pt x="244" y="166"/>
                        <a:pt x="232" y="152"/>
                      </a:cubicBezTo>
                      <a:cubicBezTo>
                        <a:pt x="231" y="151"/>
                        <a:pt x="231" y="150"/>
                        <a:pt x="231" y="149"/>
                      </a:cubicBezTo>
                      <a:cubicBezTo>
                        <a:pt x="192" y="40"/>
                        <a:pt x="192" y="40"/>
                        <a:pt x="192" y="40"/>
                      </a:cubicBezTo>
                      <a:cubicBezTo>
                        <a:pt x="177" y="1"/>
                        <a:pt x="122" y="3"/>
                        <a:pt x="122" y="3"/>
                      </a:cubicBezTo>
                      <a:cubicBezTo>
                        <a:pt x="122" y="3"/>
                        <a:pt x="68" y="1"/>
                        <a:pt x="52" y="40"/>
                      </a:cubicBezTo>
                      <a:cubicBezTo>
                        <a:pt x="3" y="170"/>
                        <a:pt x="3" y="170"/>
                        <a:pt x="3" y="170"/>
                      </a:cubicBezTo>
                      <a:cubicBezTo>
                        <a:pt x="0" y="178"/>
                        <a:pt x="4" y="187"/>
                        <a:pt x="12" y="190"/>
                      </a:cubicBezTo>
                      <a:cubicBezTo>
                        <a:pt x="20" y="193"/>
                        <a:pt x="29" y="189"/>
                        <a:pt x="32" y="181"/>
                      </a:cubicBezTo>
                      <a:cubicBezTo>
                        <a:pt x="63" y="109"/>
                        <a:pt x="63" y="109"/>
                        <a:pt x="63" y="109"/>
                      </a:cubicBezTo>
                      <a:cubicBezTo>
                        <a:pt x="80" y="73"/>
                        <a:pt x="80" y="73"/>
                        <a:pt x="80" y="73"/>
                      </a:cubicBezTo>
                      <a:cubicBezTo>
                        <a:pt x="80" y="103"/>
                        <a:pt x="80" y="103"/>
                        <a:pt x="80" y="103"/>
                      </a:cubicBezTo>
                      <a:cubicBezTo>
                        <a:pt x="31" y="262"/>
                        <a:pt x="31" y="262"/>
                        <a:pt x="31" y="262"/>
                      </a:cubicBezTo>
                      <a:cubicBezTo>
                        <a:pt x="69" y="262"/>
                        <a:pt x="69" y="262"/>
                        <a:pt x="69" y="262"/>
                      </a:cubicBezTo>
                      <a:cubicBezTo>
                        <a:pt x="70" y="296"/>
                        <a:pt x="70" y="296"/>
                        <a:pt x="70" y="296"/>
                      </a:cubicBezTo>
                      <a:cubicBezTo>
                        <a:pt x="75" y="398"/>
                        <a:pt x="75" y="398"/>
                        <a:pt x="75" y="398"/>
                      </a:cubicBezTo>
                      <a:cubicBezTo>
                        <a:pt x="75" y="409"/>
                        <a:pt x="84" y="417"/>
                        <a:pt x="95" y="417"/>
                      </a:cubicBezTo>
                      <a:cubicBezTo>
                        <a:pt x="106" y="417"/>
                        <a:pt x="114" y="409"/>
                        <a:pt x="114" y="398"/>
                      </a:cubicBezTo>
                      <a:cubicBezTo>
                        <a:pt x="119" y="296"/>
                        <a:pt x="119" y="296"/>
                        <a:pt x="119" y="296"/>
                      </a:cubicBezTo>
                      <a:cubicBezTo>
                        <a:pt x="120" y="262"/>
                        <a:pt x="120" y="262"/>
                        <a:pt x="120" y="262"/>
                      </a:cubicBezTo>
                      <a:cubicBezTo>
                        <a:pt x="122" y="262"/>
                        <a:pt x="122" y="262"/>
                        <a:pt x="122" y="262"/>
                      </a:cubicBezTo>
                      <a:cubicBezTo>
                        <a:pt x="124" y="262"/>
                        <a:pt x="124" y="262"/>
                        <a:pt x="124" y="262"/>
                      </a:cubicBezTo>
                      <a:cubicBezTo>
                        <a:pt x="126" y="296"/>
                        <a:pt x="126" y="296"/>
                        <a:pt x="126" y="296"/>
                      </a:cubicBezTo>
                      <a:cubicBezTo>
                        <a:pt x="130" y="398"/>
                        <a:pt x="130" y="398"/>
                        <a:pt x="130" y="398"/>
                      </a:cubicBezTo>
                      <a:cubicBezTo>
                        <a:pt x="130" y="409"/>
                        <a:pt x="139" y="417"/>
                        <a:pt x="150" y="417"/>
                      </a:cubicBezTo>
                      <a:cubicBezTo>
                        <a:pt x="161" y="417"/>
                        <a:pt x="170" y="409"/>
                        <a:pt x="170" y="398"/>
                      </a:cubicBezTo>
                      <a:cubicBezTo>
                        <a:pt x="174" y="296"/>
                        <a:pt x="174" y="296"/>
                        <a:pt x="174" y="296"/>
                      </a:cubicBezTo>
                      <a:cubicBezTo>
                        <a:pt x="176" y="262"/>
                        <a:pt x="176" y="262"/>
                        <a:pt x="176" y="262"/>
                      </a:cubicBezTo>
                      <a:cubicBezTo>
                        <a:pt x="214" y="262"/>
                        <a:pt x="214" y="262"/>
                        <a:pt x="214" y="262"/>
                      </a:cubicBezTo>
                      <a:cubicBezTo>
                        <a:pt x="165" y="103"/>
                        <a:pt x="165" y="103"/>
                        <a:pt x="165" y="103"/>
                      </a:cubicBezTo>
                      <a:cubicBezTo>
                        <a:pt x="165" y="73"/>
                        <a:pt x="165" y="73"/>
                        <a:pt x="165" y="73"/>
                      </a:cubicBezTo>
                      <a:cubicBezTo>
                        <a:pt x="202" y="160"/>
                        <a:pt x="202" y="160"/>
                        <a:pt x="202" y="160"/>
                      </a:cubicBezTo>
                      <a:cubicBezTo>
                        <a:pt x="205" y="165"/>
                        <a:pt x="210" y="169"/>
                        <a:pt x="215" y="169"/>
                      </a:cubicBezTo>
                      <a:cubicBezTo>
                        <a:pt x="231" y="195"/>
                        <a:pt x="260" y="240"/>
                        <a:pt x="262" y="243"/>
                      </a:cubicBezTo>
                      <a:cubicBezTo>
                        <a:pt x="265" y="248"/>
                        <a:pt x="267" y="254"/>
                        <a:pt x="267" y="259"/>
                      </a:cubicBezTo>
                      <a:cubicBezTo>
                        <a:pt x="268" y="284"/>
                        <a:pt x="276" y="404"/>
                        <a:pt x="276" y="404"/>
                      </a:cubicBezTo>
                      <a:cubicBezTo>
                        <a:pt x="276" y="411"/>
                        <a:pt x="281" y="417"/>
                        <a:pt x="289" y="417"/>
                      </a:cubicBezTo>
                      <a:cubicBezTo>
                        <a:pt x="296" y="417"/>
                        <a:pt x="302" y="411"/>
                        <a:pt x="302" y="404"/>
                      </a:cubicBezTo>
                      <a:cubicBezTo>
                        <a:pt x="305" y="365"/>
                        <a:pt x="305" y="365"/>
                        <a:pt x="305" y="365"/>
                      </a:cubicBezTo>
                      <a:cubicBezTo>
                        <a:pt x="308" y="313"/>
                        <a:pt x="308" y="313"/>
                        <a:pt x="308" y="313"/>
                      </a:cubicBezTo>
                      <a:cubicBezTo>
                        <a:pt x="310" y="365"/>
                        <a:pt x="310" y="365"/>
                        <a:pt x="310" y="365"/>
                      </a:cubicBezTo>
                      <a:cubicBezTo>
                        <a:pt x="313" y="404"/>
                        <a:pt x="313" y="404"/>
                        <a:pt x="313" y="404"/>
                      </a:cubicBezTo>
                      <a:cubicBezTo>
                        <a:pt x="313" y="411"/>
                        <a:pt x="319" y="417"/>
                        <a:pt x="326" y="417"/>
                      </a:cubicBezTo>
                      <a:cubicBezTo>
                        <a:pt x="334" y="417"/>
                        <a:pt x="340" y="411"/>
                        <a:pt x="340" y="404"/>
                      </a:cubicBezTo>
                      <a:cubicBezTo>
                        <a:pt x="340" y="404"/>
                        <a:pt x="347" y="284"/>
                        <a:pt x="348" y="259"/>
                      </a:cubicBezTo>
                      <a:cubicBezTo>
                        <a:pt x="348" y="254"/>
                        <a:pt x="350" y="248"/>
                        <a:pt x="353" y="243"/>
                      </a:cubicBezTo>
                      <a:cubicBezTo>
                        <a:pt x="355" y="240"/>
                        <a:pt x="384" y="194"/>
                        <a:pt x="400" y="169"/>
                      </a:cubicBezTo>
                      <a:cubicBezTo>
                        <a:pt x="404" y="167"/>
                        <a:pt x="408" y="164"/>
                        <a:pt x="410" y="160"/>
                      </a:cubicBezTo>
                      <a:cubicBezTo>
                        <a:pt x="436" y="102"/>
                        <a:pt x="436" y="102"/>
                        <a:pt x="436" y="102"/>
                      </a:cubicBezTo>
                      <a:cubicBezTo>
                        <a:pt x="438" y="154"/>
                        <a:pt x="440" y="219"/>
                        <a:pt x="440" y="219"/>
                      </a:cubicBezTo>
                      <a:cubicBezTo>
                        <a:pt x="443" y="296"/>
                        <a:pt x="443" y="296"/>
                        <a:pt x="443" y="296"/>
                      </a:cubicBezTo>
                      <a:cubicBezTo>
                        <a:pt x="448" y="398"/>
                        <a:pt x="448" y="398"/>
                        <a:pt x="448" y="398"/>
                      </a:cubicBezTo>
                      <a:cubicBezTo>
                        <a:pt x="448" y="409"/>
                        <a:pt x="456" y="417"/>
                        <a:pt x="467" y="417"/>
                      </a:cubicBezTo>
                      <a:cubicBezTo>
                        <a:pt x="478" y="417"/>
                        <a:pt x="487" y="409"/>
                        <a:pt x="487" y="398"/>
                      </a:cubicBezTo>
                      <a:cubicBezTo>
                        <a:pt x="492" y="296"/>
                        <a:pt x="492" y="296"/>
                        <a:pt x="492" y="296"/>
                      </a:cubicBezTo>
                      <a:cubicBezTo>
                        <a:pt x="495" y="219"/>
                        <a:pt x="495" y="219"/>
                        <a:pt x="495" y="219"/>
                      </a:cubicBezTo>
                      <a:cubicBezTo>
                        <a:pt x="498" y="296"/>
                        <a:pt x="498" y="296"/>
                        <a:pt x="498" y="296"/>
                      </a:cubicBezTo>
                      <a:cubicBezTo>
                        <a:pt x="503" y="398"/>
                        <a:pt x="503" y="398"/>
                        <a:pt x="503" y="398"/>
                      </a:cubicBezTo>
                      <a:cubicBezTo>
                        <a:pt x="503" y="409"/>
                        <a:pt x="512" y="417"/>
                        <a:pt x="523" y="417"/>
                      </a:cubicBezTo>
                      <a:cubicBezTo>
                        <a:pt x="533" y="417"/>
                        <a:pt x="542" y="409"/>
                        <a:pt x="542" y="398"/>
                      </a:cubicBezTo>
                      <a:cubicBezTo>
                        <a:pt x="547" y="296"/>
                        <a:pt x="547" y="296"/>
                        <a:pt x="547" y="296"/>
                      </a:cubicBezTo>
                      <a:cubicBezTo>
                        <a:pt x="550" y="219"/>
                        <a:pt x="550" y="219"/>
                        <a:pt x="550" y="219"/>
                      </a:cubicBezTo>
                      <a:cubicBezTo>
                        <a:pt x="550" y="219"/>
                        <a:pt x="552" y="160"/>
                        <a:pt x="553" y="110"/>
                      </a:cubicBezTo>
                      <a:cubicBezTo>
                        <a:pt x="554" y="126"/>
                        <a:pt x="554" y="126"/>
                        <a:pt x="554" y="126"/>
                      </a:cubicBezTo>
                      <a:cubicBezTo>
                        <a:pt x="558" y="204"/>
                        <a:pt x="558" y="204"/>
                        <a:pt x="558" y="204"/>
                      </a:cubicBezTo>
                      <a:cubicBezTo>
                        <a:pt x="558" y="212"/>
                        <a:pt x="564" y="219"/>
                        <a:pt x="573" y="219"/>
                      </a:cubicBezTo>
                      <a:cubicBezTo>
                        <a:pt x="581" y="219"/>
                        <a:pt x="588" y="212"/>
                        <a:pt x="588" y="204"/>
                      </a:cubicBezTo>
                      <a:cubicBezTo>
                        <a:pt x="591" y="126"/>
                        <a:pt x="591" y="126"/>
                        <a:pt x="591" y="126"/>
                      </a:cubicBezTo>
                      <a:cubicBezTo>
                        <a:pt x="594" y="76"/>
                        <a:pt x="594" y="76"/>
                        <a:pt x="594" y="76"/>
                      </a:cubicBezTo>
                      <a:cubicBezTo>
                        <a:pt x="595" y="34"/>
                        <a:pt x="551" y="3"/>
                        <a:pt x="49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grpSp>
          <p:pic>
            <p:nvPicPr>
              <p:cNvPr id="26" name="図 25"/>
              <p:cNvPicPr>
                <a:picLocks noChangeAspect="1"/>
              </p:cNvPicPr>
              <p:nvPr userDrawn="1"/>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70869" y="4580963"/>
                <a:ext cx="1314579" cy="1195713"/>
              </a:xfrm>
              <a:prstGeom prst="rect">
                <a:avLst/>
              </a:prstGeom>
            </p:spPr>
          </p:pic>
          <p:pic>
            <p:nvPicPr>
              <p:cNvPr id="27" name="図 26"/>
              <p:cNvPicPr>
                <a:picLocks noChangeAspect="1"/>
              </p:cNvPicPr>
              <p:nvPr userDrawn="1"/>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534965" y="4580963"/>
                <a:ext cx="1314579" cy="1195713"/>
              </a:xfrm>
              <a:prstGeom prst="rect">
                <a:avLst/>
              </a:prstGeom>
            </p:spPr>
          </p:pic>
          <p:grpSp>
            <p:nvGrpSpPr>
              <p:cNvPr id="28" name="グループ化 27"/>
              <p:cNvGrpSpPr/>
              <p:nvPr userDrawn="1"/>
            </p:nvGrpSpPr>
            <p:grpSpPr>
              <a:xfrm>
                <a:off x="1750108" y="5589240"/>
                <a:ext cx="2122772" cy="843520"/>
                <a:chOff x="1750108" y="5589240"/>
                <a:chExt cx="2122772" cy="843520"/>
              </a:xfrm>
            </p:grpSpPr>
            <p:sp>
              <p:nvSpPr>
                <p:cNvPr id="29" name="フリーフォーム 28"/>
                <p:cNvSpPr/>
                <p:nvPr userDrawn="1"/>
              </p:nvSpPr>
              <p:spPr bwMode="auto">
                <a:xfrm>
                  <a:off x="2711450" y="5594023"/>
                  <a:ext cx="1146175" cy="806450"/>
                </a:xfrm>
                <a:custGeom>
                  <a:avLst/>
                  <a:gdLst>
                    <a:gd name="connsiteX0" fmla="*/ 38100 w 1146175"/>
                    <a:gd name="connsiteY0" fmla="*/ 180975 h 806450"/>
                    <a:gd name="connsiteX1" fmla="*/ 120650 w 1146175"/>
                    <a:gd name="connsiteY1" fmla="*/ 139700 h 806450"/>
                    <a:gd name="connsiteX2" fmla="*/ 276225 w 1146175"/>
                    <a:gd name="connsiteY2" fmla="*/ 146050 h 806450"/>
                    <a:gd name="connsiteX3" fmla="*/ 482600 w 1146175"/>
                    <a:gd name="connsiteY3" fmla="*/ 152400 h 806450"/>
                    <a:gd name="connsiteX4" fmla="*/ 647700 w 1146175"/>
                    <a:gd name="connsiteY4" fmla="*/ 130175 h 806450"/>
                    <a:gd name="connsiteX5" fmla="*/ 796925 w 1146175"/>
                    <a:gd name="connsiteY5" fmla="*/ 92075 h 806450"/>
                    <a:gd name="connsiteX6" fmla="*/ 857250 w 1146175"/>
                    <a:gd name="connsiteY6" fmla="*/ 50800 h 806450"/>
                    <a:gd name="connsiteX7" fmla="*/ 860425 w 1146175"/>
                    <a:gd name="connsiteY7" fmla="*/ 0 h 806450"/>
                    <a:gd name="connsiteX8" fmla="*/ 901700 w 1146175"/>
                    <a:gd name="connsiteY8" fmla="*/ 25400 h 806450"/>
                    <a:gd name="connsiteX9" fmla="*/ 984250 w 1146175"/>
                    <a:gd name="connsiteY9" fmla="*/ 28575 h 806450"/>
                    <a:gd name="connsiteX10" fmla="*/ 1066800 w 1146175"/>
                    <a:gd name="connsiteY10" fmla="*/ 111125 h 806450"/>
                    <a:gd name="connsiteX11" fmla="*/ 1146175 w 1146175"/>
                    <a:gd name="connsiteY11" fmla="*/ 184150 h 806450"/>
                    <a:gd name="connsiteX12" fmla="*/ 1104900 w 1146175"/>
                    <a:gd name="connsiteY12" fmla="*/ 244475 h 806450"/>
                    <a:gd name="connsiteX13" fmla="*/ 892175 w 1146175"/>
                    <a:gd name="connsiteY13" fmla="*/ 260350 h 806450"/>
                    <a:gd name="connsiteX14" fmla="*/ 835025 w 1146175"/>
                    <a:gd name="connsiteY14" fmla="*/ 400050 h 806450"/>
                    <a:gd name="connsiteX15" fmla="*/ 809625 w 1146175"/>
                    <a:gd name="connsiteY15" fmla="*/ 527050 h 806450"/>
                    <a:gd name="connsiteX16" fmla="*/ 749300 w 1146175"/>
                    <a:gd name="connsiteY16" fmla="*/ 635000 h 806450"/>
                    <a:gd name="connsiteX17" fmla="*/ 746125 w 1146175"/>
                    <a:gd name="connsiteY17" fmla="*/ 784225 h 806450"/>
                    <a:gd name="connsiteX18" fmla="*/ 755650 w 1146175"/>
                    <a:gd name="connsiteY18" fmla="*/ 800100 h 806450"/>
                    <a:gd name="connsiteX19" fmla="*/ 685800 w 1146175"/>
                    <a:gd name="connsiteY19" fmla="*/ 796925 h 806450"/>
                    <a:gd name="connsiteX20" fmla="*/ 676275 w 1146175"/>
                    <a:gd name="connsiteY20" fmla="*/ 654050 h 806450"/>
                    <a:gd name="connsiteX21" fmla="*/ 682625 w 1146175"/>
                    <a:gd name="connsiteY21" fmla="*/ 555625 h 806450"/>
                    <a:gd name="connsiteX22" fmla="*/ 663575 w 1146175"/>
                    <a:gd name="connsiteY22" fmla="*/ 485775 h 806450"/>
                    <a:gd name="connsiteX23" fmla="*/ 612775 w 1146175"/>
                    <a:gd name="connsiteY23" fmla="*/ 514350 h 806450"/>
                    <a:gd name="connsiteX24" fmla="*/ 361950 w 1146175"/>
                    <a:gd name="connsiteY24" fmla="*/ 539750 h 806450"/>
                    <a:gd name="connsiteX25" fmla="*/ 215900 w 1146175"/>
                    <a:gd name="connsiteY25" fmla="*/ 527050 h 806450"/>
                    <a:gd name="connsiteX26" fmla="*/ 168275 w 1146175"/>
                    <a:gd name="connsiteY26" fmla="*/ 495300 h 806450"/>
                    <a:gd name="connsiteX27" fmla="*/ 136525 w 1146175"/>
                    <a:gd name="connsiteY27" fmla="*/ 561975 h 806450"/>
                    <a:gd name="connsiteX28" fmla="*/ 85725 w 1146175"/>
                    <a:gd name="connsiteY28" fmla="*/ 603250 h 806450"/>
                    <a:gd name="connsiteX29" fmla="*/ 101600 w 1146175"/>
                    <a:gd name="connsiteY29" fmla="*/ 762000 h 806450"/>
                    <a:gd name="connsiteX30" fmla="*/ 127000 w 1146175"/>
                    <a:gd name="connsiteY30" fmla="*/ 803275 h 806450"/>
                    <a:gd name="connsiteX31" fmla="*/ 47625 w 1146175"/>
                    <a:gd name="connsiteY31" fmla="*/ 806450 h 806450"/>
                    <a:gd name="connsiteX32" fmla="*/ 38100 w 1146175"/>
                    <a:gd name="connsiteY32" fmla="*/ 765175 h 806450"/>
                    <a:gd name="connsiteX33" fmla="*/ 0 w 1146175"/>
                    <a:gd name="connsiteY33" fmla="*/ 574675 h 806450"/>
                    <a:gd name="connsiteX34" fmla="*/ 0 w 1146175"/>
                    <a:gd name="connsiteY34" fmla="*/ 381000 h 806450"/>
                    <a:gd name="connsiteX35" fmla="*/ 3175 w 1146175"/>
                    <a:gd name="connsiteY35" fmla="*/ 241300 h 806450"/>
                    <a:gd name="connsiteX36" fmla="*/ 38100 w 1146175"/>
                    <a:gd name="connsiteY36" fmla="*/ 180975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175" h="806450">
                      <a:moveTo>
                        <a:pt x="38100" y="180975"/>
                      </a:moveTo>
                      <a:lnTo>
                        <a:pt x="120650" y="139700"/>
                      </a:lnTo>
                      <a:lnTo>
                        <a:pt x="276225" y="146050"/>
                      </a:lnTo>
                      <a:lnTo>
                        <a:pt x="482600" y="152400"/>
                      </a:lnTo>
                      <a:lnTo>
                        <a:pt x="647700" y="130175"/>
                      </a:lnTo>
                      <a:lnTo>
                        <a:pt x="796925" y="92075"/>
                      </a:lnTo>
                      <a:lnTo>
                        <a:pt x="857250" y="50800"/>
                      </a:lnTo>
                      <a:lnTo>
                        <a:pt x="860425" y="0"/>
                      </a:lnTo>
                      <a:lnTo>
                        <a:pt x="901700" y="25400"/>
                      </a:lnTo>
                      <a:lnTo>
                        <a:pt x="984250" y="28575"/>
                      </a:lnTo>
                      <a:lnTo>
                        <a:pt x="1066800" y="111125"/>
                      </a:lnTo>
                      <a:lnTo>
                        <a:pt x="1146175" y="184150"/>
                      </a:lnTo>
                      <a:lnTo>
                        <a:pt x="1104900" y="244475"/>
                      </a:lnTo>
                      <a:lnTo>
                        <a:pt x="892175" y="260350"/>
                      </a:lnTo>
                      <a:lnTo>
                        <a:pt x="835025" y="400050"/>
                      </a:lnTo>
                      <a:lnTo>
                        <a:pt x="809625" y="527050"/>
                      </a:lnTo>
                      <a:lnTo>
                        <a:pt x="749300" y="635000"/>
                      </a:lnTo>
                      <a:cubicBezTo>
                        <a:pt x="748242" y="684742"/>
                        <a:pt x="747183" y="734483"/>
                        <a:pt x="746125" y="784225"/>
                      </a:cubicBezTo>
                      <a:lnTo>
                        <a:pt x="755650" y="800100"/>
                      </a:lnTo>
                      <a:lnTo>
                        <a:pt x="685800" y="796925"/>
                      </a:lnTo>
                      <a:lnTo>
                        <a:pt x="676275" y="654050"/>
                      </a:lnTo>
                      <a:lnTo>
                        <a:pt x="682625" y="555625"/>
                      </a:lnTo>
                      <a:lnTo>
                        <a:pt x="663575" y="485775"/>
                      </a:lnTo>
                      <a:lnTo>
                        <a:pt x="612775" y="514350"/>
                      </a:lnTo>
                      <a:lnTo>
                        <a:pt x="361950" y="539750"/>
                      </a:lnTo>
                      <a:lnTo>
                        <a:pt x="215900" y="527050"/>
                      </a:lnTo>
                      <a:lnTo>
                        <a:pt x="168275" y="495300"/>
                      </a:lnTo>
                      <a:lnTo>
                        <a:pt x="136525" y="561975"/>
                      </a:lnTo>
                      <a:lnTo>
                        <a:pt x="85725" y="603250"/>
                      </a:lnTo>
                      <a:lnTo>
                        <a:pt x="101600" y="762000"/>
                      </a:lnTo>
                      <a:lnTo>
                        <a:pt x="127000" y="803275"/>
                      </a:lnTo>
                      <a:lnTo>
                        <a:pt x="47625" y="806450"/>
                      </a:lnTo>
                      <a:lnTo>
                        <a:pt x="38100" y="765175"/>
                      </a:lnTo>
                      <a:lnTo>
                        <a:pt x="0" y="574675"/>
                      </a:lnTo>
                      <a:lnTo>
                        <a:pt x="0" y="381000"/>
                      </a:lnTo>
                      <a:cubicBezTo>
                        <a:pt x="1058" y="334433"/>
                        <a:pt x="2117" y="287867"/>
                        <a:pt x="3175" y="241300"/>
                      </a:cubicBezTo>
                      <a:lnTo>
                        <a:pt x="38100" y="180975"/>
                      </a:lnTo>
                      <a:close/>
                    </a:path>
                  </a:pathLst>
                </a:cu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userDrawn="1"/>
              </p:nvGrpSpPr>
              <p:grpSpPr>
                <a:xfrm>
                  <a:off x="1750108" y="5589240"/>
                  <a:ext cx="2122772" cy="843520"/>
                  <a:chOff x="2150687" y="5924334"/>
                  <a:chExt cx="1109477" cy="440870"/>
                </a:xfrm>
              </p:grpSpPr>
              <p:sp>
                <p:nvSpPr>
                  <p:cNvPr id="31" name="Freeform 8"/>
                  <p:cNvSpPr>
                    <a:spLocks noEditPoints="1"/>
                  </p:cNvSpPr>
                  <p:nvPr userDrawn="1"/>
                </p:nvSpPr>
                <p:spPr bwMode="auto">
                  <a:xfrm flipH="1">
                    <a:off x="2150687" y="6070982"/>
                    <a:ext cx="457916" cy="292723"/>
                  </a:xfrm>
                  <a:custGeom>
                    <a:avLst/>
                    <a:gdLst>
                      <a:gd name="T0" fmla="*/ 504 w 512"/>
                      <a:gd name="T1" fmla="*/ 46 h 327"/>
                      <a:gd name="T2" fmla="*/ 489 w 512"/>
                      <a:gd name="T3" fmla="*/ 64 h 327"/>
                      <a:gd name="T4" fmla="*/ 477 w 512"/>
                      <a:gd name="T5" fmla="*/ 66 h 327"/>
                      <a:gd name="T6" fmla="*/ 476 w 512"/>
                      <a:gd name="T7" fmla="*/ 66 h 327"/>
                      <a:gd name="T8" fmla="*/ 480 w 512"/>
                      <a:gd name="T9" fmla="*/ 59 h 327"/>
                      <a:gd name="T10" fmla="*/ 484 w 512"/>
                      <a:gd name="T11" fmla="*/ 42 h 327"/>
                      <a:gd name="T12" fmla="*/ 475 w 512"/>
                      <a:gd name="T13" fmla="*/ 25 h 327"/>
                      <a:gd name="T14" fmla="*/ 467 w 512"/>
                      <a:gd name="T15" fmla="*/ 20 h 327"/>
                      <a:gd name="T16" fmla="*/ 457 w 512"/>
                      <a:gd name="T17" fmla="*/ 20 h 327"/>
                      <a:gd name="T18" fmla="*/ 442 w 512"/>
                      <a:gd name="T19" fmla="*/ 31 h 327"/>
                      <a:gd name="T20" fmla="*/ 439 w 512"/>
                      <a:gd name="T21" fmla="*/ 49 h 327"/>
                      <a:gd name="T22" fmla="*/ 447 w 512"/>
                      <a:gd name="T23" fmla="*/ 64 h 327"/>
                      <a:gd name="T24" fmla="*/ 453 w 512"/>
                      <a:gd name="T25" fmla="*/ 70 h 327"/>
                      <a:gd name="T26" fmla="*/ 439 w 512"/>
                      <a:gd name="T27" fmla="*/ 76 h 327"/>
                      <a:gd name="T28" fmla="*/ 436 w 512"/>
                      <a:gd name="T29" fmla="*/ 76 h 327"/>
                      <a:gd name="T30" fmla="*/ 424 w 512"/>
                      <a:gd name="T31" fmla="*/ 60 h 327"/>
                      <a:gd name="T32" fmla="*/ 148 w 512"/>
                      <a:gd name="T33" fmla="*/ 49 h 327"/>
                      <a:gd name="T34" fmla="*/ 96 w 512"/>
                      <a:gd name="T35" fmla="*/ 88 h 327"/>
                      <a:gd name="T36" fmla="*/ 38 w 512"/>
                      <a:gd name="T37" fmla="*/ 72 h 327"/>
                      <a:gd name="T38" fmla="*/ 29 w 512"/>
                      <a:gd name="T39" fmla="*/ 83 h 327"/>
                      <a:gd name="T40" fmla="*/ 54 w 512"/>
                      <a:gd name="T41" fmla="*/ 130 h 327"/>
                      <a:gd name="T42" fmla="*/ 0 w 512"/>
                      <a:gd name="T43" fmla="*/ 180 h 327"/>
                      <a:gd name="T44" fmla="*/ 19 w 512"/>
                      <a:gd name="T45" fmla="*/ 223 h 327"/>
                      <a:gd name="T46" fmla="*/ 90 w 512"/>
                      <a:gd name="T47" fmla="*/ 244 h 327"/>
                      <a:gd name="T48" fmla="*/ 151 w 512"/>
                      <a:gd name="T49" fmla="*/ 249 h 327"/>
                      <a:gd name="T50" fmla="*/ 162 w 512"/>
                      <a:gd name="T51" fmla="*/ 284 h 327"/>
                      <a:gd name="T52" fmla="*/ 163 w 512"/>
                      <a:gd name="T53" fmla="*/ 302 h 327"/>
                      <a:gd name="T54" fmla="*/ 159 w 512"/>
                      <a:gd name="T55" fmla="*/ 315 h 327"/>
                      <a:gd name="T56" fmla="*/ 159 w 512"/>
                      <a:gd name="T57" fmla="*/ 327 h 327"/>
                      <a:gd name="T58" fmla="*/ 197 w 512"/>
                      <a:gd name="T59" fmla="*/ 327 h 327"/>
                      <a:gd name="T60" fmla="*/ 207 w 512"/>
                      <a:gd name="T61" fmla="*/ 299 h 327"/>
                      <a:gd name="T62" fmla="*/ 209 w 512"/>
                      <a:gd name="T63" fmla="*/ 285 h 327"/>
                      <a:gd name="T64" fmla="*/ 209 w 512"/>
                      <a:gd name="T65" fmla="*/ 251 h 327"/>
                      <a:gd name="T66" fmla="*/ 338 w 512"/>
                      <a:gd name="T67" fmla="*/ 242 h 327"/>
                      <a:gd name="T68" fmla="*/ 348 w 512"/>
                      <a:gd name="T69" fmla="*/ 262 h 327"/>
                      <a:gd name="T70" fmla="*/ 350 w 512"/>
                      <a:gd name="T71" fmla="*/ 302 h 327"/>
                      <a:gd name="T72" fmla="*/ 346 w 512"/>
                      <a:gd name="T73" fmla="*/ 312 h 327"/>
                      <a:gd name="T74" fmla="*/ 342 w 512"/>
                      <a:gd name="T75" fmla="*/ 327 h 327"/>
                      <a:gd name="T76" fmla="*/ 378 w 512"/>
                      <a:gd name="T77" fmla="*/ 327 h 327"/>
                      <a:gd name="T78" fmla="*/ 413 w 512"/>
                      <a:gd name="T79" fmla="*/ 269 h 327"/>
                      <a:gd name="T80" fmla="*/ 423 w 512"/>
                      <a:gd name="T81" fmla="*/ 221 h 327"/>
                      <a:gd name="T82" fmla="*/ 442 w 512"/>
                      <a:gd name="T83" fmla="*/ 89 h 327"/>
                      <a:gd name="T84" fmla="*/ 443 w 512"/>
                      <a:gd name="T85" fmla="*/ 89 h 327"/>
                      <a:gd name="T86" fmla="*/ 467 w 512"/>
                      <a:gd name="T87" fmla="*/ 75 h 327"/>
                      <a:gd name="T88" fmla="*/ 477 w 512"/>
                      <a:gd name="T89" fmla="*/ 76 h 327"/>
                      <a:gd name="T90" fmla="*/ 493 w 512"/>
                      <a:gd name="T91" fmla="*/ 73 h 327"/>
                      <a:gd name="T92" fmla="*/ 506 w 512"/>
                      <a:gd name="T93" fmla="*/ 63 h 327"/>
                      <a:gd name="T94" fmla="*/ 512 w 512"/>
                      <a:gd name="T95" fmla="*/ 48 h 327"/>
                      <a:gd name="T96" fmla="*/ 504 w 512"/>
                      <a:gd name="T97" fmla="*/ 46 h 327"/>
                      <a:gd name="T98" fmla="*/ 461 w 512"/>
                      <a:gd name="T99" fmla="*/ 63 h 327"/>
                      <a:gd name="T100" fmla="*/ 450 w 512"/>
                      <a:gd name="T101" fmla="*/ 47 h 327"/>
                      <a:gd name="T102" fmla="*/ 452 w 512"/>
                      <a:gd name="T103" fmla="*/ 37 h 327"/>
                      <a:gd name="T104" fmla="*/ 459 w 512"/>
                      <a:gd name="T105" fmla="*/ 31 h 327"/>
                      <a:gd name="T106" fmla="*/ 463 w 512"/>
                      <a:gd name="T107" fmla="*/ 31 h 327"/>
                      <a:gd name="T108" fmla="*/ 468 w 512"/>
                      <a:gd name="T109" fmla="*/ 34 h 327"/>
                      <a:gd name="T110" fmla="*/ 471 w 512"/>
                      <a:gd name="T111" fmla="*/ 42 h 327"/>
                      <a:gd name="T112" fmla="*/ 461 w 512"/>
                      <a:gd name="T113" fmla="*/ 6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327">
                        <a:moveTo>
                          <a:pt x="504" y="46"/>
                        </a:moveTo>
                        <a:cubicBezTo>
                          <a:pt x="502" y="55"/>
                          <a:pt x="497" y="61"/>
                          <a:pt x="489" y="64"/>
                        </a:cubicBezTo>
                        <a:cubicBezTo>
                          <a:pt x="486" y="65"/>
                          <a:pt x="481" y="66"/>
                          <a:pt x="477" y="66"/>
                        </a:cubicBezTo>
                        <a:cubicBezTo>
                          <a:pt x="476" y="66"/>
                          <a:pt x="476" y="66"/>
                          <a:pt x="476" y="66"/>
                        </a:cubicBezTo>
                        <a:cubicBezTo>
                          <a:pt x="477" y="64"/>
                          <a:pt x="479" y="61"/>
                          <a:pt x="480" y="59"/>
                        </a:cubicBezTo>
                        <a:cubicBezTo>
                          <a:pt x="482" y="54"/>
                          <a:pt x="484" y="48"/>
                          <a:pt x="484" y="42"/>
                        </a:cubicBezTo>
                        <a:cubicBezTo>
                          <a:pt x="484" y="35"/>
                          <a:pt x="481" y="29"/>
                          <a:pt x="475" y="25"/>
                        </a:cubicBezTo>
                        <a:cubicBezTo>
                          <a:pt x="473" y="23"/>
                          <a:pt x="470" y="21"/>
                          <a:pt x="467" y="20"/>
                        </a:cubicBezTo>
                        <a:cubicBezTo>
                          <a:pt x="464" y="19"/>
                          <a:pt x="460" y="19"/>
                          <a:pt x="457" y="20"/>
                        </a:cubicBezTo>
                        <a:cubicBezTo>
                          <a:pt x="450" y="21"/>
                          <a:pt x="445" y="26"/>
                          <a:pt x="442" y="31"/>
                        </a:cubicBezTo>
                        <a:cubicBezTo>
                          <a:pt x="439" y="37"/>
                          <a:pt x="439" y="43"/>
                          <a:pt x="439" y="49"/>
                        </a:cubicBezTo>
                        <a:cubicBezTo>
                          <a:pt x="440" y="54"/>
                          <a:pt x="443" y="60"/>
                          <a:pt x="447" y="64"/>
                        </a:cubicBezTo>
                        <a:cubicBezTo>
                          <a:pt x="448" y="66"/>
                          <a:pt x="451" y="68"/>
                          <a:pt x="453" y="70"/>
                        </a:cubicBezTo>
                        <a:cubicBezTo>
                          <a:pt x="449" y="72"/>
                          <a:pt x="444" y="74"/>
                          <a:pt x="439" y="76"/>
                        </a:cubicBezTo>
                        <a:cubicBezTo>
                          <a:pt x="438" y="76"/>
                          <a:pt x="437" y="76"/>
                          <a:pt x="436" y="76"/>
                        </a:cubicBezTo>
                        <a:cubicBezTo>
                          <a:pt x="432" y="71"/>
                          <a:pt x="429" y="66"/>
                          <a:pt x="424" y="60"/>
                        </a:cubicBezTo>
                        <a:cubicBezTo>
                          <a:pt x="371" y="0"/>
                          <a:pt x="235" y="5"/>
                          <a:pt x="148" y="49"/>
                        </a:cubicBezTo>
                        <a:cubicBezTo>
                          <a:pt x="129" y="59"/>
                          <a:pt x="112" y="72"/>
                          <a:pt x="96" y="88"/>
                        </a:cubicBezTo>
                        <a:cubicBezTo>
                          <a:pt x="79" y="80"/>
                          <a:pt x="53" y="71"/>
                          <a:pt x="38" y="72"/>
                        </a:cubicBezTo>
                        <a:cubicBezTo>
                          <a:pt x="28" y="73"/>
                          <a:pt x="27" y="77"/>
                          <a:pt x="29" y="83"/>
                        </a:cubicBezTo>
                        <a:cubicBezTo>
                          <a:pt x="31" y="88"/>
                          <a:pt x="41" y="112"/>
                          <a:pt x="54" y="130"/>
                        </a:cubicBezTo>
                        <a:cubicBezTo>
                          <a:pt x="34" y="151"/>
                          <a:pt x="16" y="171"/>
                          <a:pt x="0" y="180"/>
                        </a:cubicBezTo>
                        <a:cubicBezTo>
                          <a:pt x="19" y="223"/>
                          <a:pt x="19" y="223"/>
                          <a:pt x="19" y="223"/>
                        </a:cubicBezTo>
                        <a:cubicBezTo>
                          <a:pt x="90" y="244"/>
                          <a:pt x="90" y="244"/>
                          <a:pt x="90" y="244"/>
                        </a:cubicBezTo>
                        <a:cubicBezTo>
                          <a:pt x="151" y="249"/>
                          <a:pt x="151" y="249"/>
                          <a:pt x="151" y="249"/>
                        </a:cubicBezTo>
                        <a:cubicBezTo>
                          <a:pt x="162" y="284"/>
                          <a:pt x="162" y="284"/>
                          <a:pt x="162" y="284"/>
                        </a:cubicBezTo>
                        <a:cubicBezTo>
                          <a:pt x="164" y="289"/>
                          <a:pt x="164" y="296"/>
                          <a:pt x="163" y="302"/>
                        </a:cubicBezTo>
                        <a:cubicBezTo>
                          <a:pt x="159" y="315"/>
                          <a:pt x="159" y="315"/>
                          <a:pt x="159" y="315"/>
                        </a:cubicBezTo>
                        <a:cubicBezTo>
                          <a:pt x="159" y="327"/>
                          <a:pt x="159" y="327"/>
                          <a:pt x="159" y="327"/>
                        </a:cubicBezTo>
                        <a:cubicBezTo>
                          <a:pt x="197" y="327"/>
                          <a:pt x="197" y="327"/>
                          <a:pt x="197" y="327"/>
                        </a:cubicBezTo>
                        <a:cubicBezTo>
                          <a:pt x="207" y="299"/>
                          <a:pt x="207" y="299"/>
                          <a:pt x="207" y="299"/>
                        </a:cubicBezTo>
                        <a:cubicBezTo>
                          <a:pt x="208" y="294"/>
                          <a:pt x="209" y="290"/>
                          <a:pt x="209" y="285"/>
                        </a:cubicBezTo>
                        <a:cubicBezTo>
                          <a:pt x="209" y="251"/>
                          <a:pt x="209" y="251"/>
                          <a:pt x="209" y="251"/>
                        </a:cubicBezTo>
                        <a:cubicBezTo>
                          <a:pt x="338" y="242"/>
                          <a:pt x="338" y="242"/>
                          <a:pt x="338" y="242"/>
                        </a:cubicBezTo>
                        <a:cubicBezTo>
                          <a:pt x="348" y="262"/>
                          <a:pt x="348" y="262"/>
                          <a:pt x="348" y="262"/>
                        </a:cubicBezTo>
                        <a:cubicBezTo>
                          <a:pt x="355" y="274"/>
                          <a:pt x="356" y="289"/>
                          <a:pt x="350" y="302"/>
                        </a:cubicBezTo>
                        <a:cubicBezTo>
                          <a:pt x="346" y="312"/>
                          <a:pt x="346" y="312"/>
                          <a:pt x="346" y="312"/>
                        </a:cubicBezTo>
                        <a:cubicBezTo>
                          <a:pt x="342" y="327"/>
                          <a:pt x="342" y="327"/>
                          <a:pt x="342" y="327"/>
                        </a:cubicBezTo>
                        <a:cubicBezTo>
                          <a:pt x="378" y="327"/>
                          <a:pt x="378" y="327"/>
                          <a:pt x="378" y="327"/>
                        </a:cubicBezTo>
                        <a:cubicBezTo>
                          <a:pt x="378" y="327"/>
                          <a:pt x="408" y="281"/>
                          <a:pt x="413" y="269"/>
                        </a:cubicBezTo>
                        <a:cubicBezTo>
                          <a:pt x="419" y="256"/>
                          <a:pt x="420" y="231"/>
                          <a:pt x="423" y="221"/>
                        </a:cubicBezTo>
                        <a:cubicBezTo>
                          <a:pt x="438" y="187"/>
                          <a:pt x="462" y="137"/>
                          <a:pt x="442" y="89"/>
                        </a:cubicBezTo>
                        <a:cubicBezTo>
                          <a:pt x="443" y="89"/>
                          <a:pt x="443" y="89"/>
                          <a:pt x="443" y="89"/>
                        </a:cubicBezTo>
                        <a:cubicBezTo>
                          <a:pt x="452" y="86"/>
                          <a:pt x="460" y="81"/>
                          <a:pt x="467" y="75"/>
                        </a:cubicBezTo>
                        <a:cubicBezTo>
                          <a:pt x="470" y="76"/>
                          <a:pt x="474" y="76"/>
                          <a:pt x="477" y="76"/>
                        </a:cubicBezTo>
                        <a:cubicBezTo>
                          <a:pt x="482" y="75"/>
                          <a:pt x="487" y="75"/>
                          <a:pt x="493" y="73"/>
                        </a:cubicBezTo>
                        <a:cubicBezTo>
                          <a:pt x="498" y="71"/>
                          <a:pt x="503" y="67"/>
                          <a:pt x="506" y="63"/>
                        </a:cubicBezTo>
                        <a:cubicBezTo>
                          <a:pt x="510" y="58"/>
                          <a:pt x="511" y="53"/>
                          <a:pt x="512" y="48"/>
                        </a:cubicBezTo>
                        <a:lnTo>
                          <a:pt x="504" y="46"/>
                        </a:lnTo>
                        <a:close/>
                        <a:moveTo>
                          <a:pt x="461" y="63"/>
                        </a:moveTo>
                        <a:cubicBezTo>
                          <a:pt x="455" y="60"/>
                          <a:pt x="451" y="54"/>
                          <a:pt x="450" y="47"/>
                        </a:cubicBezTo>
                        <a:cubicBezTo>
                          <a:pt x="450" y="43"/>
                          <a:pt x="450" y="40"/>
                          <a:pt x="452" y="37"/>
                        </a:cubicBezTo>
                        <a:cubicBezTo>
                          <a:pt x="454" y="34"/>
                          <a:pt x="457" y="31"/>
                          <a:pt x="459" y="31"/>
                        </a:cubicBezTo>
                        <a:cubicBezTo>
                          <a:pt x="461" y="31"/>
                          <a:pt x="462" y="31"/>
                          <a:pt x="463" y="31"/>
                        </a:cubicBezTo>
                        <a:cubicBezTo>
                          <a:pt x="465" y="32"/>
                          <a:pt x="467" y="33"/>
                          <a:pt x="468" y="34"/>
                        </a:cubicBezTo>
                        <a:cubicBezTo>
                          <a:pt x="470" y="36"/>
                          <a:pt x="471" y="39"/>
                          <a:pt x="471" y="42"/>
                        </a:cubicBezTo>
                        <a:cubicBezTo>
                          <a:pt x="472" y="49"/>
                          <a:pt x="467" y="57"/>
                          <a:pt x="461" y="6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763"/>
                  </a:p>
                </p:txBody>
              </p:sp>
              <p:grpSp>
                <p:nvGrpSpPr>
                  <p:cNvPr id="32" name="Group 40"/>
                  <p:cNvGrpSpPr>
                    <a:grpSpLocks noChangeAspect="1"/>
                  </p:cNvGrpSpPr>
                  <p:nvPr userDrawn="1"/>
                </p:nvGrpSpPr>
                <p:grpSpPr bwMode="auto">
                  <a:xfrm flipH="1">
                    <a:off x="2642539" y="5924334"/>
                    <a:ext cx="617625" cy="440870"/>
                    <a:chOff x="3801" y="2334"/>
                    <a:chExt cx="1216" cy="868"/>
                  </a:xfrm>
                  <a:solidFill>
                    <a:schemeClr val="accent2">
                      <a:lumMod val="75000"/>
                    </a:schemeClr>
                  </a:solidFill>
                </p:grpSpPr>
                <p:sp>
                  <p:nvSpPr>
                    <p:cNvPr id="33" name="Freeform 41"/>
                    <p:cNvSpPr>
                      <a:spLocks/>
                    </p:cNvSpPr>
                    <p:nvPr/>
                  </p:nvSpPr>
                  <p:spPr bwMode="auto">
                    <a:xfrm>
                      <a:off x="4426" y="2646"/>
                      <a:ext cx="221" cy="186"/>
                    </a:xfrm>
                    <a:custGeom>
                      <a:avLst/>
                      <a:gdLst>
                        <a:gd name="T0" fmla="*/ 79 w 93"/>
                        <a:gd name="T1" fmla="*/ 41 h 78"/>
                        <a:gd name="T2" fmla="*/ 72 w 93"/>
                        <a:gd name="T3" fmla="*/ 36 h 78"/>
                        <a:gd name="T4" fmla="*/ 65 w 93"/>
                        <a:gd name="T5" fmla="*/ 33 h 78"/>
                        <a:gd name="T6" fmla="*/ 63 w 93"/>
                        <a:gd name="T7" fmla="*/ 32 h 78"/>
                        <a:gd name="T8" fmla="*/ 57 w 93"/>
                        <a:gd name="T9" fmla="*/ 25 h 78"/>
                        <a:gd name="T10" fmla="*/ 48 w 93"/>
                        <a:gd name="T11" fmla="*/ 10 h 78"/>
                        <a:gd name="T12" fmla="*/ 43 w 93"/>
                        <a:gd name="T13" fmla="*/ 3 h 78"/>
                        <a:gd name="T14" fmla="*/ 40 w 93"/>
                        <a:gd name="T15" fmla="*/ 1 h 78"/>
                        <a:gd name="T16" fmla="*/ 36 w 93"/>
                        <a:gd name="T17" fmla="*/ 0 h 78"/>
                        <a:gd name="T18" fmla="*/ 30 w 93"/>
                        <a:gd name="T19" fmla="*/ 1 h 78"/>
                        <a:gd name="T20" fmla="*/ 22 w 93"/>
                        <a:gd name="T21" fmla="*/ 6 h 78"/>
                        <a:gd name="T22" fmla="*/ 10 w 93"/>
                        <a:gd name="T23" fmla="*/ 19 h 78"/>
                        <a:gd name="T24" fmla="*/ 1 w 93"/>
                        <a:gd name="T25" fmla="*/ 36 h 78"/>
                        <a:gd name="T26" fmla="*/ 0 w 93"/>
                        <a:gd name="T27" fmla="*/ 40 h 78"/>
                        <a:gd name="T28" fmla="*/ 1 w 93"/>
                        <a:gd name="T29" fmla="*/ 45 h 78"/>
                        <a:gd name="T30" fmla="*/ 5 w 93"/>
                        <a:gd name="T31" fmla="*/ 52 h 78"/>
                        <a:gd name="T32" fmla="*/ 20 w 93"/>
                        <a:gd name="T33" fmla="*/ 62 h 78"/>
                        <a:gd name="T34" fmla="*/ 49 w 93"/>
                        <a:gd name="T35" fmla="*/ 73 h 78"/>
                        <a:gd name="T36" fmla="*/ 77 w 93"/>
                        <a:gd name="T37" fmla="*/ 78 h 78"/>
                        <a:gd name="T38" fmla="*/ 81 w 93"/>
                        <a:gd name="T39" fmla="*/ 77 h 78"/>
                        <a:gd name="T40" fmla="*/ 86 w 93"/>
                        <a:gd name="T41" fmla="*/ 76 h 78"/>
                        <a:gd name="T42" fmla="*/ 91 w 93"/>
                        <a:gd name="T43" fmla="*/ 72 h 78"/>
                        <a:gd name="T44" fmla="*/ 93 w 93"/>
                        <a:gd name="T45" fmla="*/ 66 h 78"/>
                        <a:gd name="T46" fmla="*/ 90 w 93"/>
                        <a:gd name="T47" fmla="*/ 55 h 78"/>
                        <a:gd name="T48" fmla="*/ 79 w 93"/>
                        <a:gd name="T4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78">
                          <a:moveTo>
                            <a:pt x="79" y="41"/>
                          </a:moveTo>
                          <a:cubicBezTo>
                            <a:pt x="76" y="39"/>
                            <a:pt x="74" y="37"/>
                            <a:pt x="72" y="36"/>
                          </a:cubicBezTo>
                          <a:cubicBezTo>
                            <a:pt x="70" y="34"/>
                            <a:pt x="67" y="33"/>
                            <a:pt x="65" y="33"/>
                          </a:cubicBezTo>
                          <a:cubicBezTo>
                            <a:pt x="64" y="33"/>
                            <a:pt x="64" y="32"/>
                            <a:pt x="63" y="32"/>
                          </a:cubicBezTo>
                          <a:cubicBezTo>
                            <a:pt x="61" y="30"/>
                            <a:pt x="59" y="28"/>
                            <a:pt x="57" y="25"/>
                          </a:cubicBezTo>
                          <a:cubicBezTo>
                            <a:pt x="54" y="20"/>
                            <a:pt x="51" y="14"/>
                            <a:pt x="48" y="10"/>
                          </a:cubicBezTo>
                          <a:cubicBezTo>
                            <a:pt x="47" y="7"/>
                            <a:pt x="45" y="5"/>
                            <a:pt x="43" y="3"/>
                          </a:cubicBezTo>
                          <a:cubicBezTo>
                            <a:pt x="42" y="2"/>
                            <a:pt x="41" y="1"/>
                            <a:pt x="40" y="1"/>
                          </a:cubicBezTo>
                          <a:cubicBezTo>
                            <a:pt x="39" y="0"/>
                            <a:pt x="37" y="0"/>
                            <a:pt x="36" y="0"/>
                          </a:cubicBezTo>
                          <a:cubicBezTo>
                            <a:pt x="34" y="0"/>
                            <a:pt x="32" y="0"/>
                            <a:pt x="30" y="1"/>
                          </a:cubicBezTo>
                          <a:cubicBezTo>
                            <a:pt x="27" y="2"/>
                            <a:pt x="24" y="4"/>
                            <a:pt x="22" y="6"/>
                          </a:cubicBezTo>
                          <a:cubicBezTo>
                            <a:pt x="18" y="9"/>
                            <a:pt x="14" y="14"/>
                            <a:pt x="10" y="19"/>
                          </a:cubicBezTo>
                          <a:cubicBezTo>
                            <a:pt x="6" y="24"/>
                            <a:pt x="3" y="30"/>
                            <a:pt x="1" y="36"/>
                          </a:cubicBezTo>
                          <a:cubicBezTo>
                            <a:pt x="0" y="37"/>
                            <a:pt x="0" y="39"/>
                            <a:pt x="0" y="40"/>
                          </a:cubicBezTo>
                          <a:cubicBezTo>
                            <a:pt x="0" y="42"/>
                            <a:pt x="0" y="43"/>
                            <a:pt x="1" y="45"/>
                          </a:cubicBezTo>
                          <a:cubicBezTo>
                            <a:pt x="2" y="47"/>
                            <a:pt x="3" y="50"/>
                            <a:pt x="5" y="52"/>
                          </a:cubicBezTo>
                          <a:cubicBezTo>
                            <a:pt x="9" y="55"/>
                            <a:pt x="14" y="59"/>
                            <a:pt x="20" y="62"/>
                          </a:cubicBezTo>
                          <a:cubicBezTo>
                            <a:pt x="29" y="66"/>
                            <a:pt x="39" y="70"/>
                            <a:pt x="49" y="73"/>
                          </a:cubicBezTo>
                          <a:cubicBezTo>
                            <a:pt x="59" y="76"/>
                            <a:pt x="69" y="78"/>
                            <a:pt x="77" y="78"/>
                          </a:cubicBezTo>
                          <a:cubicBezTo>
                            <a:pt x="78" y="78"/>
                            <a:pt x="80" y="78"/>
                            <a:pt x="81" y="77"/>
                          </a:cubicBezTo>
                          <a:cubicBezTo>
                            <a:pt x="83" y="77"/>
                            <a:pt x="84" y="77"/>
                            <a:pt x="86" y="76"/>
                          </a:cubicBezTo>
                          <a:cubicBezTo>
                            <a:pt x="88" y="75"/>
                            <a:pt x="90" y="74"/>
                            <a:pt x="91" y="72"/>
                          </a:cubicBezTo>
                          <a:cubicBezTo>
                            <a:pt x="93" y="70"/>
                            <a:pt x="93" y="68"/>
                            <a:pt x="93" y="66"/>
                          </a:cubicBezTo>
                          <a:cubicBezTo>
                            <a:pt x="93" y="62"/>
                            <a:pt x="92" y="58"/>
                            <a:pt x="90" y="55"/>
                          </a:cubicBezTo>
                          <a:cubicBezTo>
                            <a:pt x="87" y="50"/>
                            <a:pt x="83" y="45"/>
                            <a:pt x="7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sp>
                  <p:nvSpPr>
                    <p:cNvPr id="34" name="Freeform 42"/>
                    <p:cNvSpPr>
                      <a:spLocks noEditPoints="1"/>
                    </p:cNvSpPr>
                    <p:nvPr/>
                  </p:nvSpPr>
                  <p:spPr bwMode="auto">
                    <a:xfrm>
                      <a:off x="3801" y="2334"/>
                      <a:ext cx="1216" cy="868"/>
                    </a:xfrm>
                    <a:custGeom>
                      <a:avLst/>
                      <a:gdLst>
                        <a:gd name="T0" fmla="*/ 512 w 512"/>
                        <a:gd name="T1" fmla="*/ 151 h 364"/>
                        <a:gd name="T2" fmla="*/ 487 w 512"/>
                        <a:gd name="T3" fmla="*/ 78 h 364"/>
                        <a:gd name="T4" fmla="*/ 384 w 512"/>
                        <a:gd name="T5" fmla="*/ 61 h 364"/>
                        <a:gd name="T6" fmla="*/ 160 w 512"/>
                        <a:gd name="T7" fmla="*/ 35 h 364"/>
                        <a:gd name="T8" fmla="*/ 146 w 512"/>
                        <a:gd name="T9" fmla="*/ 11 h 364"/>
                        <a:gd name="T10" fmla="*/ 142 w 512"/>
                        <a:gd name="T11" fmla="*/ 4 h 364"/>
                        <a:gd name="T12" fmla="*/ 130 w 512"/>
                        <a:gd name="T13" fmla="*/ 0 h 364"/>
                        <a:gd name="T14" fmla="*/ 129 w 512"/>
                        <a:gd name="T15" fmla="*/ 0 h 364"/>
                        <a:gd name="T16" fmla="*/ 63 w 512"/>
                        <a:gd name="T17" fmla="*/ 21 h 364"/>
                        <a:gd name="T18" fmla="*/ 55 w 512"/>
                        <a:gd name="T19" fmla="*/ 27 h 364"/>
                        <a:gd name="T20" fmla="*/ 20 w 512"/>
                        <a:gd name="T21" fmla="*/ 66 h 364"/>
                        <a:gd name="T22" fmla="*/ 4 w 512"/>
                        <a:gd name="T23" fmla="*/ 77 h 364"/>
                        <a:gd name="T24" fmla="*/ 1 w 512"/>
                        <a:gd name="T25" fmla="*/ 82 h 364"/>
                        <a:gd name="T26" fmla="*/ 0 w 512"/>
                        <a:gd name="T27" fmla="*/ 89 h 364"/>
                        <a:gd name="T28" fmla="*/ 20 w 512"/>
                        <a:gd name="T29" fmla="*/ 119 h 364"/>
                        <a:gd name="T30" fmla="*/ 30 w 512"/>
                        <a:gd name="T31" fmla="*/ 121 h 364"/>
                        <a:gd name="T32" fmla="*/ 111 w 512"/>
                        <a:gd name="T33" fmla="*/ 144 h 364"/>
                        <a:gd name="T34" fmla="*/ 145 w 512"/>
                        <a:gd name="T35" fmla="*/ 238 h 364"/>
                        <a:gd name="T36" fmla="*/ 172 w 512"/>
                        <a:gd name="T37" fmla="*/ 294 h 364"/>
                        <a:gd name="T38" fmla="*/ 194 w 512"/>
                        <a:gd name="T39" fmla="*/ 363 h 364"/>
                        <a:gd name="T40" fmla="*/ 195 w 512"/>
                        <a:gd name="T41" fmla="*/ 363 h 364"/>
                        <a:gd name="T42" fmla="*/ 211 w 512"/>
                        <a:gd name="T43" fmla="*/ 357 h 364"/>
                        <a:gd name="T44" fmla="*/ 216 w 512"/>
                        <a:gd name="T45" fmla="*/ 287 h 364"/>
                        <a:gd name="T46" fmla="*/ 216 w 512"/>
                        <a:gd name="T47" fmla="*/ 285 h 364"/>
                        <a:gd name="T48" fmla="*/ 213 w 512"/>
                        <a:gd name="T49" fmla="*/ 264 h 364"/>
                        <a:gd name="T50" fmla="*/ 232 w 512"/>
                        <a:gd name="T51" fmla="*/ 236 h 364"/>
                        <a:gd name="T52" fmla="*/ 418 w 512"/>
                        <a:gd name="T53" fmla="*/ 237 h 364"/>
                        <a:gd name="T54" fmla="*/ 453 w 512"/>
                        <a:gd name="T55" fmla="*/ 305 h 364"/>
                        <a:gd name="T56" fmla="*/ 448 w 512"/>
                        <a:gd name="T57" fmla="*/ 359 h 364"/>
                        <a:gd name="T58" fmla="*/ 469 w 512"/>
                        <a:gd name="T59" fmla="*/ 364 h 364"/>
                        <a:gd name="T60" fmla="*/ 492 w 512"/>
                        <a:gd name="T61" fmla="*/ 350 h 364"/>
                        <a:gd name="T62" fmla="*/ 493 w 512"/>
                        <a:gd name="T63" fmla="*/ 339 h 364"/>
                        <a:gd name="T64" fmla="*/ 508 w 512"/>
                        <a:gd name="T65" fmla="*/ 262 h 364"/>
                        <a:gd name="T66" fmla="*/ 509 w 512"/>
                        <a:gd name="T67" fmla="*/ 256 h 364"/>
                        <a:gd name="T68" fmla="*/ 495 w 512"/>
                        <a:gd name="T69" fmla="*/ 259 h 364"/>
                        <a:gd name="T70" fmla="*/ 479 w 512"/>
                        <a:gd name="T71" fmla="*/ 340 h 364"/>
                        <a:gd name="T72" fmla="*/ 464 w 512"/>
                        <a:gd name="T73" fmla="*/ 337 h 364"/>
                        <a:gd name="T74" fmla="*/ 470 w 512"/>
                        <a:gd name="T75" fmla="*/ 268 h 364"/>
                        <a:gd name="T76" fmla="*/ 467 w 512"/>
                        <a:gd name="T77" fmla="*/ 262 h 364"/>
                        <a:gd name="T78" fmla="*/ 426 w 512"/>
                        <a:gd name="T79" fmla="*/ 216 h 364"/>
                        <a:gd name="T80" fmla="*/ 255 w 512"/>
                        <a:gd name="T81" fmla="*/ 227 h 364"/>
                        <a:gd name="T82" fmla="*/ 221 w 512"/>
                        <a:gd name="T83" fmla="*/ 201 h 364"/>
                        <a:gd name="T84" fmla="*/ 200 w 512"/>
                        <a:gd name="T85" fmla="*/ 259 h 364"/>
                        <a:gd name="T86" fmla="*/ 202 w 512"/>
                        <a:gd name="T87" fmla="*/ 342 h 364"/>
                        <a:gd name="T88" fmla="*/ 183 w 512"/>
                        <a:gd name="T89" fmla="*/ 348 h 364"/>
                        <a:gd name="T90" fmla="*/ 183 w 512"/>
                        <a:gd name="T91" fmla="*/ 280 h 364"/>
                        <a:gd name="T92" fmla="*/ 151 w 512"/>
                        <a:gd name="T93" fmla="*/ 113 h 364"/>
                        <a:gd name="T94" fmla="*/ 226 w 512"/>
                        <a:gd name="T95" fmla="*/ 70 h 364"/>
                        <a:gd name="T96" fmla="*/ 208 w 512"/>
                        <a:gd name="T97" fmla="*/ 146 h 364"/>
                        <a:gd name="T98" fmla="*/ 274 w 512"/>
                        <a:gd name="T99" fmla="*/ 122 h 364"/>
                        <a:gd name="T100" fmla="*/ 341 w 512"/>
                        <a:gd name="T101" fmla="*/ 81 h 364"/>
                        <a:gd name="T102" fmla="*/ 348 w 512"/>
                        <a:gd name="T103" fmla="*/ 134 h 364"/>
                        <a:gd name="T104" fmla="*/ 494 w 512"/>
                        <a:gd name="T105" fmla="*/ 23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364">
                          <a:moveTo>
                            <a:pt x="507" y="237"/>
                          </a:moveTo>
                          <a:cubicBezTo>
                            <a:pt x="507" y="236"/>
                            <a:pt x="507" y="236"/>
                            <a:pt x="507" y="236"/>
                          </a:cubicBezTo>
                          <a:cubicBezTo>
                            <a:pt x="507" y="236"/>
                            <a:pt x="507" y="236"/>
                            <a:pt x="507" y="236"/>
                          </a:cubicBezTo>
                          <a:cubicBezTo>
                            <a:pt x="507" y="224"/>
                            <a:pt x="509" y="210"/>
                            <a:pt x="510" y="196"/>
                          </a:cubicBezTo>
                          <a:cubicBezTo>
                            <a:pt x="511" y="181"/>
                            <a:pt x="512" y="165"/>
                            <a:pt x="512" y="151"/>
                          </a:cubicBezTo>
                          <a:cubicBezTo>
                            <a:pt x="512" y="136"/>
                            <a:pt x="511" y="122"/>
                            <a:pt x="507" y="110"/>
                          </a:cubicBezTo>
                          <a:cubicBezTo>
                            <a:pt x="506" y="103"/>
                            <a:pt x="503" y="98"/>
                            <a:pt x="500" y="92"/>
                          </a:cubicBezTo>
                          <a:cubicBezTo>
                            <a:pt x="497" y="87"/>
                            <a:pt x="493" y="82"/>
                            <a:pt x="487" y="78"/>
                          </a:cubicBezTo>
                          <a:cubicBezTo>
                            <a:pt x="487" y="78"/>
                            <a:pt x="487" y="78"/>
                            <a:pt x="487" y="78"/>
                          </a:cubicBezTo>
                          <a:cubicBezTo>
                            <a:pt x="487" y="78"/>
                            <a:pt x="487" y="78"/>
                            <a:pt x="487" y="78"/>
                          </a:cubicBezTo>
                          <a:cubicBezTo>
                            <a:pt x="487" y="78"/>
                            <a:pt x="487" y="78"/>
                            <a:pt x="487" y="78"/>
                          </a:cubicBezTo>
                          <a:cubicBezTo>
                            <a:pt x="487" y="78"/>
                            <a:pt x="487" y="78"/>
                            <a:pt x="487" y="78"/>
                          </a:cubicBezTo>
                          <a:cubicBezTo>
                            <a:pt x="478" y="70"/>
                            <a:pt x="469" y="65"/>
                            <a:pt x="459" y="62"/>
                          </a:cubicBezTo>
                          <a:cubicBezTo>
                            <a:pt x="450" y="60"/>
                            <a:pt x="440" y="59"/>
                            <a:pt x="429" y="59"/>
                          </a:cubicBezTo>
                          <a:cubicBezTo>
                            <a:pt x="417" y="59"/>
                            <a:pt x="402" y="60"/>
                            <a:pt x="384" y="61"/>
                          </a:cubicBezTo>
                          <a:cubicBezTo>
                            <a:pt x="368" y="62"/>
                            <a:pt x="346" y="62"/>
                            <a:pt x="326" y="62"/>
                          </a:cubicBezTo>
                          <a:cubicBezTo>
                            <a:pt x="315" y="62"/>
                            <a:pt x="305" y="62"/>
                            <a:pt x="297" y="62"/>
                          </a:cubicBezTo>
                          <a:cubicBezTo>
                            <a:pt x="285" y="62"/>
                            <a:pt x="266" y="60"/>
                            <a:pt x="246" y="57"/>
                          </a:cubicBezTo>
                          <a:cubicBezTo>
                            <a:pt x="226" y="55"/>
                            <a:pt x="206" y="51"/>
                            <a:pt x="193" y="47"/>
                          </a:cubicBezTo>
                          <a:cubicBezTo>
                            <a:pt x="180" y="43"/>
                            <a:pt x="169" y="39"/>
                            <a:pt x="160" y="35"/>
                          </a:cubicBezTo>
                          <a:cubicBezTo>
                            <a:pt x="155" y="33"/>
                            <a:pt x="150" y="31"/>
                            <a:pt x="146" y="30"/>
                          </a:cubicBezTo>
                          <a:cubicBezTo>
                            <a:pt x="145" y="30"/>
                            <a:pt x="145" y="30"/>
                            <a:pt x="145" y="30"/>
                          </a:cubicBezTo>
                          <a:cubicBezTo>
                            <a:pt x="146" y="26"/>
                            <a:pt x="146" y="22"/>
                            <a:pt x="146" y="18"/>
                          </a:cubicBezTo>
                          <a:cubicBezTo>
                            <a:pt x="146" y="16"/>
                            <a:pt x="146" y="13"/>
                            <a:pt x="146" y="11"/>
                          </a:cubicBezTo>
                          <a:cubicBezTo>
                            <a:pt x="146" y="11"/>
                            <a:pt x="146" y="11"/>
                            <a:pt x="146" y="11"/>
                          </a:cubicBezTo>
                          <a:cubicBezTo>
                            <a:pt x="146" y="11"/>
                            <a:pt x="146" y="11"/>
                            <a:pt x="146" y="11"/>
                          </a:cubicBezTo>
                          <a:cubicBezTo>
                            <a:pt x="145" y="10"/>
                            <a:pt x="145" y="9"/>
                            <a:pt x="145" y="8"/>
                          </a:cubicBezTo>
                          <a:cubicBezTo>
                            <a:pt x="145" y="8"/>
                            <a:pt x="145" y="8"/>
                            <a:pt x="145" y="8"/>
                          </a:cubicBezTo>
                          <a:cubicBezTo>
                            <a:pt x="145" y="8"/>
                            <a:pt x="145" y="8"/>
                            <a:pt x="145" y="8"/>
                          </a:cubicBezTo>
                          <a:cubicBezTo>
                            <a:pt x="144" y="7"/>
                            <a:pt x="143" y="6"/>
                            <a:pt x="142" y="4"/>
                          </a:cubicBezTo>
                          <a:cubicBezTo>
                            <a:pt x="142" y="4"/>
                            <a:pt x="142" y="4"/>
                            <a:pt x="142" y="4"/>
                          </a:cubicBezTo>
                          <a:cubicBezTo>
                            <a:pt x="140" y="2"/>
                            <a:pt x="138" y="1"/>
                            <a:pt x="136" y="1"/>
                          </a:cubicBezTo>
                          <a:cubicBezTo>
                            <a:pt x="136" y="1"/>
                            <a:pt x="136" y="1"/>
                            <a:pt x="136" y="1"/>
                          </a:cubicBezTo>
                          <a:cubicBezTo>
                            <a:pt x="136" y="1"/>
                            <a:pt x="136" y="1"/>
                            <a:pt x="136" y="1"/>
                          </a:cubicBezTo>
                          <a:cubicBezTo>
                            <a:pt x="134" y="0"/>
                            <a:pt x="132" y="0"/>
                            <a:pt x="130" y="0"/>
                          </a:cubicBezTo>
                          <a:cubicBezTo>
                            <a:pt x="130" y="0"/>
                            <a:pt x="130" y="0"/>
                            <a:pt x="130" y="0"/>
                          </a:cubicBezTo>
                          <a:cubicBezTo>
                            <a:pt x="129" y="0"/>
                            <a:pt x="129" y="0"/>
                            <a:pt x="129" y="0"/>
                          </a:cubicBezTo>
                          <a:cubicBezTo>
                            <a:pt x="129" y="0"/>
                            <a:pt x="129" y="0"/>
                            <a:pt x="129" y="0"/>
                          </a:cubicBezTo>
                          <a:cubicBezTo>
                            <a:pt x="129" y="0"/>
                            <a:pt x="129" y="0"/>
                            <a:pt x="129" y="0"/>
                          </a:cubicBezTo>
                          <a:cubicBezTo>
                            <a:pt x="129" y="0"/>
                            <a:pt x="129" y="0"/>
                            <a:pt x="129" y="0"/>
                          </a:cubicBezTo>
                          <a:cubicBezTo>
                            <a:pt x="124" y="0"/>
                            <a:pt x="117" y="2"/>
                            <a:pt x="111" y="7"/>
                          </a:cubicBezTo>
                          <a:cubicBezTo>
                            <a:pt x="87" y="6"/>
                            <a:pt x="87" y="6"/>
                            <a:pt x="87" y="6"/>
                          </a:cubicBezTo>
                          <a:cubicBezTo>
                            <a:pt x="85" y="7"/>
                            <a:pt x="85" y="7"/>
                            <a:pt x="85" y="7"/>
                          </a:cubicBezTo>
                          <a:cubicBezTo>
                            <a:pt x="85" y="7"/>
                            <a:pt x="79" y="11"/>
                            <a:pt x="73" y="15"/>
                          </a:cubicBezTo>
                          <a:cubicBezTo>
                            <a:pt x="69" y="17"/>
                            <a:pt x="66" y="19"/>
                            <a:pt x="63" y="21"/>
                          </a:cubicBezTo>
                          <a:cubicBezTo>
                            <a:pt x="61" y="22"/>
                            <a:pt x="58" y="24"/>
                            <a:pt x="57" y="25"/>
                          </a:cubicBezTo>
                          <a:cubicBezTo>
                            <a:pt x="57" y="25"/>
                            <a:pt x="57" y="25"/>
                            <a:pt x="57" y="25"/>
                          </a:cubicBezTo>
                          <a:cubicBezTo>
                            <a:pt x="55" y="26"/>
                            <a:pt x="55" y="26"/>
                            <a:pt x="55" y="26"/>
                          </a:cubicBezTo>
                          <a:cubicBezTo>
                            <a:pt x="55" y="27"/>
                            <a:pt x="55" y="27"/>
                            <a:pt x="55" y="27"/>
                          </a:cubicBezTo>
                          <a:cubicBezTo>
                            <a:pt x="55" y="27"/>
                            <a:pt x="55" y="27"/>
                            <a:pt x="55" y="27"/>
                          </a:cubicBezTo>
                          <a:cubicBezTo>
                            <a:pt x="53" y="28"/>
                            <a:pt x="52" y="29"/>
                            <a:pt x="51" y="31"/>
                          </a:cubicBezTo>
                          <a:cubicBezTo>
                            <a:pt x="46" y="36"/>
                            <a:pt x="39" y="45"/>
                            <a:pt x="32" y="53"/>
                          </a:cubicBezTo>
                          <a:cubicBezTo>
                            <a:pt x="29" y="57"/>
                            <a:pt x="26" y="60"/>
                            <a:pt x="23" y="63"/>
                          </a:cubicBezTo>
                          <a:cubicBezTo>
                            <a:pt x="22" y="64"/>
                            <a:pt x="21" y="66"/>
                            <a:pt x="20" y="66"/>
                          </a:cubicBezTo>
                          <a:cubicBezTo>
                            <a:pt x="20" y="66"/>
                            <a:pt x="20" y="66"/>
                            <a:pt x="20" y="66"/>
                          </a:cubicBezTo>
                          <a:cubicBezTo>
                            <a:pt x="19" y="67"/>
                            <a:pt x="19" y="67"/>
                            <a:pt x="19" y="67"/>
                          </a:cubicBezTo>
                          <a:cubicBezTo>
                            <a:pt x="17" y="68"/>
                            <a:pt x="13" y="70"/>
                            <a:pt x="10" y="73"/>
                          </a:cubicBezTo>
                          <a:cubicBezTo>
                            <a:pt x="10" y="73"/>
                            <a:pt x="10" y="73"/>
                            <a:pt x="10" y="73"/>
                          </a:cubicBezTo>
                          <a:cubicBezTo>
                            <a:pt x="8" y="74"/>
                            <a:pt x="6" y="75"/>
                            <a:pt x="4" y="77"/>
                          </a:cubicBezTo>
                          <a:cubicBezTo>
                            <a:pt x="4" y="77"/>
                            <a:pt x="4" y="77"/>
                            <a:pt x="4" y="77"/>
                          </a:cubicBezTo>
                          <a:cubicBezTo>
                            <a:pt x="4" y="78"/>
                            <a:pt x="3" y="79"/>
                            <a:pt x="2" y="80"/>
                          </a:cubicBezTo>
                          <a:cubicBezTo>
                            <a:pt x="2" y="80"/>
                            <a:pt x="2" y="80"/>
                            <a:pt x="2" y="80"/>
                          </a:cubicBezTo>
                          <a:cubicBezTo>
                            <a:pt x="1" y="82"/>
                            <a:pt x="1" y="82"/>
                            <a:pt x="1" y="82"/>
                          </a:cubicBezTo>
                          <a:cubicBezTo>
                            <a:pt x="1" y="82"/>
                            <a:pt x="1" y="82"/>
                            <a:pt x="1" y="82"/>
                          </a:cubicBezTo>
                          <a:cubicBezTo>
                            <a:pt x="1" y="82"/>
                            <a:pt x="1" y="82"/>
                            <a:pt x="1" y="82"/>
                          </a:cubicBezTo>
                          <a:cubicBezTo>
                            <a:pt x="0" y="83"/>
                            <a:pt x="0" y="84"/>
                            <a:pt x="0" y="86"/>
                          </a:cubicBezTo>
                          <a:cubicBezTo>
                            <a:pt x="0" y="86"/>
                            <a:pt x="0" y="86"/>
                            <a:pt x="0" y="86"/>
                          </a:cubicBezTo>
                          <a:cubicBezTo>
                            <a:pt x="0" y="86"/>
                            <a:pt x="0" y="86"/>
                            <a:pt x="0" y="86"/>
                          </a:cubicBezTo>
                          <a:cubicBezTo>
                            <a:pt x="0" y="87"/>
                            <a:pt x="0" y="88"/>
                            <a:pt x="0" y="89"/>
                          </a:cubicBezTo>
                          <a:cubicBezTo>
                            <a:pt x="0" y="89"/>
                            <a:pt x="0" y="89"/>
                            <a:pt x="0" y="89"/>
                          </a:cubicBezTo>
                          <a:cubicBezTo>
                            <a:pt x="0" y="89"/>
                            <a:pt x="0" y="89"/>
                            <a:pt x="0" y="89"/>
                          </a:cubicBezTo>
                          <a:cubicBezTo>
                            <a:pt x="1" y="90"/>
                            <a:pt x="1" y="91"/>
                            <a:pt x="2" y="93"/>
                          </a:cubicBezTo>
                          <a:cubicBezTo>
                            <a:pt x="3" y="97"/>
                            <a:pt x="6" y="103"/>
                            <a:pt x="10" y="108"/>
                          </a:cubicBezTo>
                          <a:cubicBezTo>
                            <a:pt x="12" y="111"/>
                            <a:pt x="13" y="113"/>
                            <a:pt x="16" y="115"/>
                          </a:cubicBezTo>
                          <a:cubicBezTo>
                            <a:pt x="17" y="117"/>
                            <a:pt x="18" y="118"/>
                            <a:pt x="20" y="119"/>
                          </a:cubicBezTo>
                          <a:cubicBezTo>
                            <a:pt x="20" y="119"/>
                            <a:pt x="20" y="119"/>
                            <a:pt x="20" y="119"/>
                          </a:cubicBezTo>
                          <a:cubicBezTo>
                            <a:pt x="21" y="120"/>
                            <a:pt x="23" y="121"/>
                            <a:pt x="26" y="121"/>
                          </a:cubicBezTo>
                          <a:cubicBezTo>
                            <a:pt x="26" y="121"/>
                            <a:pt x="26" y="121"/>
                            <a:pt x="26" y="121"/>
                          </a:cubicBezTo>
                          <a:cubicBezTo>
                            <a:pt x="26" y="121"/>
                            <a:pt x="26" y="121"/>
                            <a:pt x="26" y="121"/>
                          </a:cubicBezTo>
                          <a:cubicBezTo>
                            <a:pt x="27" y="121"/>
                            <a:pt x="28" y="121"/>
                            <a:pt x="30" y="121"/>
                          </a:cubicBezTo>
                          <a:cubicBezTo>
                            <a:pt x="29" y="121"/>
                            <a:pt x="29" y="121"/>
                            <a:pt x="29" y="121"/>
                          </a:cubicBezTo>
                          <a:cubicBezTo>
                            <a:pt x="30" y="121"/>
                            <a:pt x="30" y="121"/>
                            <a:pt x="30" y="121"/>
                          </a:cubicBezTo>
                          <a:cubicBezTo>
                            <a:pt x="36" y="121"/>
                            <a:pt x="49" y="123"/>
                            <a:pt x="64" y="124"/>
                          </a:cubicBezTo>
                          <a:cubicBezTo>
                            <a:pt x="76" y="126"/>
                            <a:pt x="90" y="127"/>
                            <a:pt x="102" y="128"/>
                          </a:cubicBezTo>
                          <a:cubicBezTo>
                            <a:pt x="104" y="132"/>
                            <a:pt x="108" y="137"/>
                            <a:pt x="111" y="144"/>
                          </a:cubicBezTo>
                          <a:cubicBezTo>
                            <a:pt x="117" y="154"/>
                            <a:pt x="123" y="167"/>
                            <a:pt x="127" y="179"/>
                          </a:cubicBezTo>
                          <a:cubicBezTo>
                            <a:pt x="128" y="182"/>
                            <a:pt x="129" y="187"/>
                            <a:pt x="131" y="192"/>
                          </a:cubicBezTo>
                          <a:cubicBezTo>
                            <a:pt x="133" y="199"/>
                            <a:pt x="135" y="208"/>
                            <a:pt x="137" y="216"/>
                          </a:cubicBezTo>
                          <a:cubicBezTo>
                            <a:pt x="138" y="220"/>
                            <a:pt x="139" y="224"/>
                            <a:pt x="141" y="228"/>
                          </a:cubicBezTo>
                          <a:cubicBezTo>
                            <a:pt x="142" y="231"/>
                            <a:pt x="143" y="235"/>
                            <a:pt x="145" y="238"/>
                          </a:cubicBezTo>
                          <a:cubicBezTo>
                            <a:pt x="152" y="250"/>
                            <a:pt x="159" y="262"/>
                            <a:pt x="164" y="272"/>
                          </a:cubicBezTo>
                          <a:cubicBezTo>
                            <a:pt x="167" y="277"/>
                            <a:pt x="169" y="281"/>
                            <a:pt x="170" y="285"/>
                          </a:cubicBezTo>
                          <a:cubicBezTo>
                            <a:pt x="172" y="289"/>
                            <a:pt x="172" y="292"/>
                            <a:pt x="172" y="293"/>
                          </a:cubicBezTo>
                          <a:cubicBezTo>
                            <a:pt x="172" y="293"/>
                            <a:pt x="172" y="293"/>
                            <a:pt x="172" y="293"/>
                          </a:cubicBezTo>
                          <a:cubicBezTo>
                            <a:pt x="172" y="294"/>
                            <a:pt x="172" y="294"/>
                            <a:pt x="172" y="294"/>
                          </a:cubicBezTo>
                          <a:cubicBezTo>
                            <a:pt x="172" y="305"/>
                            <a:pt x="172" y="329"/>
                            <a:pt x="172" y="335"/>
                          </a:cubicBezTo>
                          <a:cubicBezTo>
                            <a:pt x="167" y="355"/>
                            <a:pt x="167" y="355"/>
                            <a:pt x="167" y="355"/>
                          </a:cubicBezTo>
                          <a:cubicBezTo>
                            <a:pt x="172" y="358"/>
                            <a:pt x="172" y="358"/>
                            <a:pt x="172" y="358"/>
                          </a:cubicBezTo>
                          <a:cubicBezTo>
                            <a:pt x="173" y="359"/>
                            <a:pt x="181" y="363"/>
                            <a:pt x="194" y="363"/>
                          </a:cubicBezTo>
                          <a:cubicBezTo>
                            <a:pt x="194" y="363"/>
                            <a:pt x="194" y="363"/>
                            <a:pt x="194" y="363"/>
                          </a:cubicBezTo>
                          <a:cubicBezTo>
                            <a:pt x="194" y="363"/>
                            <a:pt x="194" y="363"/>
                            <a:pt x="194" y="363"/>
                          </a:cubicBezTo>
                          <a:cubicBezTo>
                            <a:pt x="194" y="363"/>
                            <a:pt x="194" y="363"/>
                            <a:pt x="194" y="363"/>
                          </a:cubicBezTo>
                          <a:cubicBezTo>
                            <a:pt x="194" y="363"/>
                            <a:pt x="194" y="363"/>
                            <a:pt x="194" y="363"/>
                          </a:cubicBezTo>
                          <a:cubicBezTo>
                            <a:pt x="194" y="363"/>
                            <a:pt x="194" y="363"/>
                            <a:pt x="194" y="363"/>
                          </a:cubicBezTo>
                          <a:cubicBezTo>
                            <a:pt x="195" y="363"/>
                            <a:pt x="195" y="363"/>
                            <a:pt x="195" y="363"/>
                          </a:cubicBezTo>
                          <a:cubicBezTo>
                            <a:pt x="195" y="363"/>
                            <a:pt x="195" y="363"/>
                            <a:pt x="195" y="363"/>
                          </a:cubicBezTo>
                          <a:cubicBezTo>
                            <a:pt x="198" y="363"/>
                            <a:pt x="202" y="363"/>
                            <a:pt x="205" y="361"/>
                          </a:cubicBezTo>
                          <a:cubicBezTo>
                            <a:pt x="207" y="360"/>
                            <a:pt x="209" y="359"/>
                            <a:pt x="211" y="357"/>
                          </a:cubicBezTo>
                          <a:cubicBezTo>
                            <a:pt x="211" y="357"/>
                            <a:pt x="211" y="357"/>
                            <a:pt x="211" y="357"/>
                          </a:cubicBezTo>
                          <a:cubicBezTo>
                            <a:pt x="211" y="357"/>
                            <a:pt x="211" y="357"/>
                            <a:pt x="211" y="357"/>
                          </a:cubicBezTo>
                          <a:cubicBezTo>
                            <a:pt x="213" y="354"/>
                            <a:pt x="215" y="351"/>
                            <a:pt x="215" y="349"/>
                          </a:cubicBezTo>
                          <a:cubicBezTo>
                            <a:pt x="216" y="346"/>
                            <a:pt x="216" y="344"/>
                            <a:pt x="216" y="342"/>
                          </a:cubicBezTo>
                          <a:cubicBezTo>
                            <a:pt x="216" y="341"/>
                            <a:pt x="216" y="327"/>
                            <a:pt x="216" y="313"/>
                          </a:cubicBezTo>
                          <a:cubicBezTo>
                            <a:pt x="216" y="306"/>
                            <a:pt x="216" y="300"/>
                            <a:pt x="216" y="295"/>
                          </a:cubicBezTo>
                          <a:cubicBezTo>
                            <a:pt x="216" y="290"/>
                            <a:pt x="216" y="287"/>
                            <a:pt x="216" y="287"/>
                          </a:cubicBezTo>
                          <a:cubicBezTo>
                            <a:pt x="216" y="286"/>
                            <a:pt x="216" y="286"/>
                            <a:pt x="216" y="286"/>
                          </a:cubicBezTo>
                          <a:cubicBezTo>
                            <a:pt x="216" y="286"/>
                            <a:pt x="216" y="286"/>
                            <a:pt x="216" y="286"/>
                          </a:cubicBezTo>
                          <a:cubicBezTo>
                            <a:pt x="216" y="285"/>
                            <a:pt x="216" y="285"/>
                            <a:pt x="216" y="285"/>
                          </a:cubicBezTo>
                          <a:cubicBezTo>
                            <a:pt x="216" y="285"/>
                            <a:pt x="216" y="285"/>
                            <a:pt x="216" y="285"/>
                          </a:cubicBezTo>
                          <a:cubicBezTo>
                            <a:pt x="216" y="285"/>
                            <a:pt x="216" y="285"/>
                            <a:pt x="216" y="285"/>
                          </a:cubicBezTo>
                          <a:cubicBezTo>
                            <a:pt x="216" y="285"/>
                            <a:pt x="216" y="285"/>
                            <a:pt x="216" y="285"/>
                          </a:cubicBezTo>
                          <a:cubicBezTo>
                            <a:pt x="216" y="284"/>
                            <a:pt x="215" y="280"/>
                            <a:pt x="214" y="276"/>
                          </a:cubicBezTo>
                          <a:cubicBezTo>
                            <a:pt x="214" y="272"/>
                            <a:pt x="213" y="267"/>
                            <a:pt x="213" y="264"/>
                          </a:cubicBezTo>
                          <a:cubicBezTo>
                            <a:pt x="213" y="264"/>
                            <a:pt x="213" y="264"/>
                            <a:pt x="213" y="264"/>
                          </a:cubicBezTo>
                          <a:cubicBezTo>
                            <a:pt x="213" y="264"/>
                            <a:pt x="213" y="264"/>
                            <a:pt x="213" y="264"/>
                          </a:cubicBezTo>
                          <a:cubicBezTo>
                            <a:pt x="213" y="264"/>
                            <a:pt x="213" y="264"/>
                            <a:pt x="213" y="264"/>
                          </a:cubicBezTo>
                          <a:cubicBezTo>
                            <a:pt x="213" y="263"/>
                            <a:pt x="213" y="262"/>
                            <a:pt x="214" y="260"/>
                          </a:cubicBezTo>
                          <a:cubicBezTo>
                            <a:pt x="214" y="260"/>
                            <a:pt x="214" y="260"/>
                            <a:pt x="214" y="260"/>
                          </a:cubicBezTo>
                          <a:cubicBezTo>
                            <a:pt x="214" y="254"/>
                            <a:pt x="217" y="243"/>
                            <a:pt x="219" y="233"/>
                          </a:cubicBezTo>
                          <a:cubicBezTo>
                            <a:pt x="223" y="234"/>
                            <a:pt x="227" y="235"/>
                            <a:pt x="232" y="236"/>
                          </a:cubicBezTo>
                          <a:cubicBezTo>
                            <a:pt x="238" y="238"/>
                            <a:pt x="245" y="240"/>
                            <a:pt x="252" y="241"/>
                          </a:cubicBezTo>
                          <a:cubicBezTo>
                            <a:pt x="258" y="242"/>
                            <a:pt x="265" y="244"/>
                            <a:pt x="270" y="244"/>
                          </a:cubicBezTo>
                          <a:cubicBezTo>
                            <a:pt x="294" y="246"/>
                            <a:pt x="313" y="249"/>
                            <a:pt x="343" y="249"/>
                          </a:cubicBezTo>
                          <a:cubicBezTo>
                            <a:pt x="350" y="249"/>
                            <a:pt x="357" y="249"/>
                            <a:pt x="365" y="249"/>
                          </a:cubicBezTo>
                          <a:cubicBezTo>
                            <a:pt x="388" y="248"/>
                            <a:pt x="406" y="242"/>
                            <a:pt x="418" y="237"/>
                          </a:cubicBezTo>
                          <a:cubicBezTo>
                            <a:pt x="421" y="235"/>
                            <a:pt x="424" y="234"/>
                            <a:pt x="426" y="232"/>
                          </a:cubicBezTo>
                          <a:cubicBezTo>
                            <a:pt x="431" y="243"/>
                            <a:pt x="437" y="251"/>
                            <a:pt x="442" y="257"/>
                          </a:cubicBezTo>
                          <a:cubicBezTo>
                            <a:pt x="447" y="262"/>
                            <a:pt x="451" y="266"/>
                            <a:pt x="454" y="269"/>
                          </a:cubicBezTo>
                          <a:cubicBezTo>
                            <a:pt x="455" y="269"/>
                            <a:pt x="455" y="270"/>
                            <a:pt x="456" y="270"/>
                          </a:cubicBezTo>
                          <a:cubicBezTo>
                            <a:pt x="455" y="277"/>
                            <a:pt x="454" y="291"/>
                            <a:pt x="453" y="305"/>
                          </a:cubicBezTo>
                          <a:cubicBezTo>
                            <a:pt x="453" y="313"/>
                            <a:pt x="452" y="320"/>
                            <a:pt x="451" y="326"/>
                          </a:cubicBezTo>
                          <a:cubicBezTo>
                            <a:pt x="451" y="329"/>
                            <a:pt x="451" y="332"/>
                            <a:pt x="451" y="333"/>
                          </a:cubicBezTo>
                          <a:cubicBezTo>
                            <a:pt x="441" y="355"/>
                            <a:pt x="441" y="355"/>
                            <a:pt x="441" y="355"/>
                          </a:cubicBezTo>
                          <a:cubicBezTo>
                            <a:pt x="448" y="359"/>
                            <a:pt x="448" y="359"/>
                            <a:pt x="448" y="359"/>
                          </a:cubicBezTo>
                          <a:cubicBezTo>
                            <a:pt x="448" y="359"/>
                            <a:pt x="448" y="359"/>
                            <a:pt x="448" y="359"/>
                          </a:cubicBezTo>
                          <a:cubicBezTo>
                            <a:pt x="448" y="359"/>
                            <a:pt x="450" y="361"/>
                            <a:pt x="454" y="362"/>
                          </a:cubicBezTo>
                          <a:cubicBezTo>
                            <a:pt x="457" y="363"/>
                            <a:pt x="462" y="364"/>
                            <a:pt x="469" y="364"/>
                          </a:cubicBezTo>
                          <a:cubicBezTo>
                            <a:pt x="469" y="364"/>
                            <a:pt x="469" y="364"/>
                            <a:pt x="469" y="364"/>
                          </a:cubicBezTo>
                          <a:cubicBezTo>
                            <a:pt x="469" y="364"/>
                            <a:pt x="469" y="364"/>
                            <a:pt x="469" y="364"/>
                          </a:cubicBezTo>
                          <a:cubicBezTo>
                            <a:pt x="469" y="364"/>
                            <a:pt x="469" y="364"/>
                            <a:pt x="469" y="364"/>
                          </a:cubicBezTo>
                          <a:cubicBezTo>
                            <a:pt x="469" y="364"/>
                            <a:pt x="469" y="364"/>
                            <a:pt x="469" y="364"/>
                          </a:cubicBezTo>
                          <a:cubicBezTo>
                            <a:pt x="469" y="364"/>
                            <a:pt x="469" y="364"/>
                            <a:pt x="469" y="364"/>
                          </a:cubicBezTo>
                          <a:cubicBezTo>
                            <a:pt x="473" y="364"/>
                            <a:pt x="476" y="364"/>
                            <a:pt x="480" y="362"/>
                          </a:cubicBezTo>
                          <a:cubicBezTo>
                            <a:pt x="482" y="361"/>
                            <a:pt x="484" y="360"/>
                            <a:pt x="486" y="358"/>
                          </a:cubicBezTo>
                          <a:cubicBezTo>
                            <a:pt x="489" y="356"/>
                            <a:pt x="491" y="353"/>
                            <a:pt x="492" y="350"/>
                          </a:cubicBezTo>
                          <a:cubicBezTo>
                            <a:pt x="493" y="347"/>
                            <a:pt x="493" y="343"/>
                            <a:pt x="493" y="340"/>
                          </a:cubicBezTo>
                          <a:cubicBezTo>
                            <a:pt x="493" y="340"/>
                            <a:pt x="493" y="340"/>
                            <a:pt x="493" y="340"/>
                          </a:cubicBezTo>
                          <a:cubicBezTo>
                            <a:pt x="493" y="339"/>
                            <a:pt x="493" y="339"/>
                            <a:pt x="493" y="339"/>
                          </a:cubicBezTo>
                          <a:cubicBezTo>
                            <a:pt x="493" y="339"/>
                            <a:pt x="493" y="339"/>
                            <a:pt x="493" y="339"/>
                          </a:cubicBezTo>
                          <a:cubicBezTo>
                            <a:pt x="493" y="339"/>
                            <a:pt x="493" y="339"/>
                            <a:pt x="493" y="339"/>
                          </a:cubicBezTo>
                          <a:cubicBezTo>
                            <a:pt x="494" y="336"/>
                            <a:pt x="495" y="330"/>
                            <a:pt x="496" y="323"/>
                          </a:cubicBezTo>
                          <a:cubicBezTo>
                            <a:pt x="499" y="311"/>
                            <a:pt x="502" y="297"/>
                            <a:pt x="504" y="285"/>
                          </a:cubicBezTo>
                          <a:cubicBezTo>
                            <a:pt x="506" y="278"/>
                            <a:pt x="507" y="273"/>
                            <a:pt x="507" y="268"/>
                          </a:cubicBezTo>
                          <a:cubicBezTo>
                            <a:pt x="508" y="266"/>
                            <a:pt x="508" y="264"/>
                            <a:pt x="508" y="262"/>
                          </a:cubicBezTo>
                          <a:cubicBezTo>
                            <a:pt x="508" y="262"/>
                            <a:pt x="508" y="262"/>
                            <a:pt x="508" y="262"/>
                          </a:cubicBezTo>
                          <a:cubicBezTo>
                            <a:pt x="508" y="262"/>
                            <a:pt x="508" y="262"/>
                            <a:pt x="508" y="262"/>
                          </a:cubicBezTo>
                          <a:cubicBezTo>
                            <a:pt x="509" y="261"/>
                            <a:pt x="509" y="259"/>
                            <a:pt x="509" y="258"/>
                          </a:cubicBezTo>
                          <a:cubicBezTo>
                            <a:pt x="509" y="257"/>
                            <a:pt x="509" y="257"/>
                            <a:pt x="509" y="257"/>
                          </a:cubicBezTo>
                          <a:cubicBezTo>
                            <a:pt x="509" y="256"/>
                            <a:pt x="509" y="256"/>
                            <a:pt x="509" y="256"/>
                          </a:cubicBezTo>
                          <a:cubicBezTo>
                            <a:pt x="509" y="256"/>
                            <a:pt x="509" y="256"/>
                            <a:pt x="509" y="256"/>
                          </a:cubicBezTo>
                          <a:cubicBezTo>
                            <a:pt x="509" y="255"/>
                            <a:pt x="509" y="255"/>
                            <a:pt x="509" y="255"/>
                          </a:cubicBezTo>
                          <a:cubicBezTo>
                            <a:pt x="508" y="250"/>
                            <a:pt x="507" y="244"/>
                            <a:pt x="507" y="237"/>
                          </a:cubicBezTo>
                          <a:cubicBezTo>
                            <a:pt x="507" y="237"/>
                            <a:pt x="507" y="237"/>
                            <a:pt x="507" y="237"/>
                          </a:cubicBezTo>
                          <a:close/>
                          <a:moveTo>
                            <a:pt x="495" y="258"/>
                          </a:moveTo>
                          <a:cubicBezTo>
                            <a:pt x="495" y="258"/>
                            <a:pt x="495" y="258"/>
                            <a:pt x="495" y="259"/>
                          </a:cubicBezTo>
                          <a:cubicBezTo>
                            <a:pt x="495" y="262"/>
                            <a:pt x="493" y="269"/>
                            <a:pt x="492" y="276"/>
                          </a:cubicBezTo>
                          <a:cubicBezTo>
                            <a:pt x="490" y="288"/>
                            <a:pt x="486" y="302"/>
                            <a:pt x="484" y="314"/>
                          </a:cubicBezTo>
                          <a:cubicBezTo>
                            <a:pt x="483" y="320"/>
                            <a:pt x="482" y="326"/>
                            <a:pt x="481" y="330"/>
                          </a:cubicBezTo>
                          <a:cubicBezTo>
                            <a:pt x="480" y="333"/>
                            <a:pt x="480" y="335"/>
                            <a:pt x="480" y="336"/>
                          </a:cubicBezTo>
                          <a:cubicBezTo>
                            <a:pt x="480" y="338"/>
                            <a:pt x="479" y="339"/>
                            <a:pt x="479" y="340"/>
                          </a:cubicBezTo>
                          <a:cubicBezTo>
                            <a:pt x="479" y="342"/>
                            <a:pt x="479" y="343"/>
                            <a:pt x="479" y="345"/>
                          </a:cubicBezTo>
                          <a:cubicBezTo>
                            <a:pt x="478" y="347"/>
                            <a:pt x="477" y="348"/>
                            <a:pt x="476" y="349"/>
                          </a:cubicBezTo>
                          <a:cubicBezTo>
                            <a:pt x="475" y="350"/>
                            <a:pt x="473" y="350"/>
                            <a:pt x="469" y="350"/>
                          </a:cubicBezTo>
                          <a:cubicBezTo>
                            <a:pt x="465" y="350"/>
                            <a:pt x="461" y="350"/>
                            <a:pt x="459" y="349"/>
                          </a:cubicBezTo>
                          <a:cubicBezTo>
                            <a:pt x="464" y="337"/>
                            <a:pt x="464" y="337"/>
                            <a:pt x="464" y="337"/>
                          </a:cubicBezTo>
                          <a:cubicBezTo>
                            <a:pt x="465" y="336"/>
                            <a:pt x="465" y="336"/>
                            <a:pt x="465" y="336"/>
                          </a:cubicBezTo>
                          <a:cubicBezTo>
                            <a:pt x="465" y="336"/>
                            <a:pt x="466" y="319"/>
                            <a:pt x="467" y="302"/>
                          </a:cubicBezTo>
                          <a:cubicBezTo>
                            <a:pt x="468" y="294"/>
                            <a:pt x="468" y="285"/>
                            <a:pt x="469" y="279"/>
                          </a:cubicBezTo>
                          <a:cubicBezTo>
                            <a:pt x="469" y="275"/>
                            <a:pt x="469" y="273"/>
                            <a:pt x="470" y="271"/>
                          </a:cubicBezTo>
                          <a:cubicBezTo>
                            <a:pt x="470" y="270"/>
                            <a:pt x="470" y="269"/>
                            <a:pt x="470" y="268"/>
                          </a:cubicBezTo>
                          <a:cubicBezTo>
                            <a:pt x="470" y="267"/>
                            <a:pt x="470" y="267"/>
                            <a:pt x="470" y="267"/>
                          </a:cubicBezTo>
                          <a:cubicBezTo>
                            <a:pt x="470" y="267"/>
                            <a:pt x="470" y="267"/>
                            <a:pt x="470" y="267"/>
                          </a:cubicBezTo>
                          <a:cubicBezTo>
                            <a:pt x="470" y="265"/>
                            <a:pt x="470" y="265"/>
                            <a:pt x="470" y="265"/>
                          </a:cubicBezTo>
                          <a:cubicBezTo>
                            <a:pt x="469" y="264"/>
                            <a:pt x="469" y="264"/>
                            <a:pt x="469" y="263"/>
                          </a:cubicBezTo>
                          <a:cubicBezTo>
                            <a:pt x="467" y="262"/>
                            <a:pt x="467" y="262"/>
                            <a:pt x="467" y="262"/>
                          </a:cubicBezTo>
                          <a:cubicBezTo>
                            <a:pt x="466" y="261"/>
                            <a:pt x="466" y="260"/>
                            <a:pt x="464" y="259"/>
                          </a:cubicBezTo>
                          <a:cubicBezTo>
                            <a:pt x="460" y="256"/>
                            <a:pt x="454" y="250"/>
                            <a:pt x="447" y="241"/>
                          </a:cubicBezTo>
                          <a:cubicBezTo>
                            <a:pt x="441" y="233"/>
                            <a:pt x="435" y="221"/>
                            <a:pt x="433" y="205"/>
                          </a:cubicBezTo>
                          <a:cubicBezTo>
                            <a:pt x="424" y="207"/>
                            <a:pt x="424" y="207"/>
                            <a:pt x="424" y="207"/>
                          </a:cubicBezTo>
                          <a:cubicBezTo>
                            <a:pt x="424" y="210"/>
                            <a:pt x="425" y="213"/>
                            <a:pt x="426" y="216"/>
                          </a:cubicBezTo>
                          <a:cubicBezTo>
                            <a:pt x="423" y="218"/>
                            <a:pt x="419" y="221"/>
                            <a:pt x="412" y="224"/>
                          </a:cubicBezTo>
                          <a:cubicBezTo>
                            <a:pt x="401" y="229"/>
                            <a:pt x="386" y="234"/>
                            <a:pt x="364" y="235"/>
                          </a:cubicBezTo>
                          <a:cubicBezTo>
                            <a:pt x="356" y="235"/>
                            <a:pt x="349" y="235"/>
                            <a:pt x="343" y="235"/>
                          </a:cubicBezTo>
                          <a:cubicBezTo>
                            <a:pt x="314" y="235"/>
                            <a:pt x="296" y="233"/>
                            <a:pt x="271" y="230"/>
                          </a:cubicBezTo>
                          <a:cubicBezTo>
                            <a:pt x="267" y="230"/>
                            <a:pt x="261" y="229"/>
                            <a:pt x="255" y="227"/>
                          </a:cubicBezTo>
                          <a:cubicBezTo>
                            <a:pt x="245" y="225"/>
                            <a:pt x="235" y="223"/>
                            <a:pt x="227" y="220"/>
                          </a:cubicBezTo>
                          <a:cubicBezTo>
                            <a:pt x="223" y="219"/>
                            <a:pt x="220" y="219"/>
                            <a:pt x="218" y="218"/>
                          </a:cubicBezTo>
                          <a:cubicBezTo>
                            <a:pt x="218" y="215"/>
                            <a:pt x="219" y="213"/>
                            <a:pt x="219" y="211"/>
                          </a:cubicBezTo>
                          <a:cubicBezTo>
                            <a:pt x="220" y="209"/>
                            <a:pt x="220" y="207"/>
                            <a:pt x="221" y="205"/>
                          </a:cubicBezTo>
                          <a:cubicBezTo>
                            <a:pt x="221" y="203"/>
                            <a:pt x="221" y="202"/>
                            <a:pt x="221" y="201"/>
                          </a:cubicBezTo>
                          <a:cubicBezTo>
                            <a:pt x="212" y="200"/>
                            <a:pt x="212" y="200"/>
                            <a:pt x="212" y="200"/>
                          </a:cubicBezTo>
                          <a:cubicBezTo>
                            <a:pt x="212" y="200"/>
                            <a:pt x="212" y="202"/>
                            <a:pt x="211" y="204"/>
                          </a:cubicBezTo>
                          <a:cubicBezTo>
                            <a:pt x="210" y="210"/>
                            <a:pt x="207" y="223"/>
                            <a:pt x="204" y="235"/>
                          </a:cubicBezTo>
                          <a:cubicBezTo>
                            <a:pt x="203" y="241"/>
                            <a:pt x="202" y="247"/>
                            <a:pt x="201" y="252"/>
                          </a:cubicBezTo>
                          <a:cubicBezTo>
                            <a:pt x="200" y="255"/>
                            <a:pt x="200" y="257"/>
                            <a:pt x="200" y="259"/>
                          </a:cubicBezTo>
                          <a:cubicBezTo>
                            <a:pt x="200" y="261"/>
                            <a:pt x="199" y="262"/>
                            <a:pt x="199" y="264"/>
                          </a:cubicBezTo>
                          <a:cubicBezTo>
                            <a:pt x="199" y="269"/>
                            <a:pt x="200" y="274"/>
                            <a:pt x="201" y="279"/>
                          </a:cubicBezTo>
                          <a:cubicBezTo>
                            <a:pt x="201" y="283"/>
                            <a:pt x="202" y="286"/>
                            <a:pt x="202" y="287"/>
                          </a:cubicBezTo>
                          <a:cubicBezTo>
                            <a:pt x="202" y="288"/>
                            <a:pt x="202" y="291"/>
                            <a:pt x="202" y="295"/>
                          </a:cubicBezTo>
                          <a:cubicBezTo>
                            <a:pt x="202" y="310"/>
                            <a:pt x="202" y="340"/>
                            <a:pt x="202" y="342"/>
                          </a:cubicBezTo>
                          <a:cubicBezTo>
                            <a:pt x="202" y="343"/>
                            <a:pt x="202" y="344"/>
                            <a:pt x="202" y="345"/>
                          </a:cubicBezTo>
                          <a:cubicBezTo>
                            <a:pt x="201" y="347"/>
                            <a:pt x="201" y="347"/>
                            <a:pt x="201" y="347"/>
                          </a:cubicBezTo>
                          <a:cubicBezTo>
                            <a:pt x="201" y="347"/>
                            <a:pt x="200" y="348"/>
                            <a:pt x="199" y="349"/>
                          </a:cubicBezTo>
                          <a:cubicBezTo>
                            <a:pt x="198" y="349"/>
                            <a:pt x="197" y="350"/>
                            <a:pt x="194" y="350"/>
                          </a:cubicBezTo>
                          <a:cubicBezTo>
                            <a:pt x="189" y="350"/>
                            <a:pt x="186" y="349"/>
                            <a:pt x="183" y="348"/>
                          </a:cubicBezTo>
                          <a:cubicBezTo>
                            <a:pt x="183" y="348"/>
                            <a:pt x="183" y="348"/>
                            <a:pt x="183" y="348"/>
                          </a:cubicBezTo>
                          <a:cubicBezTo>
                            <a:pt x="186" y="337"/>
                            <a:pt x="186" y="337"/>
                            <a:pt x="186" y="337"/>
                          </a:cubicBezTo>
                          <a:cubicBezTo>
                            <a:pt x="186" y="337"/>
                            <a:pt x="186" y="337"/>
                            <a:pt x="186" y="337"/>
                          </a:cubicBezTo>
                          <a:cubicBezTo>
                            <a:pt x="186" y="337"/>
                            <a:pt x="186" y="307"/>
                            <a:pt x="186" y="293"/>
                          </a:cubicBezTo>
                          <a:cubicBezTo>
                            <a:pt x="186" y="289"/>
                            <a:pt x="185" y="285"/>
                            <a:pt x="183" y="280"/>
                          </a:cubicBezTo>
                          <a:cubicBezTo>
                            <a:pt x="181" y="273"/>
                            <a:pt x="177" y="266"/>
                            <a:pt x="172" y="257"/>
                          </a:cubicBezTo>
                          <a:cubicBezTo>
                            <a:pt x="169" y="253"/>
                            <a:pt x="166" y="248"/>
                            <a:pt x="163" y="242"/>
                          </a:cubicBezTo>
                          <a:cubicBezTo>
                            <a:pt x="164" y="241"/>
                            <a:pt x="164" y="241"/>
                            <a:pt x="164" y="241"/>
                          </a:cubicBezTo>
                          <a:cubicBezTo>
                            <a:pt x="172" y="228"/>
                            <a:pt x="190" y="204"/>
                            <a:pt x="182" y="187"/>
                          </a:cubicBezTo>
                          <a:cubicBezTo>
                            <a:pt x="175" y="173"/>
                            <a:pt x="157" y="131"/>
                            <a:pt x="151" y="113"/>
                          </a:cubicBezTo>
                          <a:cubicBezTo>
                            <a:pt x="151" y="109"/>
                            <a:pt x="151" y="105"/>
                            <a:pt x="151" y="100"/>
                          </a:cubicBezTo>
                          <a:cubicBezTo>
                            <a:pt x="156" y="88"/>
                            <a:pt x="169" y="66"/>
                            <a:pt x="174" y="55"/>
                          </a:cubicBezTo>
                          <a:cubicBezTo>
                            <a:pt x="178" y="57"/>
                            <a:pt x="184" y="59"/>
                            <a:pt x="189" y="60"/>
                          </a:cubicBezTo>
                          <a:cubicBezTo>
                            <a:pt x="199" y="63"/>
                            <a:pt x="212" y="66"/>
                            <a:pt x="226" y="68"/>
                          </a:cubicBezTo>
                          <a:cubicBezTo>
                            <a:pt x="226" y="70"/>
                            <a:pt x="226" y="70"/>
                            <a:pt x="226" y="70"/>
                          </a:cubicBezTo>
                          <a:cubicBezTo>
                            <a:pt x="226" y="75"/>
                            <a:pt x="225" y="81"/>
                            <a:pt x="223" y="87"/>
                          </a:cubicBezTo>
                          <a:cubicBezTo>
                            <a:pt x="220" y="97"/>
                            <a:pt x="217" y="107"/>
                            <a:pt x="213" y="117"/>
                          </a:cubicBezTo>
                          <a:cubicBezTo>
                            <a:pt x="212" y="121"/>
                            <a:pt x="210" y="126"/>
                            <a:pt x="209" y="130"/>
                          </a:cubicBezTo>
                          <a:cubicBezTo>
                            <a:pt x="208" y="134"/>
                            <a:pt x="207" y="138"/>
                            <a:pt x="207" y="141"/>
                          </a:cubicBezTo>
                          <a:cubicBezTo>
                            <a:pt x="207" y="143"/>
                            <a:pt x="207" y="144"/>
                            <a:pt x="208" y="146"/>
                          </a:cubicBezTo>
                          <a:cubicBezTo>
                            <a:pt x="208" y="147"/>
                            <a:pt x="208" y="148"/>
                            <a:pt x="209" y="149"/>
                          </a:cubicBezTo>
                          <a:cubicBezTo>
                            <a:pt x="210" y="151"/>
                            <a:pt x="212" y="152"/>
                            <a:pt x="213" y="153"/>
                          </a:cubicBezTo>
                          <a:cubicBezTo>
                            <a:pt x="215" y="154"/>
                            <a:pt x="217" y="154"/>
                            <a:pt x="219" y="154"/>
                          </a:cubicBezTo>
                          <a:cubicBezTo>
                            <a:pt x="222" y="154"/>
                            <a:pt x="225" y="153"/>
                            <a:pt x="229" y="152"/>
                          </a:cubicBezTo>
                          <a:cubicBezTo>
                            <a:pt x="247" y="145"/>
                            <a:pt x="262" y="136"/>
                            <a:pt x="274" y="122"/>
                          </a:cubicBezTo>
                          <a:cubicBezTo>
                            <a:pt x="286" y="110"/>
                            <a:pt x="295" y="94"/>
                            <a:pt x="300" y="76"/>
                          </a:cubicBezTo>
                          <a:cubicBezTo>
                            <a:pt x="308" y="76"/>
                            <a:pt x="317" y="76"/>
                            <a:pt x="326" y="76"/>
                          </a:cubicBezTo>
                          <a:cubicBezTo>
                            <a:pt x="329" y="76"/>
                            <a:pt x="331" y="76"/>
                            <a:pt x="334" y="76"/>
                          </a:cubicBezTo>
                          <a:cubicBezTo>
                            <a:pt x="339" y="77"/>
                            <a:pt x="339" y="77"/>
                            <a:pt x="339" y="77"/>
                          </a:cubicBezTo>
                          <a:cubicBezTo>
                            <a:pt x="342" y="77"/>
                            <a:pt x="340" y="79"/>
                            <a:pt x="341" y="81"/>
                          </a:cubicBezTo>
                          <a:cubicBezTo>
                            <a:pt x="342" y="81"/>
                            <a:pt x="343" y="82"/>
                            <a:pt x="344" y="84"/>
                          </a:cubicBezTo>
                          <a:cubicBezTo>
                            <a:pt x="345" y="86"/>
                            <a:pt x="346" y="89"/>
                            <a:pt x="347" y="93"/>
                          </a:cubicBezTo>
                          <a:cubicBezTo>
                            <a:pt x="347" y="97"/>
                            <a:pt x="348" y="101"/>
                            <a:pt x="348" y="106"/>
                          </a:cubicBezTo>
                          <a:cubicBezTo>
                            <a:pt x="348" y="110"/>
                            <a:pt x="347" y="115"/>
                            <a:pt x="347" y="120"/>
                          </a:cubicBezTo>
                          <a:cubicBezTo>
                            <a:pt x="347" y="125"/>
                            <a:pt x="348" y="129"/>
                            <a:pt x="348" y="134"/>
                          </a:cubicBezTo>
                          <a:cubicBezTo>
                            <a:pt x="351" y="151"/>
                            <a:pt x="362" y="167"/>
                            <a:pt x="379" y="179"/>
                          </a:cubicBezTo>
                          <a:cubicBezTo>
                            <a:pt x="395" y="191"/>
                            <a:pt x="418" y="198"/>
                            <a:pt x="444" y="198"/>
                          </a:cubicBezTo>
                          <a:cubicBezTo>
                            <a:pt x="460" y="198"/>
                            <a:pt x="478" y="195"/>
                            <a:pt x="496" y="189"/>
                          </a:cubicBezTo>
                          <a:cubicBezTo>
                            <a:pt x="496" y="191"/>
                            <a:pt x="496" y="193"/>
                            <a:pt x="496" y="195"/>
                          </a:cubicBezTo>
                          <a:cubicBezTo>
                            <a:pt x="495" y="209"/>
                            <a:pt x="494" y="224"/>
                            <a:pt x="494" y="237"/>
                          </a:cubicBezTo>
                          <a:cubicBezTo>
                            <a:pt x="494" y="244"/>
                            <a:pt x="494" y="251"/>
                            <a:pt x="495"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63"/>
                    </a:p>
                  </p:txBody>
                </p:sp>
              </p:grpSp>
            </p:grpSp>
          </p:grpSp>
        </p:grpSp>
      </p:grpSp>
      <p:sp>
        <p:nvSpPr>
          <p:cNvPr id="46" name="テキスト プレースホルダー 14"/>
          <p:cNvSpPr>
            <a:spLocks noGrp="1"/>
          </p:cNvSpPr>
          <p:nvPr>
            <p:ph type="body" sz="quarter" idx="10" hasCustomPrompt="1"/>
          </p:nvPr>
        </p:nvSpPr>
        <p:spPr>
          <a:xfrm>
            <a:off x="2793001" y="4365169"/>
            <a:ext cx="4320000" cy="576000"/>
          </a:xfrm>
          <a:prstGeom prst="rect">
            <a:avLst/>
          </a:prstGeom>
        </p:spPr>
        <p:txBody>
          <a:bodyPr tIns="36000" bIns="0" anchor="ctr" anchorCtr="0"/>
          <a:lstStyle>
            <a:lvl1pPr algn="ctr">
              <a:defRPr sz="2938"/>
            </a:lvl1pPr>
          </a:lstStyle>
          <a:p>
            <a:pPr lvl="0"/>
            <a:r>
              <a:rPr kumimoji="1" lang="ja-JP" altLang="en-US" dirty="0"/>
              <a:t>日付</a:t>
            </a:r>
          </a:p>
        </p:txBody>
      </p:sp>
      <p:sp>
        <p:nvSpPr>
          <p:cNvPr id="47" name="タイトル 1"/>
          <p:cNvSpPr>
            <a:spLocks noGrp="1"/>
          </p:cNvSpPr>
          <p:nvPr>
            <p:ph type="title"/>
          </p:nvPr>
        </p:nvSpPr>
        <p:spPr>
          <a:xfrm>
            <a:off x="273051" y="1917032"/>
            <a:ext cx="9359900" cy="2160000"/>
          </a:xfrm>
          <a:prstGeom prst="rect">
            <a:avLst/>
          </a:prstGeom>
        </p:spPr>
        <p:txBody>
          <a:bodyPr anchor="ctr"/>
          <a:lstStyle>
            <a:lvl1pPr>
              <a:spcAft>
                <a:spcPts val="4701"/>
              </a:spcAft>
              <a:defRPr sz="470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945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表紙(白紙)">
    <p:spTree>
      <p:nvGrpSpPr>
        <p:cNvPr id="1" name=""/>
        <p:cNvGrpSpPr/>
        <p:nvPr/>
      </p:nvGrpSpPr>
      <p:grpSpPr>
        <a:xfrm>
          <a:off x="0" y="0"/>
          <a:ext cx="0" cy="0"/>
          <a:chOff x="0" y="0"/>
          <a:chExt cx="0" cy="0"/>
        </a:xfrm>
      </p:grpSpPr>
      <p:sp>
        <p:nvSpPr>
          <p:cNvPr id="47" name="タイトル 1"/>
          <p:cNvSpPr>
            <a:spLocks noGrp="1"/>
          </p:cNvSpPr>
          <p:nvPr>
            <p:ph type="title"/>
          </p:nvPr>
        </p:nvSpPr>
        <p:spPr>
          <a:xfrm>
            <a:off x="273051" y="2349000"/>
            <a:ext cx="9359900" cy="2160000"/>
          </a:xfrm>
          <a:prstGeom prst="rect">
            <a:avLst/>
          </a:prstGeom>
        </p:spPr>
        <p:txBody>
          <a:bodyPr anchor="ctr"/>
          <a:lstStyle>
            <a:lvl1pPr>
              <a:spcAft>
                <a:spcPts val="4701"/>
              </a:spcAft>
              <a:defRPr sz="470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2693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002" y="5310734"/>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002" y="1484785"/>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002" y="1557000"/>
            <a:ext cx="9900000" cy="3744000"/>
          </a:xfrm>
          <a:prstGeom prst="rect">
            <a:avLst/>
          </a:prstGeom>
        </p:spPr>
        <p:txBody>
          <a:bodyPr anchor="ctr"/>
          <a:lstStyle>
            <a:lvl1pPr>
              <a:defRPr sz="470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8673604" y="6315995"/>
            <a:ext cx="1232396" cy="542023"/>
          </a:xfrm>
          <a:prstGeom prst="rect">
            <a:avLst/>
          </a:prstGeom>
          <a:ln/>
        </p:spPr>
        <p:txBody>
          <a:bodyPr anchor="b"/>
          <a:lstStyle/>
          <a:p>
            <a:pPr lvl="0" algn="r" fontAlgn="base">
              <a:spcBef>
                <a:spcPct val="0"/>
              </a:spcBef>
              <a:spcAft>
                <a:spcPct val="0"/>
              </a:spcAft>
            </a:pPr>
            <a:fld id="{108656DF-4D47-46DA-9816-A02DCC070770}" type="slidenum">
              <a:rPr lang="ja-JP" altLang="en-US" sz="352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260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002" y="0"/>
            <a:ext cx="9900000" cy="90872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002" y="908721"/>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9307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002" y="0"/>
            <a:ext cx="9900000" cy="90872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002" y="908721"/>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1" y="977641"/>
            <a:ext cx="9900000" cy="720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0115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002" y="0"/>
            <a:ext cx="9900000" cy="90872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002" y="908721"/>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1" y="977641"/>
            <a:ext cx="9900000" cy="1152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416135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002" y="0"/>
            <a:ext cx="9900000" cy="90872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002" y="908721"/>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002" y="977640"/>
            <a:ext cx="9900000" cy="1656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180371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002" y="1"/>
            <a:ext cx="9900000" cy="136800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002" y="1376772"/>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04605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1" y="1448780"/>
            <a:ext cx="9900000" cy="720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002" y="1"/>
            <a:ext cx="9900000" cy="136800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002" y="1376772"/>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881240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1" y="1448780"/>
            <a:ext cx="9900000" cy="1152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002" y="1"/>
            <a:ext cx="9900000" cy="136800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002" y="1376772"/>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788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9BC351C5-C675-4302-BD52-3883A7DE2AFF}"/>
              </a:ext>
            </a:extLst>
          </p:cNvPr>
          <p:cNvGraphicFramePr>
            <a:graphicFrameLocks noChangeAspect="1"/>
          </p:cNvGraphicFramePr>
          <p:nvPr userDrawn="1">
            <p:custDataLst>
              <p:tags r:id="rId1"/>
            </p:custDataLst>
            <p:extLst>
              <p:ext uri="{D42A27DB-BD31-4B8C-83A1-F6EECF244321}">
                <p14:modId xmlns:p14="http://schemas.microsoft.com/office/powerpoint/2010/main" val="378507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98831" y="1620608"/>
            <a:ext cx="8004988" cy="4572197"/>
          </a:xfrm>
          <a:prstGeom prst="rect">
            <a:avLst/>
          </a:prstGeom>
        </p:spPr>
        <p:txBody>
          <a:bodyPr lIns="360000" tIns="0" rIns="0" bIns="0"/>
          <a:lstStyle>
            <a:lvl1pPr marL="674004" indent="-674004" algn="l">
              <a:lnSpc>
                <a:spcPct val="100000"/>
              </a:lnSpc>
              <a:spcBef>
                <a:spcPts val="907"/>
              </a:spcBef>
              <a:spcAft>
                <a:spcPts val="0"/>
              </a:spcAft>
              <a:buClr>
                <a:schemeClr val="bg2"/>
              </a:buClr>
              <a:buFont typeface="+mj-lt"/>
              <a:buAutoNum type="arabicPeriod"/>
              <a:defRPr sz="3629"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03693" y="196674"/>
            <a:ext cx="9565554" cy="721514"/>
            <a:chOff x="111919" y="216797"/>
            <a:chExt cx="10324361" cy="795336"/>
          </a:xfrm>
        </p:grpSpPr>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0025" y="257881"/>
            <a:ext cx="8605363" cy="587854"/>
          </a:xfrm>
          <a:prstGeom prst="rect">
            <a:avLst/>
          </a:prstGeom>
        </p:spPr>
        <p:txBody>
          <a:bodyPr vert="horz"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400863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1" y="1448781"/>
            <a:ext cx="9900000" cy="1656000"/>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17300" indent="-317300">
              <a:spcBef>
                <a:spcPts val="0"/>
              </a:spcBef>
              <a:spcAft>
                <a:spcPts val="588"/>
              </a:spcAft>
              <a:buClr>
                <a:schemeClr val="accent2">
                  <a:lumMod val="75000"/>
                </a:schemeClr>
              </a:buClr>
              <a:buSzPct val="80000"/>
              <a:buFont typeface="Wingdings" panose="05000000000000000000" pitchFamily="2" charset="2"/>
              <a:buChar char="l"/>
              <a:defRPr sz="2351"/>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002" y="1"/>
            <a:ext cx="9900000" cy="1368000"/>
          </a:xfrm>
          <a:prstGeom prst="rect">
            <a:avLst/>
          </a:prstGeom>
        </p:spPr>
        <p:txBody>
          <a:bodyPr lIns="288000" tIns="0" rIns="288000" bIns="36000" anchor="b" anchorCtr="0"/>
          <a:lstStyle>
            <a:lvl1pPr algn="l">
              <a:defRPr sz="39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002" y="1376772"/>
            <a:ext cx="9900000" cy="72008"/>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88137" tIns="45832" rIns="88137" bIns="45832" numCol="1" rtlCol="0" anchor="ctr" anchorCtr="0" compatLnSpc="1">
            <a:prstTxWarp prst="textNoShape">
              <a:avLst/>
            </a:prstTxWarp>
          </a:bodyPr>
          <a:lstStyle/>
          <a:p>
            <a:pPr marL="0" marR="0" indent="0" algn="ctr" defTabSz="895493" rtl="0" eaLnBrk="1" fontAlgn="base" latinLnBrk="0" hangingPunct="1">
              <a:lnSpc>
                <a:spcPct val="100000"/>
              </a:lnSpc>
              <a:spcBef>
                <a:spcPct val="0"/>
              </a:spcBef>
              <a:spcAft>
                <a:spcPct val="0"/>
              </a:spcAft>
              <a:buClrTx/>
              <a:buSzTx/>
              <a:buFontTx/>
              <a:buNone/>
              <a:tabLst/>
            </a:pPr>
            <a:endParaRPr kumimoji="1" lang="ja-JP" altLang="en-US" sz="137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31039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316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8_はじめに・本文">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12"/>
          </p:nvPr>
        </p:nvSpPr>
        <p:spPr>
          <a:xfrm>
            <a:off x="7610323" y="6492981"/>
            <a:ext cx="2311401" cy="365125"/>
          </a:xfrm>
          <a:prstGeom prst="rect">
            <a:avLst/>
          </a:prstGeom>
        </p:spPr>
        <p:txBody>
          <a:bodyPr/>
          <a:lstStyle/>
          <a:p>
            <a:fld id="{A6D01C6D-80EB-490D-8A1D-E86D9EEBEE2C}" type="slidenum">
              <a:rPr kumimoji="1" lang="ja-JP" altLang="en-US" smtClean="0"/>
              <a:t>‹#›</a:t>
            </a:fld>
            <a:endParaRPr kumimoji="1" lang="ja-JP" altLang="en-US"/>
          </a:p>
        </p:txBody>
      </p:sp>
    </p:spTree>
    <p:extLst>
      <p:ext uri="{BB962C8B-B14F-4D97-AF65-F5344CB8AC3E}">
        <p14:creationId xmlns:p14="http://schemas.microsoft.com/office/powerpoint/2010/main" val="234099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4638"/>
            <a:ext cx="8915573" cy="1143000"/>
          </a:xfrm>
          <a:prstGeom prst="rect">
            <a:avLst/>
          </a:prstGeo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3" name="Rectangle 6"/>
          <p:cNvSpPr>
            <a:spLocks noGrp="1" noChangeArrowheads="1"/>
          </p:cNvSpPr>
          <p:nvPr>
            <p:ph type="sldNum" sz="quarter" idx="10"/>
          </p:nvPr>
        </p:nvSpPr>
        <p:spPr>
          <a:xfrm>
            <a:off x="7099793" y="6356409"/>
            <a:ext cx="2310999" cy="365125"/>
          </a:xfrm>
          <a:prstGeom prst="rect">
            <a:avLst/>
          </a:prstGeom>
        </p:spPr>
        <p:txBody>
          <a:bodyPr/>
          <a:lstStyle>
            <a:lvl1pPr>
              <a:defRPr sz="2893" baseline="0">
                <a:solidFill>
                  <a:srgbClr val="002060"/>
                </a:solidFill>
                <a:latin typeface="Segoe UI" panose="020B0502040204020203" pitchFamily="34" charset="0"/>
                <a:ea typeface="メイリオ" panose="020B0604030504040204" pitchFamily="50" charset="-128"/>
              </a:defRPr>
            </a:lvl1pPr>
          </a:lstStyle>
          <a:p>
            <a:pPr>
              <a:defRPr/>
            </a:pPr>
            <a:fld id="{68967398-528D-44DA-A3FC-B465FCB644A3}" type="slidenum">
              <a:rPr lang="en-US" altLang="ja-JP" smtClean="0"/>
              <a:pPr>
                <a:defRPr/>
              </a:pPr>
              <a:t>‹#›</a:t>
            </a:fld>
            <a:endParaRPr lang="en-US" altLang="ja-JP" dirty="0"/>
          </a:p>
        </p:txBody>
      </p:sp>
    </p:spTree>
    <p:extLst>
      <p:ext uri="{BB962C8B-B14F-4D97-AF65-F5344CB8AC3E}">
        <p14:creationId xmlns:p14="http://schemas.microsoft.com/office/powerpoint/2010/main" val="1424272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4" y="908721"/>
            <a:ext cx="9934315" cy="3744416"/>
          </a:xfrm>
          <a:prstGeom prst="rect">
            <a:avLst/>
          </a:prstGeom>
        </p:spPr>
        <p:txBody>
          <a:bodyPr/>
          <a:lstStyle>
            <a:lvl1pPr algn="ctr">
              <a:defRPr sz="4700"/>
            </a:lvl1pPr>
          </a:lstStyle>
          <a:p>
            <a:pPr lvl="0"/>
            <a:r>
              <a:rPr kumimoji="1" lang="ja-JP" altLang="en-US" dirty="0"/>
              <a:t>マスター テキストの書式設定</a:t>
            </a:r>
          </a:p>
        </p:txBody>
      </p:sp>
    </p:spTree>
    <p:extLst>
      <p:ext uri="{BB962C8B-B14F-4D97-AF65-F5344CB8AC3E}">
        <p14:creationId xmlns:p14="http://schemas.microsoft.com/office/powerpoint/2010/main" val="1823939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1" y="6203"/>
            <a:ext cx="9906000" cy="398463"/>
          </a:xfrm>
          <a:prstGeom prst="rect">
            <a:avLst/>
          </a:prstGeo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0" y="765175"/>
            <a:ext cx="9648825" cy="1007641"/>
          </a:xfrm>
          <a:prstGeom prst="rect">
            <a:avLst/>
          </a:prstGeom>
          <a:gradFill>
            <a:gsLst>
              <a:gs pos="0">
                <a:srgbClr val="CCFF99"/>
              </a:gs>
              <a:gs pos="100000">
                <a:srgbClr val="CCFF66"/>
              </a:gs>
            </a:gsLst>
            <a:lin ang="16200000" scaled="1"/>
          </a:gradFill>
          <a:ln w="28575">
            <a:solidFill>
              <a:srgbClr val="009900"/>
            </a:solidFill>
          </a:ln>
        </p:spPr>
        <p:txBody>
          <a:bodyPr/>
          <a:lstStyle>
            <a:lvl1pPr marL="335742" indent="-335742">
              <a:buFont typeface="Wingdings" panose="05000000000000000000" pitchFamily="2" charset="2"/>
              <a:buChar char="n"/>
              <a:defRPr sz="1959">
                <a:latin typeface="Meiryo UI" panose="020B0604030504040204" pitchFamily="50" charset="-128"/>
                <a:cs typeface="Meiryo UI" panose="020B0604030504040204" pitchFamily="50" charset="-128"/>
              </a:defRPr>
            </a:lvl1pPr>
            <a:lvl2pPr>
              <a:defRPr sz="1371">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7" y="6309322"/>
            <a:ext cx="1224136" cy="548679"/>
          </a:xfrm>
          <a:prstGeom prst="rect">
            <a:avLst/>
          </a:prstGeom>
          <a:ln/>
        </p:spPr>
        <p:txBody>
          <a:bodyPr/>
          <a:lstStyle>
            <a:lvl1pPr algn="r">
              <a:defRPr sz="3524" baseline="0">
                <a:latin typeface="Meiryo UI" panose="020B0604030504040204" pitchFamily="50" charset="-128"/>
                <a:ea typeface="Meiryo UI" panose="020B0604030504040204" pitchFamily="50" charset="-128"/>
                <a:cs typeface="Meiryo UI" panose="020B0604030504040204" pitchFamily="50" charset="-128"/>
              </a:defRPr>
            </a:lvl1pPr>
          </a:lstStyle>
          <a:p>
            <a:pPr fontAlgn="base">
              <a:spcBef>
                <a:spcPct val="0"/>
              </a:spcBef>
              <a:spcAft>
                <a:spcPct val="0"/>
              </a:spcAft>
              <a:defRPr/>
            </a:pPr>
            <a:fld id="{BDFA821F-5B8F-40E7-880D-F42062A68A54}" type="slidenum">
              <a:rPr lang="en-US" altLang="ja-JP" smtClean="0">
                <a:solidFill>
                  <a:prstClr val="black"/>
                </a:solidFill>
              </a:rPr>
              <a:pPr fontAlgn="base">
                <a:spcBef>
                  <a:spcPct val="0"/>
                </a:spcBef>
                <a:spcAft>
                  <a:spcPct val="0"/>
                </a:spcAft>
                <a:defRPr/>
              </a:pPr>
              <a:t>‹#›</a:t>
            </a:fld>
            <a:endParaRPr lang="en-US" altLang="ja-JP" dirty="0">
              <a:solidFill>
                <a:prstClr val="black"/>
              </a:solidFill>
            </a:endParaRPr>
          </a:p>
        </p:txBody>
      </p:sp>
    </p:spTree>
    <p:extLst>
      <p:ext uri="{BB962C8B-B14F-4D97-AF65-F5344CB8AC3E}">
        <p14:creationId xmlns:p14="http://schemas.microsoft.com/office/powerpoint/2010/main" val="2593376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3" y="692697"/>
            <a:ext cx="9433048" cy="3416320"/>
          </a:xfrm>
          <a:prstGeom prst="rect">
            <a:avLst/>
          </a:prstGeom>
        </p:spPr>
        <p:txBody>
          <a:bodyPr/>
          <a:lstStyle>
            <a:lvl1pPr>
              <a:defRPr sz="2742"/>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3667202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275974" y="5715294"/>
            <a:ext cx="5443286"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5878" y="1359896"/>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958477" y="2714141"/>
            <a:ext cx="7989045"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958477" y="2714140"/>
            <a:ext cx="8004988" cy="914439"/>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958477" y="3763721"/>
            <a:ext cx="8004988" cy="391903"/>
          </a:xfrm>
          <a:prstGeom prst="rect">
            <a:avLst/>
          </a:prstGeom>
        </p:spPr>
        <p:txBody>
          <a:bodyPr lIns="0" tIns="0" rIns="0" bIns="0" anchor="ctr" anchorCtr="0"/>
          <a:lstStyle>
            <a:lvl1pPr>
              <a:defRPr sz="181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293265" y="4931489"/>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293265" y="5192757"/>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785921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4" y="257881"/>
            <a:ext cx="8605363" cy="587854"/>
          </a:xfrm>
          <a:prstGeom prst="rect">
            <a:avLst/>
          </a:prstGeom>
        </p:spPr>
        <p:txBody>
          <a:bodyPr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50024" y="1007807"/>
            <a:ext cx="9605952" cy="1351291"/>
          </a:xfrm>
          <a:prstGeom prst="rect">
            <a:avLst/>
          </a:prstGeom>
          <a:ln w="19050">
            <a:solidFill>
              <a:schemeClr val="tx2"/>
            </a:solidFill>
          </a:ln>
        </p:spPr>
        <p:txBody>
          <a:bodyPr lIns="180000" tIns="180000" rIns="180000" bIns="144000">
            <a:spAutoFit/>
          </a:bodyPr>
          <a:lstStyle>
            <a:lvl1pPr marL="247711" indent="-247711" algn="l">
              <a:lnSpc>
                <a:spcPct val="100000"/>
              </a:lnSpc>
              <a:spcBef>
                <a:spcPts val="544"/>
              </a:spcBef>
              <a:buFont typeface="Wingdings" panose="05000000000000000000" pitchFamily="2" charset="2"/>
              <a:buChar char="n"/>
              <a:defRPr sz="1814"/>
            </a:lvl1pPr>
            <a:lvl2pPr marL="406131" indent="-158420" algn="l">
              <a:lnSpc>
                <a:spcPct val="100000"/>
              </a:lnSpc>
              <a:spcBef>
                <a:spcPts val="363"/>
              </a:spcBef>
              <a:buFont typeface="Arial" panose="020B0604020202020204" pitchFamily="34" charset="0"/>
              <a:buChar char="•"/>
              <a:defRPr sz="1633"/>
            </a:lvl2pPr>
            <a:lvl3pPr marL="626479" indent="-211707" algn="l">
              <a:lnSpc>
                <a:spcPct val="100000"/>
              </a:lnSpc>
              <a:spcBef>
                <a:spcPts val="181"/>
              </a:spcBef>
              <a:buFont typeface="Wingdings" panose="05000000000000000000" pitchFamily="2" charset="2"/>
              <a:buChar char="ü"/>
              <a:defRPr sz="1452"/>
            </a:lvl3pPr>
            <a:lvl4pPr marL="820903" indent="-195864" algn="l">
              <a:lnSpc>
                <a:spcPct val="100000"/>
              </a:lnSpc>
              <a:spcBef>
                <a:spcPts val="181"/>
              </a:spcBef>
              <a:buFont typeface="Meiryo UI" panose="020B0604030504040204" pitchFamily="50" charset="-128"/>
              <a:buChar char="※"/>
              <a:defRPr sz="1089"/>
            </a:lvl4pPr>
            <a:lvl5pPr algn="l">
              <a:defRPr sz="1814"/>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
        <p:nvSpPr>
          <p:cNvPr id="17" name="テキスト ボックス 16">
            <a:extLst>
              <a:ext uri="{FF2B5EF4-FFF2-40B4-BE49-F238E27FC236}">
                <a16:creationId xmlns:a16="http://schemas.microsoft.com/office/drawing/2014/main" id="{7520773C-E087-4FC7-A90E-8421A85140B2}"/>
              </a:ext>
            </a:extLst>
          </p:cNvPr>
          <p:cNvSpPr txBox="1"/>
          <p:nvPr userDrawn="1"/>
        </p:nvSpPr>
        <p:spPr>
          <a:xfrm>
            <a:off x="9634241" y="6550144"/>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127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33"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24628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50024" y="29271"/>
            <a:ext cx="8605363" cy="228610"/>
          </a:xfrm>
          <a:prstGeom prst="rect">
            <a:avLst/>
          </a:prstGeom>
        </p:spPr>
        <p:txBody>
          <a:bodyPr lIns="0" tIns="0" rIns="0" bIns="0" anchor="ctr" anchorCtr="0"/>
          <a:lstStyle>
            <a:lvl1pPr algn="l">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03693" y="196674"/>
            <a:ext cx="9657896"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633"/>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50024" y="486491"/>
            <a:ext cx="8605363" cy="359244"/>
          </a:xfrm>
          <a:prstGeom prst="rect">
            <a:avLst/>
          </a:prstGeom>
        </p:spPr>
        <p:txBody>
          <a:bodyPr lIns="252000" tIns="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50024" y="257881"/>
            <a:ext cx="8605363" cy="228610"/>
          </a:xfrm>
          <a:prstGeom prst="rect">
            <a:avLst/>
          </a:prstGeom>
        </p:spPr>
        <p:txBody>
          <a:bodyPr lIns="252000" tIns="0" rIns="0" bIns="0" anchor="ctr" anchorCtr="0"/>
          <a:lstStyle>
            <a:lvl1pPr algn="l">
              <a:defRPr sz="127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50024" y="1007807"/>
            <a:ext cx="9605952" cy="1351291"/>
          </a:xfrm>
          <a:prstGeom prst="rect">
            <a:avLst/>
          </a:prstGeom>
          <a:ln w="19050">
            <a:solidFill>
              <a:schemeClr val="tx2"/>
            </a:solidFill>
          </a:ln>
        </p:spPr>
        <p:txBody>
          <a:bodyPr lIns="180000" tIns="180000" rIns="180000" bIns="144000">
            <a:spAutoFit/>
          </a:bodyPr>
          <a:lstStyle>
            <a:lvl1pPr marL="247711" indent="-247711" algn="l">
              <a:lnSpc>
                <a:spcPct val="100000"/>
              </a:lnSpc>
              <a:spcBef>
                <a:spcPts val="544"/>
              </a:spcBef>
              <a:buFont typeface="Wingdings" panose="05000000000000000000" pitchFamily="2" charset="2"/>
              <a:buChar char="n"/>
              <a:defRPr sz="1814"/>
            </a:lvl1pPr>
            <a:lvl2pPr marL="406131" indent="-158420" algn="l">
              <a:lnSpc>
                <a:spcPct val="100000"/>
              </a:lnSpc>
              <a:spcBef>
                <a:spcPts val="363"/>
              </a:spcBef>
              <a:buFont typeface="Arial" panose="020B0604020202020204" pitchFamily="34" charset="0"/>
              <a:buChar char="•"/>
              <a:defRPr sz="1633"/>
            </a:lvl2pPr>
            <a:lvl3pPr marL="626479" indent="-211707" algn="l">
              <a:lnSpc>
                <a:spcPct val="100000"/>
              </a:lnSpc>
              <a:spcBef>
                <a:spcPts val="181"/>
              </a:spcBef>
              <a:buFont typeface="Wingdings" panose="05000000000000000000" pitchFamily="2" charset="2"/>
              <a:buChar char="ü"/>
              <a:defRPr sz="1452"/>
            </a:lvl3pPr>
            <a:lvl4pPr marL="820903" indent="-195864" algn="l">
              <a:lnSpc>
                <a:spcPct val="100000"/>
              </a:lnSpc>
              <a:spcBef>
                <a:spcPts val="181"/>
              </a:spcBef>
              <a:buFont typeface="Meiryo UI" panose="020B0604030504040204" pitchFamily="50" charset="-128"/>
              <a:buChar char="※"/>
              <a:defRPr sz="1089"/>
            </a:lvl4pPr>
            <a:lvl5pPr algn="l">
              <a:defRPr sz="1814"/>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83904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B5C6647D-479B-4947-92DB-56E92BE1F1B1}"/>
              </a:ext>
            </a:extLst>
          </p:cNvPr>
          <p:cNvGraphicFramePr>
            <a:graphicFrameLocks noChangeAspect="1"/>
          </p:cNvGraphicFramePr>
          <p:nvPr userDrawn="1">
            <p:custDataLst>
              <p:tags r:id="rId1"/>
            </p:custDataLst>
            <p:extLst>
              <p:ext uri="{D42A27DB-BD31-4B8C-83A1-F6EECF244321}">
                <p14:modId xmlns:p14="http://schemas.microsoft.com/office/powerpoint/2010/main" val="3007799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6" progId="TCLayout.ActiveDocument.1">
                  <p:embed/>
                </p:oleObj>
              </mc:Choice>
              <mc:Fallback>
                <p:oleObj name="think-cell スライド" r:id="rId3" imgW="473" imgH="47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ç°å¢ç">
            <a:extLst>
              <a:ext uri="{FF2B5EF4-FFF2-40B4-BE49-F238E27FC236}">
                <a16:creationId xmlns:a16="http://schemas.microsoft.com/office/drawing/2014/main" id="{FEBA2C73-3D7D-4CA4-8842-2B390360D1D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224272" y="272857"/>
            <a:ext cx="537317"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565554" cy="721514"/>
            <a:chOff x="111919" y="216797"/>
            <a:chExt cx="10324361" cy="795336"/>
          </a:xfrm>
        </p:grpSpPr>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4" y="257881"/>
            <a:ext cx="8605363" cy="587854"/>
          </a:xfrm>
          <a:prstGeom prst="rect">
            <a:avLst/>
          </a:prstGeom>
        </p:spPr>
        <p:txBody>
          <a:bodyPr vert="horz"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50024" y="1007807"/>
            <a:ext cx="9605952"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88338" y="6531415"/>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8517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50024" y="172143"/>
            <a:ext cx="8905550"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50024" y="6368678"/>
            <a:ext cx="9605952"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57884" y="6368678"/>
            <a:ext cx="1078684" cy="326585"/>
          </a:xfrm>
          <a:prstGeom prst="rect">
            <a:avLst/>
          </a:prstGeom>
          <a:noFill/>
        </p:spPr>
        <p:txBody>
          <a:bodyPr wrap="square" lIns="97976" tIns="0" rIns="0" bIns="0" rtlCol="0" anchor="ctr">
            <a:noAutofit/>
          </a:bodyPr>
          <a:lstStyle/>
          <a:p>
            <a:r>
              <a:rPr lang="ja-JP" altLang="en-US" sz="1089"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47475" y="2173436"/>
            <a:ext cx="5021847"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2. </a:t>
            </a:r>
            <a:r>
              <a:rPr lang="ja-JP" altLang="en-US" sz="137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323832" y="5458321"/>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50025" y="2432672"/>
            <a:ext cx="50192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205099" y="1236259"/>
            <a:ext cx="8538654" cy="653171"/>
          </a:xfrm>
        </p:spPr>
        <p:txBody>
          <a:bodyPr lIns="108000" tIns="36000" rIns="0" bIns="0" anchor="t" anchorCtr="0">
            <a:noAutofit/>
          </a:bodyPr>
          <a:lstStyle>
            <a:lvl1pPr marL="223832" indent="-223832" algn="l">
              <a:lnSpc>
                <a:spcPct val="120000"/>
              </a:lnSpc>
              <a:spcBef>
                <a:spcPts val="0"/>
              </a:spcBef>
              <a:buFont typeface="+mj-ea"/>
              <a:buAutoNum type="circleNumDbPlain"/>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2050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50025" y="1399552"/>
            <a:ext cx="1055075" cy="326585"/>
          </a:xfrm>
          <a:prstGeom prst="rect">
            <a:avLst/>
          </a:prstGeom>
          <a:noFill/>
        </p:spPr>
        <p:txBody>
          <a:bodyPr wrap="square" lIns="0" tIns="0" rIns="0" bIns="0" rtlCol="0" anchor="ctr">
            <a:noAutofit/>
          </a:bodyPr>
          <a:lstStyle/>
          <a:p>
            <a:r>
              <a:rPr lang="en-US" altLang="ja-JP" sz="1371" b="1" dirty="0">
                <a:solidFill>
                  <a:schemeClr val="bg2"/>
                </a:solidFill>
                <a:latin typeface="Meiryo UI" panose="020B0604030504040204" pitchFamily="50" charset="-128"/>
                <a:ea typeface="Meiryo UI" panose="020B0604030504040204" pitchFamily="50" charset="-128"/>
              </a:rPr>
              <a:t>1. </a:t>
            </a:r>
            <a:r>
              <a:rPr lang="ja-JP" altLang="en-US" sz="137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130426" y="6368678"/>
            <a:ext cx="8605363" cy="326585"/>
          </a:xfrm>
        </p:spPr>
        <p:txBody>
          <a:bodyPr lIns="0" tIns="18000" rIns="108000" bIns="0" anchor="ctr">
            <a:noAutofit/>
          </a:bodyPr>
          <a:lstStyle>
            <a:lvl1pPr marL="0" indent="0" algn="l">
              <a:buNone/>
              <a:defRPr sz="1089"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04194" y="5458321"/>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323832" y="5717548"/>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323832" y="5976775"/>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04194" y="5976775"/>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47475" y="447259"/>
            <a:ext cx="9591361"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47474" y="447259"/>
            <a:ext cx="893868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7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50024" y="2432672"/>
            <a:ext cx="500311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565613" y="2432672"/>
            <a:ext cx="4190362"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553357" y="2432672"/>
            <a:ext cx="420261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04193" y="5717548"/>
            <a:ext cx="900561" cy="228610"/>
          </a:xfrm>
          <a:prstGeom prst="rect">
            <a:avLst/>
          </a:prstGeom>
          <a:noFill/>
        </p:spPr>
        <p:txBody>
          <a:bodyPr wrap="none" lIns="0" tIns="0" rIns="0" bIns="0" rtlCol="0" anchor="ctr">
            <a:noAutofit/>
          </a:bodyPr>
          <a:lstStyle/>
          <a:p>
            <a:pPr algn="dist" defTabSz="162741">
              <a:tabLst/>
            </a:pPr>
            <a:r>
              <a:rPr lang="ja-JP" altLang="en-US" sz="117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47475" y="5113933"/>
            <a:ext cx="5188618"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3. </a:t>
            </a:r>
            <a:r>
              <a:rPr lang="ja-JP" altLang="en-US" sz="137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66204" y="5375201"/>
            <a:ext cx="516988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50024" y="808024"/>
            <a:ext cx="96059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50024" y="808023"/>
            <a:ext cx="9588810" cy="326585"/>
          </a:xfrm>
        </p:spPr>
        <p:txBody>
          <a:bodyPr lIns="108000" tIns="36000" rIns="108000" bIns="0" anchor="ctr">
            <a:noAutofit/>
          </a:bodyPr>
          <a:lstStyle>
            <a:lvl1pPr marL="0" indent="0" algn="l">
              <a:buNone/>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086154" y="132843"/>
            <a:ext cx="672372"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799093" y="2173436"/>
            <a:ext cx="3935786" cy="261268"/>
          </a:xfrm>
        </p:spPr>
        <p:txBody>
          <a:bodyPr lIns="0" tIns="0" rIns="0" bIns="72000" anchor="b" anchorCtr="0">
            <a:normAutofit/>
          </a:bodyPr>
          <a:lstStyle>
            <a:lvl1pPr marL="0" indent="0" algn="l">
              <a:buNone/>
              <a:defRPr sz="137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565614" y="2173436"/>
            <a:ext cx="4169265" cy="261268"/>
          </a:xfrm>
          <a:prstGeom prst="rect">
            <a:avLst/>
          </a:prstGeom>
          <a:noFill/>
        </p:spPr>
        <p:txBody>
          <a:bodyPr wrap="square" lIns="0" tIns="0" bIns="65317" rtlCol="0" anchor="b" anchorCtr="0">
            <a:noAutofit/>
          </a:bodyPr>
          <a:lstStyle/>
          <a:p>
            <a:pPr algn="l"/>
            <a:r>
              <a:rPr lang="en-US" altLang="ja-JP" sz="137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69264" y="5717548"/>
            <a:ext cx="633728"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1740981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4892" y="3120324"/>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217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5878" y="1359896"/>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958477" y="2714140"/>
            <a:ext cx="7989045" cy="1441483"/>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941492" y="2718647"/>
            <a:ext cx="8004988" cy="914439"/>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958477" y="3763721"/>
            <a:ext cx="8004988" cy="391903"/>
          </a:xfrm>
          <a:prstGeom prst="rect">
            <a:avLst/>
          </a:prstGeom>
        </p:spPr>
        <p:txBody>
          <a:bodyPr lIns="0" tIns="0" rIns="0" bIns="0" anchor="ctr" anchorCtr="0"/>
          <a:lstStyle>
            <a:lvl1pPr>
              <a:defRPr sz="181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293265" y="4931489"/>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293265" y="5192757"/>
            <a:ext cx="3335412" cy="261268"/>
          </a:xfrm>
          <a:prstGeom prst="rect">
            <a:avLst/>
          </a:prstGeom>
        </p:spPr>
        <p:txBody>
          <a:bodyPr lIns="0" tIns="0" rIns="0" bIns="0" anchor="ctr" anchorCtr="0"/>
          <a:lstStyle>
            <a:lvl1pPr>
              <a:defRPr sz="1633"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2521327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958477" y="2645195"/>
            <a:ext cx="7989045"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958477" y="2645195"/>
            <a:ext cx="8004988" cy="1567610"/>
          </a:xfrm>
          <a:prstGeom prst="rect">
            <a:avLst/>
          </a:prstGeom>
        </p:spPr>
        <p:txBody>
          <a:bodyPr lIns="0" tIns="72000" rIns="0" bIns="0" anchor="ctr" anchorCtr="0">
            <a:normAutofit/>
          </a:bodyPr>
          <a:lstStyle>
            <a:lvl1pPr>
              <a:defRPr lang="ja-JP" altLang="en-US" sz="3266"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000"/>
              </a:spcBef>
              <a:buFontTx/>
            </a:pPr>
            <a:r>
              <a:rPr kumimoji="1" lang="ja-JP" altLang="en-US" dirty="0"/>
              <a:t>中扉タイトル</a:t>
            </a:r>
          </a:p>
        </p:txBody>
      </p:sp>
      <p:sp>
        <p:nvSpPr>
          <p:cNvPr id="9" name="テキスト ボックス 8">
            <a:extLst>
              <a:ext uri="{FF2B5EF4-FFF2-40B4-BE49-F238E27FC236}">
                <a16:creationId xmlns:a16="http://schemas.microsoft.com/office/drawing/2014/main" id="{0B57D504-5725-4128-8470-AEE7DD75A64A}"/>
              </a:ext>
            </a:extLst>
          </p:cNvPr>
          <p:cNvSpPr txBox="1"/>
          <p:nvPr userDrawn="1"/>
        </p:nvSpPr>
        <p:spPr>
          <a:xfrm>
            <a:off x="9488338" y="6531415"/>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31024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9BC351C5-C675-4302-BD52-3883A7DE2AFF}"/>
              </a:ext>
            </a:extLst>
          </p:cNvPr>
          <p:cNvGraphicFramePr>
            <a:graphicFrameLocks noChangeAspect="1"/>
          </p:cNvGraphicFramePr>
          <p:nvPr userDrawn="1">
            <p:custDataLst>
              <p:tags r:id="rId1"/>
            </p:custDataLst>
            <p:extLst>
              <p:ext uri="{D42A27DB-BD31-4B8C-83A1-F6EECF244321}">
                <p14:modId xmlns:p14="http://schemas.microsoft.com/office/powerpoint/2010/main" val="378507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3" name="オブジェクト 2" hidden="1">
                        <a:extLst>
                          <a:ext uri="{FF2B5EF4-FFF2-40B4-BE49-F238E27FC236}">
                            <a16:creationId xmlns:a16="http://schemas.microsoft.com/office/drawing/2014/main" id="{9BC351C5-C675-4302-BD52-3883A7DE2A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98831" y="1620608"/>
            <a:ext cx="8004988" cy="4572197"/>
          </a:xfrm>
          <a:prstGeom prst="rect">
            <a:avLst/>
          </a:prstGeom>
        </p:spPr>
        <p:txBody>
          <a:bodyPr lIns="360000" tIns="0" rIns="0" bIns="0"/>
          <a:lstStyle>
            <a:lvl1pPr marL="674004" indent="-674004" algn="l">
              <a:lnSpc>
                <a:spcPct val="100000"/>
              </a:lnSpc>
              <a:spcBef>
                <a:spcPts val="907"/>
              </a:spcBef>
              <a:spcAft>
                <a:spcPts val="0"/>
              </a:spcAft>
              <a:buClr>
                <a:schemeClr val="bg2"/>
              </a:buClr>
              <a:buFont typeface="+mj-lt"/>
              <a:buAutoNum type="arabicPeriod"/>
              <a:defRPr sz="3629"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03693" y="196674"/>
            <a:ext cx="9565554" cy="721514"/>
            <a:chOff x="111919" y="216797"/>
            <a:chExt cx="10324361" cy="795336"/>
          </a:xfrm>
        </p:grpSpPr>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0025" y="257881"/>
            <a:ext cx="8605363" cy="587854"/>
          </a:xfrm>
          <a:prstGeom prst="rect">
            <a:avLst/>
          </a:prstGeom>
        </p:spPr>
        <p:txBody>
          <a:bodyPr vert="horz"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1751776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B5C6647D-479B-4947-92DB-56E92BE1F1B1}"/>
              </a:ext>
            </a:extLst>
          </p:cNvPr>
          <p:cNvGraphicFramePr>
            <a:graphicFrameLocks noChangeAspect="1"/>
          </p:cNvGraphicFramePr>
          <p:nvPr userDrawn="1">
            <p:custDataLst>
              <p:tags r:id="rId1"/>
            </p:custDataLst>
            <p:extLst>
              <p:ext uri="{D42A27DB-BD31-4B8C-83A1-F6EECF244321}">
                <p14:modId xmlns:p14="http://schemas.microsoft.com/office/powerpoint/2010/main" val="3007799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6" progId="TCLayout.ActiveDocument.1">
                  <p:embed/>
                </p:oleObj>
              </mc:Choice>
              <mc:Fallback>
                <p:oleObj name="think-cell スライド" r:id="rId3" imgW="473" imgH="476" progId="TCLayout.ActiveDocument.1">
                  <p:embed/>
                  <p:pic>
                    <p:nvPicPr>
                      <p:cNvPr id="3" name="オブジェクト 2" hidden="1">
                        <a:extLst>
                          <a:ext uri="{FF2B5EF4-FFF2-40B4-BE49-F238E27FC236}">
                            <a16:creationId xmlns:a16="http://schemas.microsoft.com/office/drawing/2014/main" id="{B5C6647D-479B-4947-92DB-56E92BE1F1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descr="ç°å¢ç">
            <a:extLst>
              <a:ext uri="{FF2B5EF4-FFF2-40B4-BE49-F238E27FC236}">
                <a16:creationId xmlns:a16="http://schemas.microsoft.com/office/drawing/2014/main" id="{FEBA2C73-3D7D-4CA4-8842-2B390360D1D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224272" y="272857"/>
            <a:ext cx="537317" cy="5079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565554" cy="721514"/>
            <a:chOff x="111919" y="216797"/>
            <a:chExt cx="10324361" cy="795336"/>
          </a:xfrm>
        </p:grpSpPr>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4" y="257881"/>
            <a:ext cx="8605363" cy="587854"/>
          </a:xfrm>
          <a:prstGeom prst="rect">
            <a:avLst/>
          </a:prstGeom>
        </p:spPr>
        <p:txBody>
          <a:bodyPr vert="horz"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50024" y="1007807"/>
            <a:ext cx="9605952"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88338" y="6531415"/>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00039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50024" y="29271"/>
            <a:ext cx="8605363" cy="228610"/>
          </a:xfrm>
          <a:prstGeom prst="rect">
            <a:avLst/>
          </a:prstGeom>
        </p:spPr>
        <p:txBody>
          <a:bodyPr lIns="0" tIns="0" rIns="0" bIns="0" anchor="ctr" anchorCtr="0"/>
          <a:lstStyle>
            <a:lvl1pPr algn="l">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03693" y="196674"/>
            <a:ext cx="9565554" cy="721514"/>
            <a:chOff x="111919" y="216797"/>
            <a:chExt cx="10324361" cy="795336"/>
          </a:xfrm>
        </p:grpSpPr>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633"/>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50024" y="486491"/>
            <a:ext cx="8605363" cy="359244"/>
          </a:xfrm>
          <a:prstGeom prst="rect">
            <a:avLst/>
          </a:prstGeom>
        </p:spPr>
        <p:txBody>
          <a:bodyPr lIns="252000" tIns="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50024" y="257881"/>
            <a:ext cx="8605363" cy="228610"/>
          </a:xfrm>
          <a:prstGeom prst="rect">
            <a:avLst/>
          </a:prstGeom>
        </p:spPr>
        <p:txBody>
          <a:bodyPr lIns="252000" tIns="0" rIns="0" bIns="0" anchor="ctr" anchorCtr="0"/>
          <a:lstStyle>
            <a:lvl1pPr algn="l">
              <a:defRPr sz="127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50024" y="1007807"/>
            <a:ext cx="9605952"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489554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50024" y="172143"/>
            <a:ext cx="9005612"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50024" y="531388"/>
            <a:ext cx="9605986" cy="449899"/>
          </a:xfrm>
          <a:prstGeom prst="rect">
            <a:avLst/>
          </a:prstGeom>
          <a:ln w="19050">
            <a:solidFill>
              <a:schemeClr val="tx2"/>
            </a:solidFill>
          </a:ln>
        </p:spPr>
        <p:txBody>
          <a:bodyPr lIns="144000" tIns="144000" rIns="144000" bIns="108000" anchor="t" anchorCtr="0">
            <a:spAutoFit/>
          </a:bodyPr>
          <a:lstStyle>
            <a:lvl1pPr marL="172822" indent="-172822" algn="l">
              <a:lnSpc>
                <a:spcPct val="100000"/>
              </a:lnSpc>
              <a:spcBef>
                <a:spcPts val="544"/>
              </a:spcBef>
              <a:buFont typeface="Wingdings" panose="05000000000000000000" pitchFamily="2" charset="2"/>
              <a:buChar char="n"/>
              <a:defRPr sz="127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66204" y="456664"/>
            <a:ext cx="957263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572" b="6659"/>
          <a:stretch/>
        </p:blipFill>
        <p:spPr bwMode="auto">
          <a:xfrm>
            <a:off x="9394400" y="137950"/>
            <a:ext cx="368692"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395235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50024" y="172143"/>
            <a:ext cx="9185684"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a:stretch>
            <a:fillRect/>
          </a:stretch>
        </p:blipFill>
        <p:spPr>
          <a:xfrm>
            <a:off x="150024" y="6368678"/>
            <a:ext cx="9605952"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57884" y="6368678"/>
            <a:ext cx="1078684" cy="326585"/>
          </a:xfrm>
          <a:prstGeom prst="rect">
            <a:avLst/>
          </a:prstGeom>
          <a:noFill/>
        </p:spPr>
        <p:txBody>
          <a:bodyPr wrap="square" lIns="97976" tIns="0" rIns="0" bIns="0" rtlCol="0" anchor="ctr">
            <a:noAutofit/>
          </a:bodyPr>
          <a:lstStyle/>
          <a:p>
            <a:r>
              <a:rPr lang="ja-JP" altLang="en-US" sz="1089"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47475" y="2173436"/>
            <a:ext cx="5021847"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2. </a:t>
            </a:r>
            <a:r>
              <a:rPr lang="ja-JP" altLang="en-US" sz="137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323832" y="5458321"/>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50025" y="2432672"/>
            <a:ext cx="50192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205099" y="1236259"/>
            <a:ext cx="8819803" cy="653171"/>
          </a:xfrm>
        </p:spPr>
        <p:txBody>
          <a:bodyPr lIns="108000" tIns="36000" rIns="0" bIns="0" anchor="t" anchorCtr="0">
            <a:noAutofit/>
          </a:bodyPr>
          <a:lstStyle>
            <a:lvl1pPr marL="223832" indent="-223832" algn="l">
              <a:lnSpc>
                <a:spcPct val="120000"/>
              </a:lnSpc>
              <a:spcBef>
                <a:spcPts val="0"/>
              </a:spcBef>
              <a:buFont typeface="+mj-ea"/>
              <a:buAutoNum type="circleNumDbPlain"/>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2050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50025" y="1399552"/>
            <a:ext cx="1055075" cy="326585"/>
          </a:xfrm>
          <a:prstGeom prst="rect">
            <a:avLst/>
          </a:prstGeom>
          <a:noFill/>
        </p:spPr>
        <p:txBody>
          <a:bodyPr wrap="square" lIns="0" tIns="0" rIns="0" bIns="0" rtlCol="0" anchor="ctr">
            <a:noAutofit/>
          </a:bodyPr>
          <a:lstStyle/>
          <a:p>
            <a:r>
              <a:rPr lang="en-US" altLang="ja-JP" sz="1371" b="1" dirty="0">
                <a:solidFill>
                  <a:schemeClr val="bg2"/>
                </a:solidFill>
                <a:latin typeface="Meiryo UI" panose="020B0604030504040204" pitchFamily="50" charset="-128"/>
                <a:ea typeface="Meiryo UI" panose="020B0604030504040204" pitchFamily="50" charset="-128"/>
              </a:rPr>
              <a:t>1. </a:t>
            </a:r>
            <a:r>
              <a:rPr lang="ja-JP" altLang="en-US" sz="137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130426" y="6368678"/>
            <a:ext cx="8605363" cy="326585"/>
          </a:xfrm>
        </p:spPr>
        <p:txBody>
          <a:bodyPr lIns="0" tIns="18000" rIns="108000" bIns="0" anchor="ctr">
            <a:noAutofit/>
          </a:bodyPr>
          <a:lstStyle>
            <a:lvl1pPr marL="0" indent="0" algn="l">
              <a:buNone/>
              <a:defRPr sz="1089"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04194" y="5458321"/>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323832" y="5717548"/>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323832" y="5976775"/>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04194" y="5976775"/>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47475" y="447259"/>
            <a:ext cx="9591361"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47474" y="447259"/>
            <a:ext cx="893868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7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50024" y="2432672"/>
            <a:ext cx="500311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565613" y="2432672"/>
            <a:ext cx="4190362"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553357" y="2432672"/>
            <a:ext cx="420261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04193" y="5717548"/>
            <a:ext cx="900561" cy="228610"/>
          </a:xfrm>
          <a:prstGeom prst="rect">
            <a:avLst/>
          </a:prstGeom>
          <a:noFill/>
        </p:spPr>
        <p:txBody>
          <a:bodyPr wrap="none" lIns="0" tIns="0" rIns="0" bIns="0" rtlCol="0" anchor="ctr">
            <a:noAutofit/>
          </a:bodyPr>
          <a:lstStyle/>
          <a:p>
            <a:pPr algn="dist" defTabSz="162741">
              <a:tabLst/>
            </a:pPr>
            <a:r>
              <a:rPr lang="ja-JP" altLang="en-US" sz="1175" dirty="0">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47475" y="5113933"/>
            <a:ext cx="5188618"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3. </a:t>
            </a:r>
            <a:r>
              <a:rPr lang="ja-JP" altLang="en-US" sz="137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66204" y="5375201"/>
            <a:ext cx="516988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a:stretch>
            <a:fillRect/>
          </a:stretch>
        </p:blipFill>
        <p:spPr>
          <a:xfrm>
            <a:off x="150024" y="808024"/>
            <a:ext cx="96059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50024" y="808023"/>
            <a:ext cx="9588810" cy="326585"/>
          </a:xfrm>
        </p:spPr>
        <p:txBody>
          <a:bodyPr lIns="108000" tIns="36000" rIns="108000" bIns="0" anchor="ctr">
            <a:noAutofit/>
          </a:bodyPr>
          <a:lstStyle>
            <a:lvl1pPr marL="0" indent="0" algn="l">
              <a:buNone/>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6154" y="132843"/>
            <a:ext cx="672372"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799093" y="2173436"/>
            <a:ext cx="3935786" cy="261268"/>
          </a:xfrm>
        </p:spPr>
        <p:txBody>
          <a:bodyPr lIns="0" tIns="0" rIns="0" bIns="72000" anchor="b" anchorCtr="0">
            <a:normAutofit/>
          </a:bodyPr>
          <a:lstStyle>
            <a:lvl1pPr marL="0" indent="0" algn="l">
              <a:buNone/>
              <a:defRPr sz="137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565614" y="2173436"/>
            <a:ext cx="4169265" cy="261268"/>
          </a:xfrm>
          <a:prstGeom prst="rect">
            <a:avLst/>
          </a:prstGeom>
          <a:noFill/>
        </p:spPr>
        <p:txBody>
          <a:bodyPr wrap="square" lIns="0" tIns="0" bIns="65317" rtlCol="0" anchor="b" anchorCtr="0">
            <a:noAutofit/>
          </a:bodyPr>
          <a:lstStyle/>
          <a:p>
            <a:pPr algn="l"/>
            <a:r>
              <a:rPr lang="en-US" altLang="ja-JP" sz="1371" b="1" dirty="0">
                <a:solidFill>
                  <a:schemeClr val="bg2"/>
                </a:solidFill>
                <a:latin typeface="Meiryo UI" panose="020B0604030504040204" pitchFamily="50" charset="-128"/>
                <a:ea typeface="Meiryo UI" panose="020B0604030504040204" pitchFamily="50" charset="-128"/>
              </a:rPr>
              <a:t>4. </a:t>
            </a:r>
          </a:p>
        </p:txBody>
      </p:sp>
      <p:sp>
        <p:nvSpPr>
          <p:cNvPr id="3" name="正方形/長方形 2"/>
          <p:cNvSpPr/>
          <p:nvPr userDrawn="1"/>
        </p:nvSpPr>
        <p:spPr>
          <a:xfrm>
            <a:off x="9512486" y="6500820"/>
            <a:ext cx="466794" cy="369332"/>
          </a:xfrm>
          <a:prstGeom prst="rect">
            <a:avLst/>
          </a:prstGeom>
        </p:spPr>
        <p:txBody>
          <a:bodyPr wrap="none">
            <a:spAutoFit/>
          </a:bodyPr>
          <a:lstStyle/>
          <a:p>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dirty="0"/>
          </a:p>
        </p:txBody>
      </p:sp>
    </p:spTree>
    <p:extLst>
      <p:ext uri="{BB962C8B-B14F-4D97-AF65-F5344CB8AC3E}">
        <p14:creationId xmlns:p14="http://schemas.microsoft.com/office/powerpoint/2010/main" val="1384455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4054892" y="3120324"/>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userDrawn="1"/>
        </p:nvSpPr>
        <p:spPr>
          <a:xfrm>
            <a:off x="9305794" y="6314237"/>
            <a:ext cx="466794" cy="369332"/>
          </a:xfrm>
          <a:prstGeom prst="rect">
            <a:avLst/>
          </a:prstGeom>
        </p:spPr>
        <p:txBody>
          <a:bodyPr wrap="none">
            <a:spAutoFit/>
          </a:bodyPr>
          <a:lstStyle/>
          <a:p>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dirty="0"/>
          </a:p>
        </p:txBody>
      </p:sp>
    </p:spTree>
    <p:extLst>
      <p:ext uri="{BB962C8B-B14F-4D97-AF65-F5344CB8AC3E}">
        <p14:creationId xmlns:p14="http://schemas.microsoft.com/office/powerpoint/2010/main" val="316955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50024" y="29271"/>
            <a:ext cx="8605363" cy="228610"/>
          </a:xfrm>
          <a:prstGeom prst="rect">
            <a:avLst/>
          </a:prstGeom>
        </p:spPr>
        <p:txBody>
          <a:bodyPr lIns="0" tIns="0" rIns="0" bIns="0" anchor="ctr" anchorCtr="0"/>
          <a:lstStyle>
            <a:lvl1pPr algn="l">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03693" y="196674"/>
            <a:ext cx="9565554" cy="721514"/>
            <a:chOff x="111919" y="216797"/>
            <a:chExt cx="10324361" cy="795336"/>
          </a:xfrm>
        </p:grpSpPr>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633"/>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50024" y="486491"/>
            <a:ext cx="8605363" cy="359244"/>
          </a:xfrm>
          <a:prstGeom prst="rect">
            <a:avLst/>
          </a:prstGeom>
        </p:spPr>
        <p:txBody>
          <a:bodyPr lIns="252000" tIns="0" rIns="0" bIns="0" anchor="ctr" anchorCtr="0"/>
          <a:lstStyle>
            <a:lvl1pPr algn="l">
              <a:defRPr sz="217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50024" y="257881"/>
            <a:ext cx="8605363" cy="228610"/>
          </a:xfrm>
          <a:prstGeom prst="rect">
            <a:avLst/>
          </a:prstGeom>
        </p:spPr>
        <p:txBody>
          <a:bodyPr lIns="252000" tIns="0" rIns="0" bIns="0" anchor="ctr" anchorCtr="0"/>
          <a:lstStyle>
            <a:lvl1pPr algn="l">
              <a:defRPr sz="127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50024" y="1007807"/>
            <a:ext cx="9605952" cy="606343"/>
          </a:xfrm>
          <a:prstGeom prst="rect">
            <a:avLst/>
          </a:prstGeom>
          <a:ln w="19050">
            <a:solidFill>
              <a:schemeClr val="tx2"/>
            </a:solidFill>
          </a:ln>
        </p:spPr>
        <p:txBody>
          <a:bodyPr wrap="square" lIns="180000" tIns="180000" rIns="180000" bIns="144000" anchor="t" anchorCtr="0">
            <a:spAutoFit/>
          </a:bodyPr>
          <a:lstStyle>
            <a:lvl1pPr marL="259232" indent="-259232" algn="l">
              <a:lnSpc>
                <a:spcPct val="100000"/>
              </a:lnSpc>
              <a:spcBef>
                <a:spcPts val="544"/>
              </a:spcBef>
              <a:spcAft>
                <a:spcPts val="0"/>
              </a:spcAft>
              <a:buFont typeface="Wingdings" panose="05000000000000000000" pitchFamily="2" charset="2"/>
              <a:buChar char="n"/>
              <a:defRPr sz="181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1630128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197897" y="339770"/>
            <a:ext cx="9100236"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4" y="424232"/>
            <a:ext cx="8271821" cy="587854"/>
          </a:xfrm>
          <a:prstGeom prst="rect">
            <a:avLst/>
          </a:prstGeom>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531438" y="1012087"/>
            <a:ext cx="8705425" cy="783805"/>
          </a:xfrm>
          <a:prstGeom prst="rect">
            <a:avLst/>
          </a:prstGeom>
        </p:spPr>
        <p:txBody>
          <a:bodyPr lIns="0" tIns="144000" rIns="0" bIns="0" anchor="t"/>
          <a:lstStyle>
            <a:lvl1pPr marL="0" marR="0" indent="0" algn="l" defTabSz="782000" rtl="0" eaLnBrk="1" fontAlgn="auto" latinLnBrk="0" hangingPunct="1">
              <a:lnSpc>
                <a:spcPct val="100000"/>
              </a:lnSpc>
              <a:spcBef>
                <a:spcPts val="0"/>
              </a:spcBef>
              <a:spcAft>
                <a:spcPts val="513"/>
              </a:spcAft>
              <a:buClrTx/>
              <a:buSzTx/>
              <a:buFontTx/>
              <a:buNone/>
              <a:tabLst/>
              <a:defRPr sz="1368"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178190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6" y="332656"/>
            <a:ext cx="9278294" cy="587854"/>
          </a:xfrm>
          <a:prstGeom prst="rect">
            <a:avLst/>
          </a:prstGeom>
          <a:solidFill>
            <a:schemeClr val="accent1">
              <a:lumMod val="75000"/>
              <a:lumOff val="25000"/>
            </a:schemeClr>
          </a:solidFill>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userDrawn="1">
            <p:ph sz="quarter" idx="16" hasCustomPrompt="1"/>
          </p:nvPr>
        </p:nvSpPr>
        <p:spPr>
          <a:xfrm>
            <a:off x="531439" y="1012088"/>
            <a:ext cx="8705425" cy="783805"/>
          </a:xfrm>
          <a:prstGeom prst="rect">
            <a:avLst/>
          </a:prstGeom>
        </p:spPr>
        <p:txBody>
          <a:bodyPr lIns="0" tIns="144000" rIns="0" bIns="0" anchor="t"/>
          <a:lstStyle>
            <a:lvl1pPr marL="0" marR="0" indent="0" algn="l" defTabSz="781996" rtl="0" eaLnBrk="1" fontAlgn="auto" latinLnBrk="0" hangingPunct="1">
              <a:lnSpc>
                <a:spcPct val="100000"/>
              </a:lnSpc>
              <a:spcBef>
                <a:spcPts val="0"/>
              </a:spcBef>
              <a:spcAft>
                <a:spcPts val="513"/>
              </a:spcAft>
              <a:buClrTx/>
              <a:buSzTx/>
              <a:buFontTx/>
              <a:buNone/>
              <a:tabLst/>
              <a:defRPr sz="1368" b="1">
                <a:solidFill>
                  <a:schemeClr val="tx1"/>
                </a:solidFill>
                <a:latin typeface="Meiryo UI" panose="020B0604030504040204" pitchFamily="50" charset="-128"/>
                <a:ea typeface="Meiryo UI" panose="020B0604030504040204" pitchFamily="50" charset="-128"/>
              </a:defRPr>
            </a:lvl1pPr>
            <a:lvl2pPr marL="390998" indent="0">
              <a:buFontTx/>
              <a:buNone/>
              <a:defRPr/>
            </a:lvl2pPr>
            <a:lvl3pPr marL="781996" indent="0">
              <a:buFontTx/>
              <a:buNone/>
              <a:defRPr/>
            </a:lvl3pPr>
            <a:lvl4pPr marL="1172992" indent="0">
              <a:buFontTx/>
              <a:buNone/>
              <a:defRPr/>
            </a:lvl4pPr>
            <a:lvl5pPr marL="1563991" indent="0">
              <a:buFontTx/>
              <a:buNone/>
              <a:defRPr/>
            </a:lvl5pPr>
          </a:lstStyle>
          <a:p>
            <a:pPr marL="0" marR="0" lvl="0" indent="0" algn="l" defTabSz="781996"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856444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リー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7644" y="273940"/>
            <a:ext cx="536221"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713007" cy="461267"/>
          </a:xfrm>
          <a:prstGeom prst="rect">
            <a:avLst/>
          </a:prstGeom>
        </p:spPr>
      </p:pic>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9037265" y="6368597"/>
            <a:ext cx="318478" cy="261090"/>
          </a:xfrm>
          <a:prstGeom prst="rect">
            <a:avLst/>
          </a:prstGeom>
          <a:noFill/>
        </p:spPr>
        <p:txBody>
          <a:bodyPr wrap="none" lIns="0" tIns="0" rIns="0" bIns="0" rtlCol="0" anchor="ctr" anchorCtr="0">
            <a:noAutofit/>
          </a:bodyPr>
          <a:lstStyle/>
          <a:p>
            <a:pPr algn="r"/>
            <a:fld id="{9C1B02FA-3B43-4965-97B5-C29D405C4738}" type="slidenum">
              <a:rPr kumimoji="1" lang="ja-JP" altLang="en-US" sz="941"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941" b="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24259" y="354181"/>
            <a:ext cx="7145926" cy="457525"/>
          </a:xfrm>
          <a:prstGeom prst="rect">
            <a:avLst/>
          </a:prstGeom>
        </p:spPr>
        <p:txBody>
          <a:bodyPr lIns="252000" tIns="36000" rIns="0" bIns="0" anchor="ctr">
            <a:normAutofit/>
          </a:bodyPr>
          <a:lstStyle>
            <a:lvl1pPr marL="0" indent="0">
              <a:buNone/>
              <a:defRPr sz="1881" b="1" i="0">
                <a:solidFill>
                  <a:schemeClr val="bg1"/>
                </a:solidFill>
                <a:latin typeface="Meiryo UI" panose="020B0604030504040204" pitchFamily="50" charset="-128"/>
                <a:ea typeface="Meiryo UI" panose="020B0604030504040204" pitchFamily="50" charset="-128"/>
              </a:defRPr>
            </a:lvl1pPr>
          </a:lstStyle>
          <a:p>
            <a:r>
              <a:rPr kumimoji="1" lang="ja-JP" altLang="en-US" dirty="0"/>
              <a:t>タイトルタイトル</a:t>
            </a:r>
          </a:p>
        </p:txBody>
      </p:sp>
      <p:sp>
        <p:nvSpPr>
          <p:cNvPr id="11" name="コンテンツ プレースホルダー 18">
            <a:extLst>
              <a:ext uri="{FF2B5EF4-FFF2-40B4-BE49-F238E27FC236}">
                <a16:creationId xmlns:a16="http://schemas.microsoft.com/office/drawing/2014/main" id="{D6CEC8E5-ABD9-4156-8E4A-955E63649379}"/>
              </a:ext>
            </a:extLst>
          </p:cNvPr>
          <p:cNvSpPr>
            <a:spLocks noGrp="1"/>
          </p:cNvSpPr>
          <p:nvPr>
            <p:ph sz="quarter" idx="16" hasCustomPrompt="1"/>
          </p:nvPr>
        </p:nvSpPr>
        <p:spPr>
          <a:xfrm>
            <a:off x="550089" y="823885"/>
            <a:ext cx="8041877" cy="589919"/>
          </a:xfrm>
          <a:prstGeom prst="rect">
            <a:avLst/>
          </a:prstGeom>
        </p:spPr>
        <p:txBody>
          <a:bodyPr lIns="0" tIns="108000" rIns="0" bIns="0" anchor="t"/>
          <a:lstStyle>
            <a:lvl1pPr marL="0" marR="0" indent="0" algn="l" defTabSz="782000" rtl="0" eaLnBrk="1" fontAlgn="auto" latinLnBrk="0" hangingPunct="1">
              <a:lnSpc>
                <a:spcPct val="100000"/>
              </a:lnSpc>
              <a:spcBef>
                <a:spcPts val="0"/>
              </a:spcBef>
              <a:spcAft>
                <a:spcPts val="0"/>
              </a:spcAft>
              <a:buClrTx/>
              <a:buSzTx/>
              <a:buFontTx/>
              <a:buNone/>
              <a:tabLst/>
              <a:defRPr sz="1026"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8" y="532082"/>
            <a:ext cx="359245"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477556" y="262409"/>
            <a:ext cx="633971"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21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内容説明用スライド_タイトルのみ">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47644" y="273940"/>
            <a:ext cx="536221" cy="537767"/>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713007" cy="461267"/>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8" y="532082"/>
            <a:ext cx="359245" cy="352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477556" y="262409"/>
            <a:ext cx="633971" cy="6237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3C77094-EBBC-48DE-9242-E77BA6AC9747}"/>
              </a:ext>
            </a:extLst>
          </p:cNvPr>
          <p:cNvSpPr txBox="1"/>
          <p:nvPr userDrawn="1"/>
        </p:nvSpPr>
        <p:spPr>
          <a:xfrm>
            <a:off x="9037265" y="6368597"/>
            <a:ext cx="318478" cy="261090"/>
          </a:xfrm>
          <a:prstGeom prst="rect">
            <a:avLst/>
          </a:prstGeom>
          <a:noFill/>
        </p:spPr>
        <p:txBody>
          <a:bodyPr wrap="none" lIns="0" tIns="0" rIns="0" bIns="0" rtlCol="0" anchor="ctr" anchorCtr="0">
            <a:noAutofit/>
          </a:bodyPr>
          <a:lstStyle/>
          <a:p>
            <a:pPr algn="r"/>
            <a:fld id="{9C1B02FA-3B43-4965-97B5-C29D405C4738}" type="slidenum">
              <a:rPr kumimoji="1" lang="ja-JP" altLang="en-US" sz="941" b="0" smtClean="0">
                <a:latin typeface="Arial" panose="020B0604020202020204" pitchFamily="34" charset="0"/>
                <a:ea typeface="メイリオ" panose="020B0604030504040204" pitchFamily="50" charset="-128"/>
                <a:cs typeface="Arial" panose="020B0604020202020204" pitchFamily="34" charset="0"/>
              </a:rPr>
              <a:pPr algn="r"/>
              <a:t>‹#›</a:t>
            </a:fld>
            <a:endParaRPr kumimoji="1" lang="ja-JP" altLang="en-US" sz="941" b="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324259" y="354181"/>
            <a:ext cx="7145926" cy="457525"/>
          </a:xfrm>
          <a:prstGeom prst="rect">
            <a:avLst/>
          </a:prstGeom>
        </p:spPr>
        <p:txBody>
          <a:bodyPr lIns="252000" tIns="36000" rIns="0" bIns="0" anchor="ctr">
            <a:normAutofit/>
          </a:bodyPr>
          <a:lstStyle>
            <a:lvl1pPr marL="0" indent="0">
              <a:buNone/>
              <a:defRPr sz="1881" b="1" i="0">
                <a:solidFill>
                  <a:schemeClr val="bg1"/>
                </a:solidFill>
                <a:latin typeface="Meiryo UI" panose="020B0604030504040204" pitchFamily="50" charset="-128"/>
                <a:ea typeface="Meiryo UI" panose="020B0604030504040204" pitchFamily="50" charset="-128"/>
              </a:defRPr>
            </a:lvl1pPr>
          </a:lstStyle>
          <a:p>
            <a:r>
              <a:rPr kumimoji="1" lang="ja-JP" altLang="en-US" dirty="0"/>
              <a:t>タイトルタイトル</a:t>
            </a:r>
          </a:p>
        </p:txBody>
      </p:sp>
    </p:spTree>
    <p:extLst>
      <p:ext uri="{BB962C8B-B14F-4D97-AF65-F5344CB8AC3E}">
        <p14:creationId xmlns:p14="http://schemas.microsoft.com/office/powerpoint/2010/main" val="2892525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目次用スライド">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08499E0-6698-7242-8365-20FF5A758AA5}"/>
              </a:ext>
            </a:extLst>
          </p:cNvPr>
          <p:cNvSpPr txBox="1"/>
          <p:nvPr userDrawn="1"/>
        </p:nvSpPr>
        <p:spPr>
          <a:xfrm>
            <a:off x="1" y="6609925"/>
            <a:ext cx="9906000" cy="230512"/>
          </a:xfrm>
          <a:prstGeom prst="rect">
            <a:avLst/>
          </a:prstGeom>
          <a:noFill/>
        </p:spPr>
        <p:txBody>
          <a:bodyPr wrap="square" rtlCol="0">
            <a:spAutoFit/>
          </a:bodyPr>
          <a:lstStyle/>
          <a:p>
            <a:pPr algn="r"/>
            <a:fld id="{38434F60-59C2-5746-B363-8E311F3EE048}" type="slidenum">
              <a:rPr lang="en-US" altLang="ja-JP" sz="898"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898" b="0" dirty="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67312" y="133064"/>
            <a:ext cx="596513" cy="598234"/>
          </a:xfrm>
          <a:prstGeom prst="rect">
            <a:avLst/>
          </a:prstGeom>
          <a:noFill/>
          <a:extLst>
            <a:ext uri="{909E8E84-426E-40DD-AFC4-6F175D3DCCD1}">
              <a14:hiddenFill xmlns:a14="http://schemas.microsoft.com/office/drawing/2010/main">
                <a:solidFill>
                  <a:srgbClr val="FFFFFF"/>
                </a:solidFill>
              </a14:hiddenFill>
            </a:ext>
          </a:extLst>
        </p:spPr>
      </p:pic>
      <p:pic>
        <p:nvPicPr>
          <p:cNvPr id="4" name="グラフィックス 3">
            <a:extLst>
              <a:ext uri="{FF2B5EF4-FFF2-40B4-BE49-F238E27FC236}">
                <a16:creationId xmlns:a16="http://schemas.microsoft.com/office/drawing/2014/main" id="{DFC3FEA0-0269-A340-8AC0-2EE9382B6D7F}"/>
              </a:ext>
            </a:extLst>
          </p:cNvPr>
          <p:cNvPicPr>
            <a:picLocks noChangeAspect="1"/>
          </p:cNvPicPr>
          <p:nvPr userDrawn="1"/>
        </p:nvPicPr>
        <p:blipFill>
          <a:blip/>
          <a:stretch>
            <a:fillRect/>
          </a:stretch>
        </p:blipFill>
        <p:spPr>
          <a:xfrm>
            <a:off x="324258" y="354181"/>
            <a:ext cx="8872196" cy="461266"/>
          </a:xfrm>
          <a:prstGeom prst="rect">
            <a:avLst/>
          </a:prstGeom>
        </p:spPr>
      </p:pic>
      <p:cxnSp>
        <p:nvCxnSpPr>
          <p:cNvPr id="5" name="直線コネクタ 4">
            <a:extLst>
              <a:ext uri="{FF2B5EF4-FFF2-40B4-BE49-F238E27FC236}">
                <a16:creationId xmlns:a16="http://schemas.microsoft.com/office/drawing/2014/main" id="{EBCF4434-9025-3445-AC58-7DECDD0D5A3D}"/>
              </a:ext>
            </a:extLst>
          </p:cNvPr>
          <p:cNvCxnSpPr>
            <a:cxnSpLocks/>
          </p:cNvCxnSpPr>
          <p:nvPr userDrawn="1"/>
        </p:nvCxnSpPr>
        <p:spPr>
          <a:xfrm>
            <a:off x="249999" y="532082"/>
            <a:ext cx="359245" cy="352637"/>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81F0C-555C-6443-8F74-0430630E7B15}"/>
              </a:ext>
            </a:extLst>
          </p:cNvPr>
          <p:cNvCxnSpPr>
            <a:cxnSpLocks/>
          </p:cNvCxnSpPr>
          <p:nvPr userDrawn="1"/>
        </p:nvCxnSpPr>
        <p:spPr>
          <a:xfrm>
            <a:off x="8636744" y="262409"/>
            <a:ext cx="633971" cy="623779"/>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651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内容説明用スライド-1">
    <p:spTree>
      <p:nvGrpSpPr>
        <p:cNvPr id="1" name=""/>
        <p:cNvGrpSpPr/>
        <p:nvPr/>
      </p:nvGrpSpPr>
      <p:grpSpPr>
        <a:xfrm>
          <a:off x="0" y="0"/>
          <a:ext cx="0" cy="0"/>
          <a:chOff x="0" y="0"/>
          <a:chExt cx="0" cy="0"/>
        </a:xfrm>
      </p:grpSpPr>
      <p:pic>
        <p:nvPicPr>
          <p:cNvPr id="10" name="Picture 11" descr="ç°å¢ç">
            <a:extLst>
              <a:ext uri="{FF2B5EF4-FFF2-40B4-BE49-F238E27FC236}">
                <a16:creationId xmlns:a16="http://schemas.microsoft.com/office/drawing/2014/main" id="{60E486B8-662B-314A-9026-A2BE09EFE3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67313" y="133064"/>
            <a:ext cx="596513" cy="59823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8933A530-EA13-4E40-8853-24895B93ACAC}"/>
              </a:ext>
            </a:extLst>
          </p:cNvPr>
          <p:cNvGrpSpPr/>
          <p:nvPr userDrawn="1"/>
        </p:nvGrpSpPr>
        <p:grpSpPr>
          <a:xfrm>
            <a:off x="249997" y="285663"/>
            <a:ext cx="9414416" cy="899980"/>
            <a:chOff x="269828" y="1704549"/>
            <a:chExt cx="10161233" cy="1425716"/>
          </a:xfrm>
        </p:grpSpPr>
        <p:pic>
          <p:nvPicPr>
            <p:cNvPr id="7" name="グラフィックス 6">
              <a:extLst>
                <a:ext uri="{FF2B5EF4-FFF2-40B4-BE49-F238E27FC236}">
                  <a16:creationId xmlns:a16="http://schemas.microsoft.com/office/drawing/2014/main" id="{1965654B-C214-044C-9754-691F56B1A74E}"/>
                </a:ext>
              </a:extLst>
            </p:cNvPr>
            <p:cNvPicPr>
              <a:picLocks noChangeAspect="1"/>
            </p:cNvPicPr>
            <p:nvPr/>
          </p:nvPicPr>
          <p:blipFill>
            <a:blip/>
            <a:stretch>
              <a:fillRect/>
            </a:stretch>
          </p:blipFill>
          <p:spPr>
            <a:xfrm>
              <a:off x="341713" y="1816883"/>
              <a:ext cx="9997200" cy="1224147"/>
            </a:xfrm>
            <a:prstGeom prst="rect">
              <a:avLst/>
            </a:prstGeom>
          </p:spPr>
        </p:pic>
        <p:cxnSp>
          <p:nvCxnSpPr>
            <p:cNvPr id="8" name="直線コネクタ 7">
              <a:extLst>
                <a:ext uri="{FF2B5EF4-FFF2-40B4-BE49-F238E27FC236}">
                  <a16:creationId xmlns:a16="http://schemas.microsoft.com/office/drawing/2014/main" id="{803ACE90-2131-A448-9D2B-E09F626D0747}"/>
                </a:ext>
              </a:extLst>
            </p:cNvPr>
            <p:cNvCxnSpPr/>
            <p:nvPr/>
          </p:nvCxnSpPr>
          <p:spPr>
            <a:xfrm>
              <a:off x="269828" y="2691065"/>
              <a:ext cx="438100" cy="439200"/>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92973B8-A1E0-8249-B6B2-09ED50D99913}"/>
                </a:ext>
              </a:extLst>
            </p:cNvPr>
            <p:cNvCxnSpPr>
              <a:cxnSpLocks/>
            </p:cNvCxnSpPr>
            <p:nvPr/>
          </p:nvCxnSpPr>
          <p:spPr>
            <a:xfrm>
              <a:off x="9321870" y="1704549"/>
              <a:ext cx="1109191" cy="1111976"/>
            </a:xfrm>
            <a:prstGeom prst="line">
              <a:avLst/>
            </a:prstGeom>
            <a:ln w="1270">
              <a:solidFill>
                <a:srgbClr val="009C89"/>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008499E0-6698-7242-8365-20FF5A758AA5}"/>
              </a:ext>
            </a:extLst>
          </p:cNvPr>
          <p:cNvSpPr txBox="1"/>
          <p:nvPr userDrawn="1"/>
        </p:nvSpPr>
        <p:spPr>
          <a:xfrm>
            <a:off x="1" y="6609925"/>
            <a:ext cx="9906000" cy="222690"/>
          </a:xfrm>
          <a:prstGeom prst="rect">
            <a:avLst/>
          </a:prstGeom>
          <a:noFill/>
        </p:spPr>
        <p:txBody>
          <a:bodyPr wrap="square" rtlCol="0">
            <a:spAutoFit/>
          </a:bodyPr>
          <a:lstStyle/>
          <a:p>
            <a:pPr algn="r"/>
            <a:fld id="{38434F60-59C2-5746-B363-8E311F3EE048}" type="slidenum">
              <a:rPr lang="en-US" altLang="ja-JP" sz="847" b="0" smtClean="0">
                <a:ln w="2540">
                  <a:solidFill>
                    <a:schemeClr val="bg2">
                      <a:lumMod val="75000"/>
                    </a:schemeClr>
                  </a:solidFill>
                </a:ln>
                <a:solidFill>
                  <a:schemeClr val="tx1"/>
                </a:solidFill>
                <a:latin typeface="Meiryo" panose="020B0604030504040204" pitchFamily="34" charset="-128"/>
                <a:ea typeface="Meiryo" panose="020B0604030504040204" pitchFamily="34" charset="-128"/>
              </a:rPr>
              <a:t>‹#›</a:t>
            </a:fld>
            <a:endParaRPr lang="ja-JP" altLang="en-US" sz="847" b="0" dirty="0">
              <a:ln w="2540">
                <a:solidFill>
                  <a:schemeClr val="bg2">
                    <a:lumMod val="75000"/>
                  </a:schemeClr>
                </a:solidFill>
              </a:ln>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880858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29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290"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197898" y="339770"/>
            <a:ext cx="9100236"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50"/>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5" y="424232"/>
            <a:ext cx="8271821" cy="587854"/>
          </a:xfrm>
          <a:prstGeom prst="rect">
            <a:avLst/>
          </a:prstGeom>
        </p:spPr>
        <p:txBody>
          <a:bodyPr lIns="252000" tIns="36000" rIns="0" bIns="0" anchor="ctr" anchorCtr="0"/>
          <a:lstStyle>
            <a:lvl1pPr>
              <a:defRPr sz="2258"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531439" y="1012088"/>
            <a:ext cx="8705425" cy="783805"/>
          </a:xfrm>
          <a:prstGeom prst="rect">
            <a:avLst/>
          </a:prstGeom>
        </p:spPr>
        <p:txBody>
          <a:bodyPr lIns="0" tIns="144000" rIns="0" bIns="0" anchor="t"/>
          <a:lstStyle>
            <a:lvl1pPr marL="0" marR="0" indent="0" algn="l" defTabSz="737181" rtl="0" eaLnBrk="1" fontAlgn="auto" latinLnBrk="0" hangingPunct="1">
              <a:lnSpc>
                <a:spcPct val="100000"/>
              </a:lnSpc>
              <a:spcBef>
                <a:spcPts val="0"/>
              </a:spcBef>
              <a:spcAft>
                <a:spcPts val="483"/>
              </a:spcAft>
              <a:buClrTx/>
              <a:buSzTx/>
              <a:buFontTx/>
              <a:buNone/>
              <a:tabLst/>
              <a:defRPr sz="1290" b="1">
                <a:solidFill>
                  <a:srgbClr val="009C89"/>
                </a:solidFill>
                <a:latin typeface="Meiryo UI" panose="020B0604030504040204" pitchFamily="50" charset="-128"/>
                <a:ea typeface="Meiryo UI" panose="020B0604030504040204" pitchFamily="50" charset="-128"/>
              </a:defRPr>
            </a:lvl1pPr>
            <a:lvl2pPr marL="368591" indent="0">
              <a:buFontTx/>
              <a:buNone/>
              <a:defRPr/>
            </a:lvl2pPr>
            <a:lvl3pPr marL="737181" indent="0">
              <a:buFontTx/>
              <a:buNone/>
              <a:defRPr/>
            </a:lvl3pPr>
            <a:lvl4pPr marL="1105772" indent="0">
              <a:buFontTx/>
              <a:buNone/>
              <a:defRPr/>
            </a:lvl4pPr>
            <a:lvl5pPr marL="1474362" indent="0">
              <a:buFontTx/>
              <a:buNone/>
              <a:defRPr/>
            </a:lvl5pPr>
          </a:lstStyle>
          <a:p>
            <a:pPr marL="0" marR="0" lvl="0" indent="0" algn="l" defTabSz="737181" rtl="0" eaLnBrk="1" fontAlgn="auto" latinLnBrk="0" hangingPunct="1">
              <a:lnSpc>
                <a:spcPct val="90000"/>
              </a:lnSpc>
              <a:spcBef>
                <a:spcPts val="806"/>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3313746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内容説明用スライド_タイトルのみ">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AC2DE318-3373-45C5-B5ED-FC4A4125DD10}"/>
              </a:ext>
            </a:extLst>
          </p:cNvPr>
          <p:cNvGrpSpPr/>
          <p:nvPr userDrawn="1"/>
        </p:nvGrpSpPr>
        <p:grpSpPr>
          <a:xfrm>
            <a:off x="197897" y="339770"/>
            <a:ext cx="9100236" cy="719363"/>
            <a:chOff x="213594" y="302433"/>
            <a:chExt cx="9822130" cy="792964"/>
          </a:xfrm>
        </p:grpSpPr>
        <p:sp>
          <p:nvSpPr>
            <p:cNvPr id="30" name="フリーフォーム: 図形 29">
              <a:extLst>
                <a:ext uri="{FF2B5EF4-FFF2-40B4-BE49-F238E27FC236}">
                  <a16:creationId xmlns:a16="http://schemas.microsoft.com/office/drawing/2014/main" id="{2E2E24A4-3B37-4043-BFA7-B097B261A74B}"/>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24" name="直線コネクタ 23">
              <a:extLst>
                <a:ext uri="{FF2B5EF4-FFF2-40B4-BE49-F238E27FC236}">
                  <a16:creationId xmlns:a16="http://schemas.microsoft.com/office/drawing/2014/main" id="{D3CD85D1-03BA-48DE-917C-C0364BBEB90D}"/>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0692A14-C278-4BFD-8589-93D84C87BBEF}"/>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タイトル 97">
            <a:extLst>
              <a:ext uri="{FF2B5EF4-FFF2-40B4-BE49-F238E27FC236}">
                <a16:creationId xmlns:a16="http://schemas.microsoft.com/office/drawing/2014/main" id="{72170A6F-3936-4E64-8D54-81889E100275}"/>
              </a:ext>
            </a:extLst>
          </p:cNvPr>
          <p:cNvSpPr>
            <a:spLocks noGrp="1"/>
          </p:cNvSpPr>
          <p:nvPr userDrawn="1">
            <p:ph type="title" hasCustomPrompt="1"/>
          </p:nvPr>
        </p:nvSpPr>
        <p:spPr>
          <a:xfrm>
            <a:off x="287214" y="419806"/>
            <a:ext cx="8271821" cy="587854"/>
          </a:xfrm>
          <a:prstGeom prst="rect">
            <a:avLst/>
          </a:prstGeom>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32" name="テキスト ボックス 31">
            <a:extLst>
              <a:ext uri="{FF2B5EF4-FFF2-40B4-BE49-F238E27FC236}">
                <a16:creationId xmlns:a16="http://schemas.microsoft.com/office/drawing/2014/main" id="{25669791-F91A-490D-AE90-D7F0E46D1A2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96239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内容説明用スライド_タイトル+リード">
    <p:spTree>
      <p:nvGrpSpPr>
        <p:cNvPr id="1" name=""/>
        <p:cNvGrpSpPr/>
        <p:nvPr/>
      </p:nvGrpSpPr>
      <p:grpSpPr>
        <a:xfrm>
          <a:off x="0" y="0"/>
          <a:ext cx="0" cy="0"/>
          <a:chOff x="0" y="0"/>
          <a:chExt cx="0" cy="0"/>
        </a:xfrm>
      </p:grpSpPr>
      <p:sp>
        <p:nvSpPr>
          <p:cNvPr id="24" name="フリーフォーム: 図形 23">
            <a:extLst>
              <a:ext uri="{FF2B5EF4-FFF2-40B4-BE49-F238E27FC236}">
                <a16:creationId xmlns:a16="http://schemas.microsoft.com/office/drawing/2014/main" id="{D316A16E-8584-4903-990B-BD95BBA90F63}"/>
              </a:ext>
            </a:extLst>
          </p:cNvPr>
          <p:cNvSpPr/>
          <p:nvPr userDrawn="1"/>
        </p:nvSpPr>
        <p:spPr>
          <a:xfrm>
            <a:off x="282800" y="419807"/>
            <a:ext cx="8970005" cy="587854"/>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sp>
        <p:nvSpPr>
          <p:cNvPr id="25" name="フリーフォーム: 図形 24">
            <a:extLst>
              <a:ext uri="{FF2B5EF4-FFF2-40B4-BE49-F238E27FC236}">
                <a16:creationId xmlns:a16="http://schemas.microsoft.com/office/drawing/2014/main" id="{6389BA14-3C27-49E0-95D8-73EE985B7C86}"/>
              </a:ext>
            </a:extLst>
          </p:cNvPr>
          <p:cNvSpPr/>
          <p:nvPr userDrawn="1"/>
        </p:nvSpPr>
        <p:spPr>
          <a:xfrm flipV="1">
            <a:off x="282800" y="648417"/>
            <a:ext cx="8970005" cy="359244"/>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81" dirty="0"/>
          </a:p>
        </p:txBody>
      </p:sp>
      <p:cxnSp>
        <p:nvCxnSpPr>
          <p:cNvPr id="27" name="直線コネクタ 26">
            <a:extLst>
              <a:ext uri="{FF2B5EF4-FFF2-40B4-BE49-F238E27FC236}">
                <a16:creationId xmlns:a16="http://schemas.microsoft.com/office/drawing/2014/main" id="{10FB6288-8694-4998-AA2F-C2FF933481A4}"/>
              </a:ext>
            </a:extLst>
          </p:cNvPr>
          <p:cNvCxnSpPr>
            <a:cxnSpLocks/>
          </p:cNvCxnSpPr>
          <p:nvPr userDrawn="1"/>
        </p:nvCxnSpPr>
        <p:spPr>
          <a:xfrm>
            <a:off x="197896" y="732549"/>
            <a:ext cx="333541" cy="3265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493546D-0948-4393-9D11-8785B20C3062}"/>
              </a:ext>
            </a:extLst>
          </p:cNvPr>
          <p:cNvCxnSpPr>
            <a:cxnSpLocks/>
          </p:cNvCxnSpPr>
          <p:nvPr userDrawn="1"/>
        </p:nvCxnSpPr>
        <p:spPr>
          <a:xfrm>
            <a:off x="8563447" y="339770"/>
            <a:ext cx="734684" cy="719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18">
            <a:extLst>
              <a:ext uri="{FF2B5EF4-FFF2-40B4-BE49-F238E27FC236}">
                <a16:creationId xmlns:a16="http://schemas.microsoft.com/office/drawing/2014/main" id="{D5428008-C93C-447D-8ECA-E6DC6C99CFF5}"/>
              </a:ext>
            </a:extLst>
          </p:cNvPr>
          <p:cNvSpPr>
            <a:spLocks noGrp="1"/>
          </p:cNvSpPr>
          <p:nvPr userDrawn="1">
            <p:ph sz="quarter" idx="14" hasCustomPrompt="1"/>
          </p:nvPr>
        </p:nvSpPr>
        <p:spPr bwMode="white">
          <a:xfrm>
            <a:off x="287213" y="419807"/>
            <a:ext cx="8271821" cy="228610"/>
          </a:xfrm>
          <a:prstGeom prst="rect">
            <a:avLst/>
          </a:prstGeom>
        </p:spPr>
        <p:txBody>
          <a:bodyPr lIns="180000" tIns="36000" rIns="0" bIns="0" anchor="ctr"/>
          <a:lstStyle>
            <a:lvl1pPr marL="0" indent="0" algn="l">
              <a:buFontTx/>
              <a:buNone/>
              <a:defRPr sz="1026" b="1">
                <a:solidFill>
                  <a:schemeClr val="bg1"/>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lvl="0"/>
            <a:r>
              <a:rPr kumimoji="1" lang="ja-JP" altLang="en-US" dirty="0"/>
              <a:t>第</a:t>
            </a:r>
            <a:r>
              <a:rPr kumimoji="1" lang="en-US" altLang="ja-JP" dirty="0"/>
              <a:t>1</a:t>
            </a:r>
            <a:r>
              <a:rPr kumimoji="1" lang="ja-JP" altLang="en-US" dirty="0"/>
              <a:t>階層（例：章タイトル）</a:t>
            </a:r>
          </a:p>
        </p:txBody>
      </p:sp>
      <p:sp>
        <p:nvSpPr>
          <p:cNvPr id="30" name="コンテンツ プレースホルダー 18">
            <a:extLst>
              <a:ext uri="{FF2B5EF4-FFF2-40B4-BE49-F238E27FC236}">
                <a16:creationId xmlns:a16="http://schemas.microsoft.com/office/drawing/2014/main" id="{8E325FC6-CFEA-4EF4-9D97-941D22CFC145}"/>
              </a:ext>
            </a:extLst>
          </p:cNvPr>
          <p:cNvSpPr>
            <a:spLocks noGrp="1"/>
          </p:cNvSpPr>
          <p:nvPr userDrawn="1">
            <p:ph sz="quarter" idx="15" hasCustomPrompt="1"/>
          </p:nvPr>
        </p:nvSpPr>
        <p:spPr bwMode="white">
          <a:xfrm>
            <a:off x="287213" y="191741"/>
            <a:ext cx="8271821" cy="228610"/>
          </a:xfrm>
          <a:prstGeom prst="rect">
            <a:avLst/>
          </a:prstGeom>
        </p:spPr>
        <p:txBody>
          <a:bodyPr lIns="72000" tIns="36000" rIns="0" bIns="0" anchor="ctr"/>
          <a:lstStyle>
            <a:lvl1pPr marL="0" indent="0" algn="l">
              <a:buFontTx/>
              <a:buNone/>
              <a:defRPr sz="1026" b="1">
                <a:solidFill>
                  <a:schemeClr val="accent1"/>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lvl="0"/>
            <a:r>
              <a:rPr kumimoji="1" lang="ja-JP" altLang="en-US" dirty="0"/>
              <a:t>第</a:t>
            </a:r>
            <a:r>
              <a:rPr kumimoji="1" lang="en-US" altLang="ja-JP" dirty="0"/>
              <a:t>2</a:t>
            </a:r>
            <a:r>
              <a:rPr kumimoji="1" lang="ja-JP" altLang="en-US" dirty="0"/>
              <a:t>階層（例：表タイトル）</a:t>
            </a:r>
          </a:p>
        </p:txBody>
      </p:sp>
      <p:sp>
        <p:nvSpPr>
          <p:cNvPr id="32" name="コンテンツ プレースホルダー 18">
            <a:extLst>
              <a:ext uri="{FF2B5EF4-FFF2-40B4-BE49-F238E27FC236}">
                <a16:creationId xmlns:a16="http://schemas.microsoft.com/office/drawing/2014/main" id="{B0601DCF-F450-4DBC-97BF-9C8A2C2B569B}"/>
              </a:ext>
            </a:extLst>
          </p:cNvPr>
          <p:cNvSpPr>
            <a:spLocks noGrp="1"/>
          </p:cNvSpPr>
          <p:nvPr userDrawn="1">
            <p:ph sz="quarter" idx="16" hasCustomPrompt="1"/>
          </p:nvPr>
        </p:nvSpPr>
        <p:spPr>
          <a:xfrm>
            <a:off x="531438" y="1012087"/>
            <a:ext cx="8705425" cy="783805"/>
          </a:xfrm>
          <a:prstGeom prst="rect">
            <a:avLst/>
          </a:prstGeom>
        </p:spPr>
        <p:txBody>
          <a:bodyPr lIns="0" tIns="144000" rIns="0" bIns="0" anchor="t"/>
          <a:lstStyle>
            <a:lvl1pPr marL="0" marR="0" indent="0" algn="l" defTabSz="782000" rtl="0" eaLnBrk="1" fontAlgn="auto" latinLnBrk="0" hangingPunct="1">
              <a:lnSpc>
                <a:spcPct val="100000"/>
              </a:lnSpc>
              <a:spcBef>
                <a:spcPts val="0"/>
              </a:spcBef>
              <a:spcAft>
                <a:spcPts val="513"/>
              </a:spcAft>
              <a:buClrTx/>
              <a:buSzTx/>
              <a:buFontTx/>
              <a:buNone/>
              <a:tabLst/>
              <a:defRPr sz="1368"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
        <p:nvSpPr>
          <p:cNvPr id="33" name="テキスト ボックス 32">
            <a:extLst>
              <a:ext uri="{FF2B5EF4-FFF2-40B4-BE49-F238E27FC236}">
                <a16:creationId xmlns:a16="http://schemas.microsoft.com/office/drawing/2014/main" id="{D6203B00-3C4D-4A50-AD59-A9017DC5CA98}"/>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タイトル 97">
            <a:extLst>
              <a:ext uri="{FF2B5EF4-FFF2-40B4-BE49-F238E27FC236}">
                <a16:creationId xmlns:a16="http://schemas.microsoft.com/office/drawing/2014/main" id="{E903700A-BA7D-4341-BD66-3F77B7227C1F}"/>
              </a:ext>
            </a:extLst>
          </p:cNvPr>
          <p:cNvSpPr>
            <a:spLocks noGrp="1"/>
          </p:cNvSpPr>
          <p:nvPr>
            <p:ph type="title" hasCustomPrompt="1"/>
          </p:nvPr>
        </p:nvSpPr>
        <p:spPr>
          <a:xfrm>
            <a:off x="287215" y="648417"/>
            <a:ext cx="8276234" cy="359244"/>
          </a:xfrm>
          <a:prstGeom prst="rect">
            <a:avLst/>
          </a:prstGeom>
        </p:spPr>
        <p:txBody>
          <a:bodyPr lIns="252000" tIns="36000" rIns="0" bIns="0" anchor="ctr" anchorCtr="0"/>
          <a:lstStyle>
            <a:lvl1pPr>
              <a:defRPr sz="1881"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495089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内容説明用スライド">
    <p:spTree>
      <p:nvGrpSpPr>
        <p:cNvPr id="1" name=""/>
        <p:cNvGrpSpPr/>
        <p:nvPr/>
      </p:nvGrpSpPr>
      <p:grpSpPr>
        <a:xfrm>
          <a:off x="0" y="0"/>
          <a:ext cx="0" cy="0"/>
          <a:chOff x="0" y="0"/>
          <a:chExt cx="0" cy="0"/>
        </a:xfrm>
      </p:grpSpPr>
      <p:sp>
        <p:nvSpPr>
          <p:cNvPr id="99" name="テキスト ボックス 98">
            <a:extLst>
              <a:ext uri="{FF2B5EF4-FFF2-40B4-BE49-F238E27FC236}">
                <a16:creationId xmlns:a16="http://schemas.microsoft.com/office/drawing/2014/main" id="{7455FDF7-D502-4354-BBBF-F7B81E7A92BC}"/>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45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5" name="グループ化 14">
            <a:extLst>
              <a:ext uri="{FF2B5EF4-FFF2-40B4-BE49-F238E27FC236}">
                <a16:creationId xmlns:a16="http://schemas.microsoft.com/office/drawing/2014/main" id="{BB44DCFF-9840-43B5-A765-993332EAC29C}"/>
              </a:ext>
            </a:extLst>
          </p:cNvPr>
          <p:cNvGrpSpPr/>
          <p:nvPr userDrawn="1"/>
        </p:nvGrpSpPr>
        <p:grpSpPr>
          <a:xfrm>
            <a:off x="197896" y="339770"/>
            <a:ext cx="9100236" cy="719363"/>
            <a:chOff x="218356" y="2187666"/>
            <a:chExt cx="9822130" cy="792964"/>
          </a:xfrm>
        </p:grpSpPr>
        <p:sp>
          <p:nvSpPr>
            <p:cNvPr id="16" name="フリーフォーム: 図形 15">
              <a:extLst>
                <a:ext uri="{FF2B5EF4-FFF2-40B4-BE49-F238E27FC236}">
                  <a16:creationId xmlns:a16="http://schemas.microsoft.com/office/drawing/2014/main" id="{FDE73132-D310-448E-A036-E8C3F616277B}"/>
                </a:ext>
              </a:extLst>
            </p:cNvPr>
            <p:cNvSpPr/>
            <p:nvPr userDrawn="1"/>
          </p:nvSpPr>
          <p:spPr>
            <a:xfrm>
              <a:off x="309996" y="2275892"/>
              <a:ext cx="9681568" cy="648000"/>
            </a:xfrm>
            <a:custGeom>
              <a:avLst/>
              <a:gdLst>
                <a:gd name="connsiteX0" fmla="*/ 68294 w 9681568"/>
                <a:gd name="connsiteY0" fmla="*/ 0 h 648000"/>
                <a:gd name="connsiteX1" fmla="*/ 9033568 w 9681568"/>
                <a:gd name="connsiteY1" fmla="*/ 0 h 648000"/>
                <a:gd name="connsiteX2" fmla="*/ 9681568 w 9681568"/>
                <a:gd name="connsiteY2" fmla="*/ 648000 h 648000"/>
                <a:gd name="connsiteX3" fmla="*/ 264751 w 9681568"/>
                <a:gd name="connsiteY3" fmla="*/ 648000 h 648000"/>
                <a:gd name="connsiteX4" fmla="*/ 0 w 9681568"/>
                <a:gd name="connsiteY4" fmla="*/ 446523 h 648000"/>
                <a:gd name="connsiteX5" fmla="*/ 0 w 9681568"/>
                <a:gd name="connsiteY5" fmla="*/ 51957 h 648000"/>
                <a:gd name="connsiteX6" fmla="*/ 68294 w 9681568"/>
                <a:gd name="connsiteY6"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1568" h="648000">
                  <a:moveTo>
                    <a:pt x="68294" y="0"/>
                  </a:moveTo>
                  <a:lnTo>
                    <a:pt x="9033568" y="0"/>
                  </a:lnTo>
                  <a:lnTo>
                    <a:pt x="9681568" y="648000"/>
                  </a:lnTo>
                  <a:lnTo>
                    <a:pt x="264751" y="648000"/>
                  </a:lnTo>
                  <a:lnTo>
                    <a:pt x="0" y="446523"/>
                  </a:lnTo>
                  <a:lnTo>
                    <a:pt x="0" y="51957"/>
                  </a:lnTo>
                  <a:cubicBezTo>
                    <a:pt x="0" y="23262"/>
                    <a:pt x="30576" y="0"/>
                    <a:pt x="6829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7" name="フリーフォーム: 図形 16">
              <a:extLst>
                <a:ext uri="{FF2B5EF4-FFF2-40B4-BE49-F238E27FC236}">
                  <a16:creationId xmlns:a16="http://schemas.microsoft.com/office/drawing/2014/main" id="{7B773A8B-6EB7-4F64-BA88-F72E7744A559}"/>
                </a:ext>
              </a:extLst>
            </p:cNvPr>
            <p:cNvSpPr/>
            <p:nvPr userDrawn="1"/>
          </p:nvSpPr>
          <p:spPr>
            <a:xfrm flipV="1">
              <a:off x="309996" y="2527892"/>
              <a:ext cx="9681568" cy="396000"/>
            </a:xfrm>
            <a:custGeom>
              <a:avLst/>
              <a:gdLst>
                <a:gd name="connsiteX0" fmla="*/ 0 w 9681568"/>
                <a:gd name="connsiteY0" fmla="*/ 396000 h 396000"/>
                <a:gd name="connsiteX1" fmla="*/ 9285568 w 9681568"/>
                <a:gd name="connsiteY1" fmla="*/ 396000 h 396000"/>
                <a:gd name="connsiteX2" fmla="*/ 9681568 w 9681568"/>
                <a:gd name="connsiteY2" fmla="*/ 0 h 396000"/>
                <a:gd name="connsiteX3" fmla="*/ 206973 w 9681568"/>
                <a:gd name="connsiteY3" fmla="*/ 0 h 396000"/>
                <a:gd name="connsiteX4" fmla="*/ 0 w 9681568"/>
                <a:gd name="connsiteY4" fmla="*/ 206973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1568" h="396000">
                  <a:moveTo>
                    <a:pt x="0" y="396000"/>
                  </a:moveTo>
                  <a:lnTo>
                    <a:pt x="9285568" y="396000"/>
                  </a:lnTo>
                  <a:lnTo>
                    <a:pt x="9681568" y="0"/>
                  </a:lnTo>
                  <a:lnTo>
                    <a:pt x="206973" y="0"/>
                  </a:lnTo>
                  <a:lnTo>
                    <a:pt x="0" y="2069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96" dirty="0"/>
            </a:p>
          </p:txBody>
        </p:sp>
        <p:cxnSp>
          <p:nvCxnSpPr>
            <p:cNvPr id="18" name="直線コネクタ 17">
              <a:extLst>
                <a:ext uri="{FF2B5EF4-FFF2-40B4-BE49-F238E27FC236}">
                  <a16:creationId xmlns:a16="http://schemas.microsoft.com/office/drawing/2014/main" id="{DD2D1282-6F99-4A95-9BDC-0048DD51F309}"/>
                </a:ext>
              </a:extLst>
            </p:cNvPr>
            <p:cNvCxnSpPr>
              <a:cxnSpLocks/>
            </p:cNvCxnSpPr>
            <p:nvPr userDrawn="1"/>
          </p:nvCxnSpPr>
          <p:spPr>
            <a:xfrm>
              <a:off x="218356" y="2620630"/>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2A3B294-5ACE-449A-B2EE-9AC0A8AC2506}"/>
                </a:ext>
              </a:extLst>
            </p:cNvPr>
            <p:cNvCxnSpPr>
              <a:cxnSpLocks/>
            </p:cNvCxnSpPr>
            <p:nvPr userDrawn="1"/>
          </p:nvCxnSpPr>
          <p:spPr>
            <a:xfrm>
              <a:off x="9247522" y="2187666"/>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コンテンツ プレースホルダー 18">
            <a:extLst>
              <a:ext uri="{FF2B5EF4-FFF2-40B4-BE49-F238E27FC236}">
                <a16:creationId xmlns:a16="http://schemas.microsoft.com/office/drawing/2014/main" id="{A29F1BF5-21A9-4C9F-A42D-6863A1A558CC}"/>
              </a:ext>
            </a:extLst>
          </p:cNvPr>
          <p:cNvSpPr>
            <a:spLocks noGrp="1"/>
          </p:cNvSpPr>
          <p:nvPr>
            <p:ph sz="quarter" idx="14" hasCustomPrompt="1"/>
          </p:nvPr>
        </p:nvSpPr>
        <p:spPr bwMode="white">
          <a:xfrm>
            <a:off x="287213" y="419807"/>
            <a:ext cx="8271821" cy="228610"/>
          </a:xfrm>
          <a:prstGeom prst="rect">
            <a:avLst/>
          </a:prstGeom>
        </p:spPr>
        <p:txBody>
          <a:bodyPr lIns="180000" tIns="36000" rIns="0" bIns="0" anchor="ctr"/>
          <a:lstStyle>
            <a:lvl1pPr marL="0" marR="0" indent="0" algn="l" defTabSz="829544" rtl="0" eaLnBrk="1" fontAlgn="auto" latinLnBrk="0" hangingPunct="1">
              <a:lnSpc>
                <a:spcPct val="90000"/>
              </a:lnSpc>
              <a:spcBef>
                <a:spcPts val="907"/>
              </a:spcBef>
              <a:spcAft>
                <a:spcPts val="0"/>
              </a:spcAft>
              <a:buClrTx/>
              <a:buSzTx/>
              <a:buFontTx/>
              <a:buNone/>
              <a:tabLst/>
              <a:defRPr sz="1089" b="1">
                <a:solidFill>
                  <a:schemeClr val="bg1"/>
                </a:solidFill>
                <a:latin typeface="Meiryo UI" panose="020B0604030504040204" pitchFamily="50" charset="-128"/>
                <a:ea typeface="Meiryo UI" panose="020B0604030504040204" pitchFamily="50" charset="-128"/>
              </a:defRPr>
            </a:lvl1pPr>
            <a:lvl2pPr marL="414772" indent="0">
              <a:buFontTx/>
              <a:buNone/>
              <a:defRPr/>
            </a:lvl2pPr>
            <a:lvl3pPr marL="829544" indent="0">
              <a:buFontTx/>
              <a:buNone/>
              <a:defRPr/>
            </a:lvl3pPr>
            <a:lvl4pPr marL="1244316" indent="0">
              <a:buFontTx/>
              <a:buNone/>
              <a:defRPr/>
            </a:lvl4pPr>
            <a:lvl5pPr marL="1659087" indent="0">
              <a:buFontTx/>
              <a:buNone/>
              <a:defRPr/>
            </a:lvl5pPr>
          </a:lstStyle>
          <a:p>
            <a:pPr marL="0" marR="0" lvl="0" indent="0" algn="l" defTabSz="829544" rtl="0" eaLnBrk="1" fontAlgn="auto" latinLnBrk="0" hangingPunct="1">
              <a:lnSpc>
                <a:spcPct val="90000"/>
              </a:lnSpc>
              <a:spcBef>
                <a:spcPts val="907"/>
              </a:spcBef>
              <a:spcAft>
                <a:spcPts val="0"/>
              </a:spcAft>
              <a:buClrTx/>
              <a:buSzTx/>
              <a:buFontTx/>
              <a:buNone/>
              <a:tabLst/>
              <a:defRPr/>
            </a:pPr>
            <a:r>
              <a:rPr kumimoji="1" lang="ja-JP" altLang="en-US" dirty="0"/>
              <a:t>第</a:t>
            </a:r>
            <a:r>
              <a:rPr kumimoji="1" lang="en-US" altLang="ja-JP" dirty="0"/>
              <a:t>1</a:t>
            </a:r>
            <a:r>
              <a:rPr kumimoji="1" lang="ja-JP" altLang="en-US" dirty="0"/>
              <a:t>階層（例：章タイトル）</a:t>
            </a:r>
          </a:p>
        </p:txBody>
      </p:sp>
      <p:sp>
        <p:nvSpPr>
          <p:cNvPr id="21" name="コンテンツ プレースホルダー 18">
            <a:extLst>
              <a:ext uri="{FF2B5EF4-FFF2-40B4-BE49-F238E27FC236}">
                <a16:creationId xmlns:a16="http://schemas.microsoft.com/office/drawing/2014/main" id="{D98872D5-07FB-4058-92B2-D941A324AEFB}"/>
              </a:ext>
            </a:extLst>
          </p:cNvPr>
          <p:cNvSpPr>
            <a:spLocks noGrp="1"/>
          </p:cNvSpPr>
          <p:nvPr>
            <p:ph sz="quarter" idx="15" hasCustomPrompt="1"/>
          </p:nvPr>
        </p:nvSpPr>
        <p:spPr bwMode="white">
          <a:xfrm>
            <a:off x="287213" y="191741"/>
            <a:ext cx="8271821" cy="228610"/>
          </a:xfrm>
          <a:prstGeom prst="rect">
            <a:avLst/>
          </a:prstGeom>
        </p:spPr>
        <p:txBody>
          <a:bodyPr lIns="72000" tIns="36000" rIns="0" bIns="0" anchor="ctr"/>
          <a:lstStyle>
            <a:lvl1pPr marL="0" indent="0" algn="l">
              <a:buFontTx/>
              <a:buNone/>
              <a:defRPr sz="1089" b="1">
                <a:solidFill>
                  <a:schemeClr val="accent1"/>
                </a:solidFill>
                <a:latin typeface="Meiryo UI" panose="020B0604030504040204" pitchFamily="50" charset="-128"/>
                <a:ea typeface="Meiryo UI" panose="020B0604030504040204" pitchFamily="50" charset="-128"/>
              </a:defRPr>
            </a:lvl1pPr>
            <a:lvl2pPr marL="414772" indent="0">
              <a:buFontTx/>
              <a:buNone/>
              <a:defRPr/>
            </a:lvl2pPr>
            <a:lvl3pPr marL="829544" indent="0">
              <a:buFontTx/>
              <a:buNone/>
              <a:defRPr/>
            </a:lvl3pPr>
            <a:lvl4pPr marL="1244316" indent="0">
              <a:buFontTx/>
              <a:buNone/>
              <a:defRPr/>
            </a:lvl4pPr>
            <a:lvl5pPr marL="1659087" indent="0">
              <a:buFontTx/>
              <a:buNone/>
              <a:defRPr/>
            </a:lvl5pPr>
          </a:lstStyle>
          <a:p>
            <a:pPr lvl="0"/>
            <a:r>
              <a:rPr kumimoji="1" lang="ja-JP" altLang="en-US" dirty="0"/>
              <a:t>第</a:t>
            </a:r>
            <a:r>
              <a:rPr kumimoji="1" lang="en-US" altLang="ja-JP" dirty="0"/>
              <a:t>2</a:t>
            </a:r>
            <a:r>
              <a:rPr kumimoji="1" lang="ja-JP" altLang="en-US" dirty="0"/>
              <a:t>階層（例：表タイトル）</a:t>
            </a:r>
          </a:p>
        </p:txBody>
      </p:sp>
      <p:sp>
        <p:nvSpPr>
          <p:cNvPr id="22" name="タイトル 97">
            <a:extLst>
              <a:ext uri="{FF2B5EF4-FFF2-40B4-BE49-F238E27FC236}">
                <a16:creationId xmlns:a16="http://schemas.microsoft.com/office/drawing/2014/main" id="{00A61ED2-0EA3-4684-9979-E10DD2CC909F}"/>
              </a:ext>
            </a:extLst>
          </p:cNvPr>
          <p:cNvSpPr>
            <a:spLocks noGrp="1"/>
          </p:cNvSpPr>
          <p:nvPr>
            <p:ph type="title" hasCustomPrompt="1"/>
          </p:nvPr>
        </p:nvSpPr>
        <p:spPr>
          <a:xfrm>
            <a:off x="287214" y="648417"/>
            <a:ext cx="8276234" cy="359244"/>
          </a:xfrm>
          <a:prstGeom prst="rect">
            <a:avLst/>
          </a:prstGeom>
        </p:spPr>
        <p:txBody>
          <a:bodyPr lIns="252000" tIns="36000" rIns="0" bIns="0" anchor="ctr" anchorCtr="0"/>
          <a:lstStyle>
            <a:lvl1pPr>
              <a:defRPr sz="1996"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183790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50024" y="172143"/>
            <a:ext cx="9005612"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50024" y="531388"/>
            <a:ext cx="9605986" cy="449899"/>
          </a:xfrm>
          <a:prstGeom prst="rect">
            <a:avLst/>
          </a:prstGeom>
          <a:ln w="19050">
            <a:solidFill>
              <a:schemeClr val="tx2"/>
            </a:solidFill>
          </a:ln>
        </p:spPr>
        <p:txBody>
          <a:bodyPr lIns="144000" tIns="144000" rIns="144000" bIns="108000" anchor="t" anchorCtr="0">
            <a:spAutoFit/>
          </a:bodyPr>
          <a:lstStyle>
            <a:lvl1pPr marL="172822" indent="-172822" algn="l">
              <a:lnSpc>
                <a:spcPct val="100000"/>
              </a:lnSpc>
              <a:spcBef>
                <a:spcPts val="544"/>
              </a:spcBef>
              <a:buFont typeface="Wingdings" panose="05000000000000000000" pitchFamily="2" charset="2"/>
              <a:buChar char="n"/>
              <a:defRPr sz="127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66204" y="456664"/>
            <a:ext cx="957263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572" b="6659"/>
          <a:stretch/>
        </p:blipFill>
        <p:spPr bwMode="auto">
          <a:xfrm>
            <a:off x="9394400" y="137950"/>
            <a:ext cx="368692"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9439042" y="6400781"/>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77"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5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85369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63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4" y="257881"/>
            <a:ext cx="8605363" cy="587854"/>
          </a:xfrm>
          <a:prstGeom prst="rect">
            <a:avLst/>
          </a:prstGeom>
        </p:spPr>
        <p:txBody>
          <a:bodyPr lIns="252000" tIns="36000" rIns="0" bIns="0" anchor="ctr" anchorCtr="0"/>
          <a:lstStyle>
            <a:lvl1pPr algn="l">
              <a:defRPr sz="254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50024" y="1007807"/>
            <a:ext cx="9605952" cy="1351291"/>
          </a:xfrm>
          <a:prstGeom prst="rect">
            <a:avLst/>
          </a:prstGeom>
          <a:ln w="19050">
            <a:solidFill>
              <a:schemeClr val="tx2"/>
            </a:solidFill>
          </a:ln>
        </p:spPr>
        <p:txBody>
          <a:bodyPr lIns="180000" tIns="180000" rIns="180000" bIns="144000">
            <a:spAutoFit/>
          </a:bodyPr>
          <a:lstStyle>
            <a:lvl1pPr marL="247711" indent="-247711" algn="l">
              <a:lnSpc>
                <a:spcPct val="100000"/>
              </a:lnSpc>
              <a:spcBef>
                <a:spcPts val="544"/>
              </a:spcBef>
              <a:buFont typeface="Wingdings" panose="05000000000000000000" pitchFamily="2" charset="2"/>
              <a:buChar char="n"/>
              <a:defRPr sz="1814"/>
            </a:lvl1pPr>
            <a:lvl2pPr marL="406131" indent="-158420" algn="l">
              <a:lnSpc>
                <a:spcPct val="100000"/>
              </a:lnSpc>
              <a:spcBef>
                <a:spcPts val="363"/>
              </a:spcBef>
              <a:buFont typeface="Arial" panose="020B0604020202020204" pitchFamily="34" charset="0"/>
              <a:buChar char="•"/>
              <a:defRPr sz="1633"/>
            </a:lvl2pPr>
            <a:lvl3pPr marL="626479" indent="-211707" algn="l">
              <a:lnSpc>
                <a:spcPct val="100000"/>
              </a:lnSpc>
              <a:spcBef>
                <a:spcPts val="181"/>
              </a:spcBef>
              <a:buFont typeface="Wingdings" panose="05000000000000000000" pitchFamily="2" charset="2"/>
              <a:buChar char="ü"/>
              <a:defRPr sz="1452"/>
            </a:lvl3pPr>
            <a:lvl4pPr marL="820903" indent="-195864" algn="l">
              <a:lnSpc>
                <a:spcPct val="100000"/>
              </a:lnSpc>
              <a:spcBef>
                <a:spcPts val="181"/>
              </a:spcBef>
              <a:buFont typeface="Meiryo UI" panose="020B0604030504040204" pitchFamily="50" charset="-128"/>
              <a:buChar char="※"/>
              <a:defRPr sz="1089"/>
            </a:lvl4pPr>
            <a:lvl5pPr algn="l">
              <a:defRPr sz="1814"/>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
        <p:nvSpPr>
          <p:cNvPr id="17" name="テキスト ボックス 16">
            <a:extLst>
              <a:ext uri="{FF2B5EF4-FFF2-40B4-BE49-F238E27FC236}">
                <a16:creationId xmlns:a16="http://schemas.microsoft.com/office/drawing/2014/main" id="{7520773C-E087-4FC7-A90E-8421A85140B2}"/>
              </a:ext>
            </a:extLst>
          </p:cNvPr>
          <p:cNvSpPr txBox="1"/>
          <p:nvPr userDrawn="1"/>
        </p:nvSpPr>
        <p:spPr>
          <a:xfrm>
            <a:off x="9634241" y="6550144"/>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127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33"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02576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275974" y="5715295"/>
            <a:ext cx="5443286"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5878" y="1359897"/>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958478" y="2714142"/>
            <a:ext cx="7989045"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958477" y="2714140"/>
            <a:ext cx="8004988" cy="914439"/>
          </a:xfrm>
          <a:prstGeom prst="rect">
            <a:avLst/>
          </a:prstGeom>
        </p:spPr>
        <p:txBody>
          <a:bodyPr lIns="0" tIns="72000" rIns="0" bIns="0" anchor="ctr" anchorCtr="0">
            <a:normAutofit/>
          </a:bodyPr>
          <a:lstStyle>
            <a:lvl1pPr>
              <a:defRPr lang="ja-JP" altLang="en-US" sz="3198"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958477" y="3763721"/>
            <a:ext cx="8004988" cy="391903"/>
          </a:xfrm>
          <a:prstGeom prst="rect">
            <a:avLst/>
          </a:prstGeom>
        </p:spPr>
        <p:txBody>
          <a:bodyPr lIns="0" tIns="0" rIns="0" bIns="0" anchor="ctr" anchorCtr="0"/>
          <a:lstStyle>
            <a:lvl1pPr>
              <a:defRPr sz="1776"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293265" y="4931489"/>
            <a:ext cx="3335412" cy="261268"/>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293265" y="5192757"/>
            <a:ext cx="3335412" cy="261268"/>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1183895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958478" y="2645195"/>
            <a:ext cx="7989045"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958477" y="2645195"/>
            <a:ext cx="8004988" cy="1567610"/>
          </a:xfrm>
          <a:prstGeom prst="rect">
            <a:avLst/>
          </a:prstGeom>
        </p:spPr>
        <p:txBody>
          <a:bodyPr lIns="0" tIns="72000" rIns="0" bIns="0" anchor="ctr" anchorCtr="0">
            <a:normAutofit/>
          </a:bodyPr>
          <a:lstStyle>
            <a:lvl1pPr>
              <a:defRPr lang="ja-JP" altLang="en-US" sz="3198"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540463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03693" y="196674"/>
            <a:ext cx="9657896"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763"/>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98831" y="1620608"/>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98831" y="1620608"/>
            <a:ext cx="8004988" cy="4572197"/>
          </a:xfrm>
          <a:prstGeom prst="rect">
            <a:avLst/>
          </a:prstGeom>
        </p:spPr>
        <p:txBody>
          <a:bodyPr lIns="360000" tIns="0" rIns="0" bIns="0"/>
          <a:lstStyle>
            <a:lvl1pPr marL="659945" indent="-659945" algn="l">
              <a:lnSpc>
                <a:spcPct val="100000"/>
              </a:lnSpc>
              <a:spcBef>
                <a:spcPts val="888"/>
              </a:spcBef>
              <a:spcAft>
                <a:spcPts val="0"/>
              </a:spcAft>
              <a:buClr>
                <a:schemeClr val="bg2"/>
              </a:buClr>
              <a:buFont typeface="+mj-lt"/>
              <a:buAutoNum type="arabicPeriod"/>
              <a:defRPr sz="3554"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0026"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520513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76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5"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50024" y="1007808"/>
            <a:ext cx="9605952" cy="600444"/>
          </a:xfrm>
          <a:prstGeom prst="rect">
            <a:avLst/>
          </a:prstGeom>
          <a:ln w="19050">
            <a:solidFill>
              <a:schemeClr val="tx2"/>
            </a:solidFill>
          </a:ln>
        </p:spPr>
        <p:txBody>
          <a:bodyPr wrap="square" lIns="180000" tIns="180000" rIns="180000" bIns="144000" anchor="t" anchorCtr="0">
            <a:spAutoFit/>
          </a:bodyPr>
          <a:lstStyle>
            <a:lvl1pPr marL="253825" indent="-253825" algn="l">
              <a:lnSpc>
                <a:spcPct val="100000"/>
              </a:lnSpc>
              <a:spcBef>
                <a:spcPts val="533"/>
              </a:spcBef>
              <a:spcAft>
                <a:spcPts val="0"/>
              </a:spcAft>
              <a:buFont typeface="Wingdings" panose="05000000000000000000" pitchFamily="2" charset="2"/>
              <a:buChar char="n"/>
              <a:defRPr sz="1776"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51521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50025" y="29271"/>
            <a:ext cx="8605363" cy="228610"/>
          </a:xfrm>
          <a:prstGeom prst="rect">
            <a:avLst/>
          </a:prstGeom>
        </p:spPr>
        <p:txBody>
          <a:bodyPr lIns="0" tIns="0" rIns="0" bIns="0" anchor="ctr" anchorCtr="0"/>
          <a:lstStyle>
            <a:lvl1pPr algn="l">
              <a:defRPr sz="124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03693" y="196674"/>
            <a:ext cx="9657896"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763"/>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63"/>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50025" y="486491"/>
            <a:ext cx="8605363" cy="359244"/>
          </a:xfrm>
          <a:prstGeom prst="rect">
            <a:avLst/>
          </a:prstGeom>
        </p:spPr>
        <p:txBody>
          <a:bodyPr lIns="252000" tIns="0" rIns="0" bIns="0" anchor="ctr" anchorCtr="0"/>
          <a:lstStyle>
            <a:lvl1pPr algn="l">
              <a:defRPr sz="2132"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50025" y="257881"/>
            <a:ext cx="8605363" cy="228610"/>
          </a:xfrm>
          <a:prstGeom prst="rect">
            <a:avLst/>
          </a:prstGeom>
        </p:spPr>
        <p:txBody>
          <a:bodyPr lIns="252000" tIns="0" rIns="0" bIns="0" anchor="ctr" anchorCtr="0"/>
          <a:lstStyle>
            <a:lvl1pPr algn="l">
              <a:defRPr sz="1244"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50024" y="1007808"/>
            <a:ext cx="9605952" cy="600444"/>
          </a:xfrm>
          <a:prstGeom prst="rect">
            <a:avLst/>
          </a:prstGeom>
          <a:ln w="19050">
            <a:solidFill>
              <a:schemeClr val="tx2"/>
            </a:solidFill>
          </a:ln>
        </p:spPr>
        <p:txBody>
          <a:bodyPr wrap="square" lIns="180000" tIns="180000" rIns="180000" bIns="144000" anchor="t" anchorCtr="0">
            <a:spAutoFit/>
          </a:bodyPr>
          <a:lstStyle>
            <a:lvl1pPr marL="253825" indent="-253825" algn="l">
              <a:lnSpc>
                <a:spcPct val="100000"/>
              </a:lnSpc>
              <a:spcBef>
                <a:spcPts val="533"/>
              </a:spcBef>
              <a:spcAft>
                <a:spcPts val="0"/>
              </a:spcAft>
              <a:buFont typeface="Wingdings" panose="05000000000000000000" pitchFamily="2" charset="2"/>
              <a:buChar char="n"/>
              <a:defRPr sz="1776"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10339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50024" y="172143"/>
            <a:ext cx="9005612" cy="293927"/>
          </a:xfrm>
          <a:prstGeom prst="rect">
            <a:avLst/>
          </a:prstGeom>
        </p:spPr>
        <p:txBody>
          <a:bodyPr lIns="72000" tIns="36000" rIns="0" bIns="0" anchor="ctr" anchorCtr="0"/>
          <a:lstStyle>
            <a:lvl1pPr algn="l">
              <a:defRPr sz="1598"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50024" y="531389"/>
            <a:ext cx="9605986" cy="445924"/>
          </a:xfrm>
          <a:prstGeom prst="rect">
            <a:avLst/>
          </a:prstGeom>
          <a:ln w="19050">
            <a:solidFill>
              <a:schemeClr val="tx2"/>
            </a:solidFill>
          </a:ln>
        </p:spPr>
        <p:txBody>
          <a:bodyPr lIns="144000" tIns="144000" rIns="144000" bIns="108000" anchor="t" anchorCtr="0">
            <a:spAutoFit/>
          </a:bodyPr>
          <a:lstStyle>
            <a:lvl1pPr marL="169217" indent="-169217" algn="l">
              <a:lnSpc>
                <a:spcPct val="100000"/>
              </a:lnSpc>
              <a:spcBef>
                <a:spcPts val="533"/>
              </a:spcBef>
              <a:buFont typeface="Wingdings" panose="05000000000000000000" pitchFamily="2" charset="2"/>
              <a:buChar char="n"/>
              <a:defRPr sz="124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66204" y="456664"/>
            <a:ext cx="957263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9394400" y="137951"/>
            <a:ext cx="368692"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59683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50024" y="172143"/>
            <a:ext cx="8905550" cy="293927"/>
          </a:xfrm>
          <a:prstGeom prst="rect">
            <a:avLst/>
          </a:prstGeom>
        </p:spPr>
        <p:txBody>
          <a:bodyPr lIns="72000" tIns="36000" rIns="0" bIns="0" anchor="ctr" anchorCtr="0"/>
          <a:lstStyle>
            <a:lvl1pPr algn="l">
              <a:defRPr sz="1598"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stretch>
            <a:fillRect/>
          </a:stretch>
        </p:blipFill>
        <p:spPr>
          <a:xfrm>
            <a:off x="150024" y="6368679"/>
            <a:ext cx="9605952"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57884" y="6368679"/>
            <a:ext cx="1078684" cy="326585"/>
          </a:xfrm>
          <a:prstGeom prst="rect">
            <a:avLst/>
          </a:prstGeom>
          <a:noFill/>
        </p:spPr>
        <p:txBody>
          <a:bodyPr wrap="square" lIns="95933" tIns="0" rIns="0" bIns="0" rtlCol="0" anchor="ctr">
            <a:noAutofit/>
          </a:bodyPr>
          <a:lstStyle/>
          <a:p>
            <a:r>
              <a:rPr lang="ja-JP" altLang="en-US" sz="1066"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47476" y="2173436"/>
            <a:ext cx="5021847" cy="261268"/>
          </a:xfrm>
          <a:prstGeom prst="rect">
            <a:avLst/>
          </a:prstGeom>
          <a:noFill/>
        </p:spPr>
        <p:txBody>
          <a:bodyPr wrap="square" lIns="0" tIns="0" bIns="63955"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2. </a:t>
            </a:r>
            <a:r>
              <a:rPr lang="ja-JP" altLang="en-US" sz="1343"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323832" y="5458321"/>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50026" y="2432672"/>
            <a:ext cx="50192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205099" y="1236259"/>
            <a:ext cx="8538654" cy="653171"/>
          </a:xfrm>
        </p:spPr>
        <p:txBody>
          <a:bodyPr lIns="108000" tIns="36000" rIns="0" bIns="0" anchor="t" anchorCtr="0">
            <a:noAutofit/>
          </a:bodyPr>
          <a:lstStyle>
            <a:lvl1pPr marL="219163" indent="-219163" algn="l">
              <a:lnSpc>
                <a:spcPct val="120000"/>
              </a:lnSpc>
              <a:spcBef>
                <a:spcPts val="0"/>
              </a:spcBef>
              <a:buFont typeface="+mj-ea"/>
              <a:buAutoNum type="circleNumDbPlain"/>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2050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50026" y="1399553"/>
            <a:ext cx="1055075" cy="326585"/>
          </a:xfrm>
          <a:prstGeom prst="rect">
            <a:avLst/>
          </a:prstGeom>
          <a:noFill/>
        </p:spPr>
        <p:txBody>
          <a:bodyPr wrap="square" lIns="0" tIns="0" rIns="0" bIns="0" rtlCol="0" anchor="ctr">
            <a:noAutofit/>
          </a:bodyPr>
          <a:lstStyle/>
          <a:p>
            <a:r>
              <a:rPr lang="en-US" altLang="ja-JP" sz="1343" b="1" dirty="0">
                <a:solidFill>
                  <a:schemeClr val="bg2"/>
                </a:solidFill>
                <a:latin typeface="Meiryo UI" panose="020B0604030504040204" pitchFamily="50" charset="-128"/>
                <a:ea typeface="Meiryo UI" panose="020B0604030504040204" pitchFamily="50" charset="-128"/>
              </a:rPr>
              <a:t>1. </a:t>
            </a:r>
            <a:r>
              <a:rPr lang="ja-JP" altLang="en-US" sz="1343"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130426" y="6368679"/>
            <a:ext cx="8605363" cy="326585"/>
          </a:xfrm>
        </p:spPr>
        <p:txBody>
          <a:bodyPr lIns="0" tIns="18000" rIns="108000" bIns="0" anchor="ctr">
            <a:noAutofit/>
          </a:bodyPr>
          <a:lstStyle>
            <a:lvl1pPr marL="0" indent="0" algn="l">
              <a:buNone/>
              <a:defRPr sz="1066"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04195" y="5458321"/>
            <a:ext cx="900561" cy="22861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323832" y="5717548"/>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323832" y="5976775"/>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04195" y="5976775"/>
            <a:ext cx="900561" cy="22861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47476" y="447260"/>
            <a:ext cx="9591361"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47475" y="447260"/>
            <a:ext cx="893868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5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50024" y="2432672"/>
            <a:ext cx="500311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565613" y="2432673"/>
            <a:ext cx="4190362"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553358" y="2432672"/>
            <a:ext cx="420261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04194" y="5717548"/>
            <a:ext cx="900561" cy="228610"/>
          </a:xfrm>
          <a:prstGeom prst="rect">
            <a:avLst/>
          </a:prstGeom>
          <a:noFill/>
        </p:spPr>
        <p:txBody>
          <a:bodyPr wrap="none" lIns="0" tIns="0" rIns="0" bIns="0" rtlCol="0" anchor="ctr">
            <a:noAutofit/>
          </a:bodyPr>
          <a:lstStyle/>
          <a:p>
            <a:pPr algn="dist" defTabSz="159346">
              <a:tabLst/>
            </a:pPr>
            <a:r>
              <a:rPr lang="ja-JP" altLang="en-US" sz="1150"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47476" y="5113933"/>
            <a:ext cx="5188618" cy="261268"/>
          </a:xfrm>
          <a:prstGeom prst="rect">
            <a:avLst/>
          </a:prstGeom>
          <a:noFill/>
        </p:spPr>
        <p:txBody>
          <a:bodyPr wrap="square" lIns="0" tIns="0" bIns="63955"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3. </a:t>
            </a:r>
            <a:r>
              <a:rPr lang="ja-JP" altLang="en-US" sz="1343"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66204" y="5375201"/>
            <a:ext cx="516988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3"/>
          <a:stretch>
            <a:fillRect/>
          </a:stretch>
        </p:blipFill>
        <p:spPr>
          <a:xfrm>
            <a:off x="150025" y="808025"/>
            <a:ext cx="96059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50024" y="808024"/>
            <a:ext cx="9588810" cy="326585"/>
          </a:xfrm>
        </p:spPr>
        <p:txBody>
          <a:bodyPr lIns="108000" tIns="36000" rIns="108000" bIns="0" anchor="ctr">
            <a:noAutofit/>
          </a:bodyPr>
          <a:lstStyle>
            <a:lvl1pPr marL="0" indent="0" algn="l">
              <a:buNone/>
              <a:defRPr sz="124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86154" y="132844"/>
            <a:ext cx="672372"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799093" y="2173436"/>
            <a:ext cx="3935786" cy="261268"/>
          </a:xfrm>
        </p:spPr>
        <p:txBody>
          <a:bodyPr lIns="0" tIns="0" rIns="0" bIns="72000" anchor="b" anchorCtr="0">
            <a:normAutofit/>
          </a:bodyPr>
          <a:lstStyle>
            <a:lvl1pPr marL="0" indent="0" algn="l">
              <a:buNone/>
              <a:defRPr sz="1343"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565615" y="2173436"/>
            <a:ext cx="4169265" cy="261268"/>
          </a:xfrm>
          <a:prstGeom prst="rect">
            <a:avLst/>
          </a:prstGeom>
          <a:noFill/>
        </p:spPr>
        <p:txBody>
          <a:bodyPr wrap="square" lIns="0" tIns="0" bIns="63955" rtlCol="0" anchor="b" anchorCtr="0">
            <a:noAutofit/>
          </a:bodyPr>
          <a:lstStyle/>
          <a:p>
            <a:pPr algn="l"/>
            <a:r>
              <a:rPr lang="en-US" altLang="ja-JP" sz="1343"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69264" y="5717548"/>
            <a:ext cx="633728"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3832628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4892" y="3120325"/>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125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763"/>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5"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50024" y="1007807"/>
            <a:ext cx="9605952" cy="1331798"/>
          </a:xfrm>
          <a:prstGeom prst="rect">
            <a:avLst/>
          </a:prstGeom>
          <a:ln w="19050">
            <a:solidFill>
              <a:schemeClr val="tx2"/>
            </a:solidFill>
          </a:ln>
        </p:spPr>
        <p:txBody>
          <a:bodyPr lIns="180000" tIns="180000" rIns="180000" bIns="144000">
            <a:spAutoFit/>
          </a:bodyPr>
          <a:lstStyle>
            <a:lvl1pPr marL="242544" indent="-242544" algn="l">
              <a:lnSpc>
                <a:spcPct val="100000"/>
              </a:lnSpc>
              <a:spcBef>
                <a:spcPts val="533"/>
              </a:spcBef>
              <a:buFont typeface="Wingdings" panose="05000000000000000000" pitchFamily="2" charset="2"/>
              <a:buChar char="n"/>
              <a:defRPr sz="1776"/>
            </a:lvl1pPr>
            <a:lvl2pPr marL="397659" indent="-155116" algn="l">
              <a:lnSpc>
                <a:spcPct val="100000"/>
              </a:lnSpc>
              <a:spcBef>
                <a:spcPts val="356"/>
              </a:spcBef>
              <a:buFont typeface="Arial" panose="020B0604020202020204" pitchFamily="34" charset="0"/>
              <a:buChar char="•"/>
              <a:defRPr sz="1598"/>
            </a:lvl2pPr>
            <a:lvl3pPr marL="613411" indent="-207291" algn="l">
              <a:lnSpc>
                <a:spcPct val="100000"/>
              </a:lnSpc>
              <a:spcBef>
                <a:spcPts val="177"/>
              </a:spcBef>
              <a:buFont typeface="Wingdings" panose="05000000000000000000" pitchFamily="2" charset="2"/>
              <a:buChar char="ü"/>
              <a:defRPr sz="1422"/>
            </a:lvl3pPr>
            <a:lvl4pPr marL="803780" indent="-191778" algn="l">
              <a:lnSpc>
                <a:spcPct val="100000"/>
              </a:lnSpc>
              <a:spcBef>
                <a:spcPts val="177"/>
              </a:spcBef>
              <a:buFont typeface="Meiryo UI" panose="020B0604030504040204" pitchFamily="50" charset="-128"/>
              <a:buChar char="※"/>
              <a:defRPr sz="1066"/>
            </a:lvl4pPr>
            <a:lvl5pPr algn="l">
              <a:defRPr sz="1776"/>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92191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50024" y="172143"/>
            <a:ext cx="9185684" cy="293927"/>
          </a:xfrm>
          <a:prstGeom prst="rect">
            <a:avLst/>
          </a:prstGeom>
        </p:spPr>
        <p:txBody>
          <a:bodyPr lIns="72000" tIns="36000" rIns="0" bIns="0" anchor="ctr" anchorCtr="0"/>
          <a:lstStyle>
            <a:lvl1pPr algn="l">
              <a:defRPr sz="1633"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a:stretch>
            <a:fillRect/>
          </a:stretch>
        </p:blipFill>
        <p:spPr>
          <a:xfrm>
            <a:off x="150024" y="6368678"/>
            <a:ext cx="9605952"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57884" y="6368678"/>
            <a:ext cx="1078684" cy="326585"/>
          </a:xfrm>
          <a:prstGeom prst="rect">
            <a:avLst/>
          </a:prstGeom>
          <a:noFill/>
        </p:spPr>
        <p:txBody>
          <a:bodyPr wrap="square" lIns="97976" tIns="0" rIns="0" bIns="0" rtlCol="0" anchor="ctr">
            <a:noAutofit/>
          </a:bodyPr>
          <a:lstStyle/>
          <a:p>
            <a:r>
              <a:rPr lang="ja-JP" altLang="en-US" sz="1089"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47475" y="2173436"/>
            <a:ext cx="5021847"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2. </a:t>
            </a:r>
            <a:r>
              <a:rPr lang="ja-JP" altLang="en-US" sz="137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323832" y="5458321"/>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50025" y="2432672"/>
            <a:ext cx="50192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205099" y="1236259"/>
            <a:ext cx="8819803" cy="653171"/>
          </a:xfrm>
        </p:spPr>
        <p:txBody>
          <a:bodyPr lIns="108000" tIns="36000" rIns="0" bIns="0" anchor="t" anchorCtr="0">
            <a:noAutofit/>
          </a:bodyPr>
          <a:lstStyle>
            <a:lvl1pPr marL="223832" indent="-223832" algn="l">
              <a:lnSpc>
                <a:spcPct val="120000"/>
              </a:lnSpc>
              <a:spcBef>
                <a:spcPts val="0"/>
              </a:spcBef>
              <a:buFont typeface="+mj-ea"/>
              <a:buAutoNum type="circleNumDbPlain"/>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2050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50025" y="1399552"/>
            <a:ext cx="1055075" cy="326585"/>
          </a:xfrm>
          <a:prstGeom prst="rect">
            <a:avLst/>
          </a:prstGeom>
          <a:noFill/>
        </p:spPr>
        <p:txBody>
          <a:bodyPr wrap="square" lIns="0" tIns="0" rIns="0" bIns="0" rtlCol="0" anchor="ctr">
            <a:noAutofit/>
          </a:bodyPr>
          <a:lstStyle/>
          <a:p>
            <a:r>
              <a:rPr lang="en-US" altLang="ja-JP" sz="1371" b="1" dirty="0">
                <a:solidFill>
                  <a:schemeClr val="bg2"/>
                </a:solidFill>
                <a:latin typeface="Meiryo UI" panose="020B0604030504040204" pitchFamily="50" charset="-128"/>
                <a:ea typeface="Meiryo UI" panose="020B0604030504040204" pitchFamily="50" charset="-128"/>
              </a:rPr>
              <a:t>1. </a:t>
            </a:r>
            <a:r>
              <a:rPr lang="ja-JP" altLang="en-US" sz="137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130426" y="6368678"/>
            <a:ext cx="8605363" cy="326585"/>
          </a:xfrm>
        </p:spPr>
        <p:txBody>
          <a:bodyPr lIns="0" tIns="18000" rIns="108000" bIns="0" anchor="ctr">
            <a:noAutofit/>
          </a:bodyPr>
          <a:lstStyle>
            <a:lvl1pPr marL="0" indent="0" algn="l">
              <a:buNone/>
              <a:defRPr sz="1089"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04194" y="5458321"/>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323832" y="5717548"/>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323832" y="5976775"/>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7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04194" y="5976775"/>
            <a:ext cx="900561" cy="228610"/>
          </a:xfrm>
          <a:prstGeom prst="rect">
            <a:avLst/>
          </a:prstGeom>
          <a:noFill/>
        </p:spPr>
        <p:txBody>
          <a:bodyPr wrap="none" lIns="0" tIns="0" rIns="0" bIns="0" rtlCol="0" anchor="ctr">
            <a:noAutofit/>
          </a:bodyPr>
          <a:lstStyle/>
          <a:p>
            <a:pPr algn="dist"/>
            <a:r>
              <a:rPr lang="ja-JP" altLang="en-US" sz="117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47475" y="447259"/>
            <a:ext cx="9591361"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47474" y="447259"/>
            <a:ext cx="893868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7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50024" y="2432672"/>
            <a:ext cx="500311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565613" y="2432672"/>
            <a:ext cx="4190362"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89">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553357" y="2432672"/>
            <a:ext cx="420261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04193" y="5717548"/>
            <a:ext cx="900561" cy="228610"/>
          </a:xfrm>
          <a:prstGeom prst="rect">
            <a:avLst/>
          </a:prstGeom>
          <a:noFill/>
        </p:spPr>
        <p:txBody>
          <a:bodyPr wrap="none" lIns="0" tIns="0" rIns="0" bIns="0" rtlCol="0" anchor="ctr">
            <a:noAutofit/>
          </a:bodyPr>
          <a:lstStyle/>
          <a:p>
            <a:pPr algn="dist" defTabSz="162741">
              <a:tabLst/>
            </a:pPr>
            <a:r>
              <a:rPr lang="ja-JP" altLang="en-US" sz="1175" dirty="0">
                <a:solidFill>
                  <a:schemeClr val="tx1"/>
                </a:solidFill>
                <a:latin typeface="Meiryo UI" panose="020B0604030504040204" pitchFamily="50" charset="-128"/>
                <a:ea typeface="Meiryo UI"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47475" y="5113933"/>
            <a:ext cx="5188618" cy="261268"/>
          </a:xfrm>
          <a:prstGeom prst="rect">
            <a:avLst/>
          </a:prstGeom>
          <a:noFill/>
        </p:spPr>
        <p:txBody>
          <a:bodyPr wrap="square" lIns="0" tIns="0" bIns="65317" rtlCol="0" anchor="b" anchorCtr="0">
            <a:noAutofit/>
          </a:bodyPr>
          <a:lstStyle/>
          <a:p>
            <a:r>
              <a:rPr lang="en-US" altLang="ja-JP" sz="1371" b="1" dirty="0">
                <a:solidFill>
                  <a:schemeClr val="bg2"/>
                </a:solidFill>
                <a:latin typeface="Meiryo UI" panose="020B0604030504040204" pitchFamily="50" charset="-128"/>
                <a:ea typeface="Meiryo UI" panose="020B0604030504040204" pitchFamily="50" charset="-128"/>
              </a:rPr>
              <a:t>3. </a:t>
            </a:r>
            <a:r>
              <a:rPr lang="ja-JP" altLang="en-US" sz="137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66204" y="5375201"/>
            <a:ext cx="516988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a:stretch>
            <a:fillRect/>
          </a:stretch>
        </p:blipFill>
        <p:spPr>
          <a:xfrm>
            <a:off x="150024" y="808024"/>
            <a:ext cx="96059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50024" y="808023"/>
            <a:ext cx="9588810" cy="326585"/>
          </a:xfrm>
        </p:spPr>
        <p:txBody>
          <a:bodyPr lIns="108000" tIns="36000" rIns="108000" bIns="0" anchor="ctr">
            <a:noAutofit/>
          </a:bodyPr>
          <a:lstStyle>
            <a:lvl1pPr marL="0" indent="0" algn="l">
              <a:buNone/>
              <a:defRPr sz="127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86154" y="132843"/>
            <a:ext cx="672372"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799093" y="2173436"/>
            <a:ext cx="3935786" cy="261268"/>
          </a:xfrm>
        </p:spPr>
        <p:txBody>
          <a:bodyPr lIns="0" tIns="0" rIns="0" bIns="72000" anchor="b" anchorCtr="0">
            <a:normAutofit/>
          </a:bodyPr>
          <a:lstStyle>
            <a:lvl1pPr marL="0" indent="0" algn="l">
              <a:buNone/>
              <a:defRPr sz="137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565614" y="2173436"/>
            <a:ext cx="4169265" cy="261268"/>
          </a:xfrm>
          <a:prstGeom prst="rect">
            <a:avLst/>
          </a:prstGeom>
          <a:noFill/>
        </p:spPr>
        <p:txBody>
          <a:bodyPr wrap="square" lIns="0" tIns="0" bIns="65317" rtlCol="0" anchor="b" anchorCtr="0">
            <a:noAutofit/>
          </a:bodyPr>
          <a:lstStyle/>
          <a:p>
            <a:pPr algn="l"/>
            <a:r>
              <a:rPr lang="en-US" altLang="ja-JP" sz="1371" b="1" dirty="0">
                <a:solidFill>
                  <a:schemeClr val="bg2"/>
                </a:solidFill>
                <a:latin typeface="Meiryo UI" panose="020B0604030504040204" pitchFamily="50" charset="-128"/>
                <a:ea typeface="Meiryo UI" panose="020B0604030504040204" pitchFamily="50" charset="-128"/>
              </a:rPr>
              <a:t>4. </a:t>
            </a:r>
          </a:p>
        </p:txBody>
      </p:sp>
      <p:sp>
        <p:nvSpPr>
          <p:cNvPr id="3" name="正方形/長方形 2"/>
          <p:cNvSpPr/>
          <p:nvPr userDrawn="1"/>
        </p:nvSpPr>
        <p:spPr>
          <a:xfrm>
            <a:off x="9512486" y="6500820"/>
            <a:ext cx="466794" cy="369332"/>
          </a:xfrm>
          <a:prstGeom prst="rect">
            <a:avLst/>
          </a:prstGeom>
        </p:spPr>
        <p:txBody>
          <a:bodyPr wrap="none">
            <a:spAutoFit/>
          </a:bodyPr>
          <a:lstStyle/>
          <a:p>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dirty="0"/>
          </a:p>
        </p:txBody>
      </p:sp>
    </p:spTree>
    <p:extLst>
      <p:ext uri="{BB962C8B-B14F-4D97-AF65-F5344CB8AC3E}">
        <p14:creationId xmlns:p14="http://schemas.microsoft.com/office/powerpoint/2010/main" val="647420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275974" y="5715295"/>
            <a:ext cx="5443286" cy="635369"/>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5878" y="1359897"/>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958478" y="2714142"/>
            <a:ext cx="7989045" cy="914438"/>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958477" y="2714140"/>
            <a:ext cx="8004988" cy="914439"/>
          </a:xfrm>
          <a:prstGeom prst="rect">
            <a:avLst/>
          </a:prstGeom>
        </p:spPr>
        <p:txBody>
          <a:bodyPr lIns="0" tIns="72000" rIns="0" bIns="0" anchor="ctr" anchorCtr="0">
            <a:normAutofit/>
          </a:bodyPr>
          <a:lstStyle>
            <a:lvl1pPr>
              <a:defRPr lang="ja-JP" altLang="en-US" sz="3198"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958477" y="3763721"/>
            <a:ext cx="8004988" cy="391903"/>
          </a:xfrm>
          <a:prstGeom prst="rect">
            <a:avLst/>
          </a:prstGeom>
        </p:spPr>
        <p:txBody>
          <a:bodyPr lIns="0" tIns="0" rIns="0" bIns="0" anchor="ctr" anchorCtr="0"/>
          <a:lstStyle>
            <a:lvl1pPr>
              <a:defRPr sz="1776"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293265" y="4931489"/>
            <a:ext cx="3335412" cy="261268"/>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293265" y="5192757"/>
            <a:ext cx="3335412" cy="261268"/>
          </a:xfrm>
          <a:prstGeom prst="rect">
            <a:avLst/>
          </a:prstGeom>
        </p:spPr>
        <p:txBody>
          <a:bodyPr lIns="0" tIns="0" rIns="0" bIns="0" anchor="ctr" anchorCtr="0"/>
          <a:lstStyle>
            <a:lvl1pPr>
              <a:defRPr sz="1598"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029415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958478" y="2645195"/>
            <a:ext cx="7989045"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958477" y="2645195"/>
            <a:ext cx="8004988" cy="1567610"/>
          </a:xfrm>
          <a:prstGeom prst="rect">
            <a:avLst/>
          </a:prstGeom>
        </p:spPr>
        <p:txBody>
          <a:bodyPr lIns="0" tIns="72000" rIns="0" bIns="0" anchor="ctr" anchorCtr="0">
            <a:normAutofit/>
          </a:bodyPr>
          <a:lstStyle>
            <a:lvl1pPr>
              <a:defRPr lang="ja-JP" altLang="en-US" sz="3198"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979"/>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74410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03693" y="196674"/>
            <a:ext cx="9657896" cy="721514"/>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98"/>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998831" y="1620608"/>
            <a:ext cx="0" cy="4572197"/>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8"/>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998831" y="1620608"/>
            <a:ext cx="8004988" cy="4572197"/>
          </a:xfrm>
          <a:prstGeom prst="rect">
            <a:avLst/>
          </a:prstGeom>
        </p:spPr>
        <p:txBody>
          <a:bodyPr lIns="360000" tIns="0" rIns="0" bIns="0"/>
          <a:lstStyle>
            <a:lvl1pPr marL="659945" indent="-659945" algn="l">
              <a:lnSpc>
                <a:spcPct val="100000"/>
              </a:lnSpc>
              <a:spcBef>
                <a:spcPts val="888"/>
              </a:spcBef>
              <a:spcAft>
                <a:spcPts val="0"/>
              </a:spcAft>
              <a:buClr>
                <a:schemeClr val="bg2"/>
              </a:buClr>
              <a:buFont typeface="+mj-lt"/>
              <a:buAutoNum type="arabicPeriod"/>
              <a:defRPr sz="3554"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50026"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4000418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sz="1598"/>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5"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50024" y="1007808"/>
            <a:ext cx="9605952" cy="600444"/>
          </a:xfrm>
          <a:prstGeom prst="rect">
            <a:avLst/>
          </a:prstGeom>
          <a:ln w="19050">
            <a:solidFill>
              <a:schemeClr val="tx2"/>
            </a:solidFill>
          </a:ln>
        </p:spPr>
        <p:txBody>
          <a:bodyPr wrap="square" lIns="180000" tIns="180000" rIns="180000" bIns="144000" anchor="t" anchorCtr="0">
            <a:spAutoFit/>
          </a:bodyPr>
          <a:lstStyle>
            <a:lvl1pPr marL="253825" indent="-253825" algn="l">
              <a:lnSpc>
                <a:spcPct val="100000"/>
              </a:lnSpc>
              <a:spcBef>
                <a:spcPts val="533"/>
              </a:spcBef>
              <a:spcAft>
                <a:spcPts val="0"/>
              </a:spcAft>
              <a:buFont typeface="Wingdings" panose="05000000000000000000" pitchFamily="2" charset="2"/>
              <a:buChar char="n"/>
              <a:defRPr sz="1776"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959190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50025" y="29271"/>
            <a:ext cx="8605363" cy="228610"/>
          </a:xfrm>
          <a:prstGeom prst="rect">
            <a:avLst/>
          </a:prstGeom>
        </p:spPr>
        <p:txBody>
          <a:bodyPr lIns="0" tIns="0" rIns="0" bIns="0" anchor="ctr" anchorCtr="0"/>
          <a:lstStyle>
            <a:lvl1pPr algn="l">
              <a:defRPr sz="124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03693" y="196674"/>
            <a:ext cx="9657896" cy="721514"/>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sz="1598"/>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98"/>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50025" y="486491"/>
            <a:ext cx="8605363" cy="359244"/>
          </a:xfrm>
          <a:prstGeom prst="rect">
            <a:avLst/>
          </a:prstGeom>
        </p:spPr>
        <p:txBody>
          <a:bodyPr lIns="252000" tIns="0" rIns="0" bIns="0" anchor="ctr" anchorCtr="0"/>
          <a:lstStyle>
            <a:lvl1pPr algn="l">
              <a:defRPr sz="2132"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50025" y="257881"/>
            <a:ext cx="8605363" cy="228610"/>
          </a:xfrm>
          <a:prstGeom prst="rect">
            <a:avLst/>
          </a:prstGeom>
        </p:spPr>
        <p:txBody>
          <a:bodyPr lIns="252000" tIns="0" rIns="0" bIns="0" anchor="ctr" anchorCtr="0"/>
          <a:lstStyle>
            <a:lvl1pPr algn="l">
              <a:defRPr sz="1244"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50024" y="1007808"/>
            <a:ext cx="9605952" cy="600444"/>
          </a:xfrm>
          <a:prstGeom prst="rect">
            <a:avLst/>
          </a:prstGeom>
          <a:ln w="19050">
            <a:solidFill>
              <a:schemeClr val="tx2"/>
            </a:solidFill>
          </a:ln>
        </p:spPr>
        <p:txBody>
          <a:bodyPr wrap="square" lIns="180000" tIns="180000" rIns="180000" bIns="144000" anchor="t" anchorCtr="0">
            <a:spAutoFit/>
          </a:bodyPr>
          <a:lstStyle>
            <a:lvl1pPr marL="253825" indent="-253825" algn="l">
              <a:lnSpc>
                <a:spcPct val="100000"/>
              </a:lnSpc>
              <a:spcBef>
                <a:spcPts val="533"/>
              </a:spcBef>
              <a:spcAft>
                <a:spcPts val="0"/>
              </a:spcAft>
              <a:buFont typeface="Wingdings" panose="05000000000000000000" pitchFamily="2" charset="2"/>
              <a:buChar char="n"/>
              <a:defRPr sz="1776"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1949048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50024" y="172143"/>
            <a:ext cx="9005612" cy="293927"/>
          </a:xfrm>
          <a:prstGeom prst="rect">
            <a:avLst/>
          </a:prstGeom>
        </p:spPr>
        <p:txBody>
          <a:bodyPr lIns="72000" tIns="36000" rIns="0" bIns="0" anchor="ctr" anchorCtr="0"/>
          <a:lstStyle>
            <a:lvl1pPr algn="l">
              <a:defRPr sz="1598"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50024" y="531389"/>
            <a:ext cx="9605986" cy="445924"/>
          </a:xfrm>
          <a:prstGeom prst="rect">
            <a:avLst/>
          </a:prstGeom>
          <a:ln w="19050">
            <a:solidFill>
              <a:schemeClr val="tx2"/>
            </a:solidFill>
          </a:ln>
        </p:spPr>
        <p:txBody>
          <a:bodyPr lIns="144000" tIns="144000" rIns="144000" bIns="108000" anchor="t" anchorCtr="0">
            <a:spAutoFit/>
          </a:bodyPr>
          <a:lstStyle>
            <a:lvl1pPr marL="169217" indent="-169217" algn="l">
              <a:lnSpc>
                <a:spcPct val="100000"/>
              </a:lnSpc>
              <a:spcBef>
                <a:spcPts val="533"/>
              </a:spcBef>
              <a:buFont typeface="Wingdings" panose="05000000000000000000" pitchFamily="2" charset="2"/>
              <a:buChar char="n"/>
              <a:defRPr sz="1244"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66204" y="456664"/>
            <a:ext cx="9572632" cy="940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9394400" y="137951"/>
            <a:ext cx="368692" cy="29893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algn="ctr"/>
            <a:fld id="{9C1B02FA-3B43-4965-97B5-C29D405C4738}" type="slidenum">
              <a:rPr kumimoji="1" lang="ja-JP" altLang="en-US" sz="2132"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422"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86578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50024" y="172143"/>
            <a:ext cx="8905550" cy="293927"/>
          </a:xfrm>
          <a:prstGeom prst="rect">
            <a:avLst/>
          </a:prstGeom>
        </p:spPr>
        <p:txBody>
          <a:bodyPr lIns="72000" tIns="36000" rIns="0" bIns="0" anchor="ctr" anchorCtr="0"/>
          <a:lstStyle>
            <a:lvl1pPr algn="l">
              <a:defRPr sz="1598"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50024" y="6368679"/>
            <a:ext cx="9605952" cy="326585"/>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57884" y="6368679"/>
            <a:ext cx="1078684" cy="326585"/>
          </a:xfrm>
          <a:prstGeom prst="rect">
            <a:avLst/>
          </a:prstGeom>
          <a:noFill/>
        </p:spPr>
        <p:txBody>
          <a:bodyPr wrap="square" lIns="95933" tIns="0" rIns="0" bIns="0" rtlCol="0" anchor="ctr">
            <a:noAutofit/>
          </a:bodyPr>
          <a:lstStyle/>
          <a:p>
            <a:r>
              <a:rPr lang="ja-JP" altLang="en-US" sz="1066"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47476" y="2173436"/>
            <a:ext cx="5021847" cy="261268"/>
          </a:xfrm>
          <a:prstGeom prst="rect">
            <a:avLst/>
          </a:prstGeom>
          <a:noFill/>
        </p:spPr>
        <p:txBody>
          <a:bodyPr wrap="square" lIns="0" tIns="0" bIns="63955"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2. </a:t>
            </a:r>
            <a:r>
              <a:rPr lang="ja-JP" altLang="en-US" sz="1343"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323832" y="5458321"/>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50026" y="2432672"/>
            <a:ext cx="501929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205099" y="1236259"/>
            <a:ext cx="8538654" cy="653171"/>
          </a:xfrm>
        </p:spPr>
        <p:txBody>
          <a:bodyPr lIns="108000" tIns="36000" rIns="0" bIns="0" anchor="t" anchorCtr="0">
            <a:noAutofit/>
          </a:bodyPr>
          <a:lstStyle>
            <a:lvl1pPr marL="219163" indent="-219163" algn="l">
              <a:lnSpc>
                <a:spcPct val="120000"/>
              </a:lnSpc>
              <a:spcBef>
                <a:spcPts val="0"/>
              </a:spcBef>
              <a:buFont typeface="+mj-ea"/>
              <a:buAutoNum type="circleNumDbPlain"/>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205099" y="1236259"/>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50026" y="1399553"/>
            <a:ext cx="1055075" cy="326585"/>
          </a:xfrm>
          <a:prstGeom prst="rect">
            <a:avLst/>
          </a:prstGeom>
          <a:noFill/>
        </p:spPr>
        <p:txBody>
          <a:bodyPr wrap="square" lIns="0" tIns="0" rIns="0" bIns="0" rtlCol="0" anchor="ctr">
            <a:noAutofit/>
          </a:bodyPr>
          <a:lstStyle/>
          <a:p>
            <a:r>
              <a:rPr lang="en-US" altLang="ja-JP" sz="1343" b="1" dirty="0">
                <a:solidFill>
                  <a:schemeClr val="bg2"/>
                </a:solidFill>
                <a:latin typeface="Meiryo UI" panose="020B0604030504040204" pitchFamily="50" charset="-128"/>
                <a:ea typeface="Meiryo UI" panose="020B0604030504040204" pitchFamily="50" charset="-128"/>
              </a:rPr>
              <a:t>1. </a:t>
            </a:r>
            <a:r>
              <a:rPr lang="ja-JP" altLang="en-US" sz="1343"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130426" y="6368679"/>
            <a:ext cx="8605363" cy="326585"/>
          </a:xfrm>
        </p:spPr>
        <p:txBody>
          <a:bodyPr lIns="0" tIns="18000" rIns="108000" bIns="0" anchor="ctr">
            <a:noAutofit/>
          </a:bodyPr>
          <a:lstStyle>
            <a:lvl1pPr marL="0" indent="0" algn="l">
              <a:buNone/>
              <a:defRPr sz="1066"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04195" y="5458321"/>
            <a:ext cx="900561" cy="22861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323832" y="5717548"/>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323832" y="5976775"/>
            <a:ext cx="4002494"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5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04195" y="5976775"/>
            <a:ext cx="900561" cy="228610"/>
          </a:xfrm>
          <a:prstGeom prst="rect">
            <a:avLst/>
          </a:prstGeom>
          <a:noFill/>
        </p:spPr>
        <p:txBody>
          <a:bodyPr wrap="none" lIns="0" tIns="0" rIns="0" bIns="0" rtlCol="0" anchor="ctr">
            <a:noAutofit/>
          </a:bodyPr>
          <a:lstStyle/>
          <a:p>
            <a:pPr algn="dist"/>
            <a:r>
              <a:rPr lang="ja-JP" altLang="en-US" sz="1150"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47476" y="447260"/>
            <a:ext cx="9591361" cy="18811"/>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47475" y="447260"/>
            <a:ext cx="8938681"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5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50024" y="2432672"/>
            <a:ext cx="500311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565613" y="2432673"/>
            <a:ext cx="4190362"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553358" y="2432672"/>
            <a:ext cx="420261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04194" y="5717548"/>
            <a:ext cx="900561" cy="228610"/>
          </a:xfrm>
          <a:prstGeom prst="rect">
            <a:avLst/>
          </a:prstGeom>
          <a:noFill/>
        </p:spPr>
        <p:txBody>
          <a:bodyPr wrap="none" lIns="0" tIns="0" rIns="0" bIns="0" rtlCol="0" anchor="ctr">
            <a:noAutofit/>
          </a:bodyPr>
          <a:lstStyle/>
          <a:p>
            <a:pPr algn="dist" defTabSz="159346">
              <a:tabLst/>
            </a:pPr>
            <a:r>
              <a:rPr lang="ja-JP" altLang="en-US" sz="1150"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47476" y="5113933"/>
            <a:ext cx="5188618" cy="261268"/>
          </a:xfrm>
          <a:prstGeom prst="rect">
            <a:avLst/>
          </a:prstGeom>
          <a:noFill/>
        </p:spPr>
        <p:txBody>
          <a:bodyPr wrap="square" lIns="0" tIns="0" bIns="63955" rtlCol="0" anchor="b" anchorCtr="0">
            <a:noAutofit/>
          </a:bodyPr>
          <a:lstStyle/>
          <a:p>
            <a:r>
              <a:rPr lang="en-US" altLang="ja-JP" sz="1343" b="1" dirty="0">
                <a:solidFill>
                  <a:schemeClr val="bg2"/>
                </a:solidFill>
                <a:latin typeface="Meiryo UI" panose="020B0604030504040204" pitchFamily="50" charset="-128"/>
                <a:ea typeface="Meiryo UI" panose="020B0604030504040204" pitchFamily="50" charset="-128"/>
              </a:rPr>
              <a:t>3. </a:t>
            </a:r>
            <a:r>
              <a:rPr lang="ja-JP" altLang="en-US" sz="1343"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66204" y="5375201"/>
            <a:ext cx="5169888"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50025" y="808025"/>
            <a:ext cx="96059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50024" y="808024"/>
            <a:ext cx="9588810" cy="326585"/>
          </a:xfrm>
        </p:spPr>
        <p:txBody>
          <a:bodyPr lIns="108000" tIns="36000" rIns="108000" bIns="0" anchor="ctr">
            <a:noAutofit/>
          </a:bodyPr>
          <a:lstStyle>
            <a:lvl1pPr marL="0" indent="0" algn="l">
              <a:buNone/>
              <a:defRPr sz="1244"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086154" y="132844"/>
            <a:ext cx="672372"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799093" y="2173436"/>
            <a:ext cx="3935786" cy="261268"/>
          </a:xfrm>
        </p:spPr>
        <p:txBody>
          <a:bodyPr lIns="0" tIns="0" rIns="0" bIns="72000" anchor="b" anchorCtr="0">
            <a:normAutofit/>
          </a:bodyPr>
          <a:lstStyle>
            <a:lvl1pPr marL="0" indent="0" algn="l">
              <a:buNone/>
              <a:defRPr sz="1343"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5565615" y="2173436"/>
            <a:ext cx="4169265" cy="261268"/>
          </a:xfrm>
          <a:prstGeom prst="rect">
            <a:avLst/>
          </a:prstGeom>
          <a:noFill/>
        </p:spPr>
        <p:txBody>
          <a:bodyPr wrap="square" lIns="0" tIns="0" bIns="63955" rtlCol="0" anchor="b" anchorCtr="0">
            <a:noAutofit/>
          </a:bodyPr>
          <a:lstStyle/>
          <a:p>
            <a:pPr algn="l"/>
            <a:r>
              <a:rPr lang="en-US" altLang="ja-JP" sz="1343"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569264" y="5717548"/>
            <a:ext cx="633728" cy="22861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066">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42329934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9" y="359097"/>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ctr" anchorCtr="0" forceAA="0" compatLnSpc="1">
            <a:prstTxWarp prst="textNoShape">
              <a:avLst/>
            </a:prstTxWarp>
            <a:noAutofit/>
          </a:bodyPr>
          <a:lstStyle/>
          <a:p>
            <a:pPr algn="ctr"/>
            <a:endParaRPr kumimoji="1" lang="ja-JP" altLang="en-US" sz="142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54892" y="3120325"/>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930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03693" y="196674"/>
            <a:ext cx="9657896" cy="721514"/>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pPr marL="0" marR="0" lvl="0" indent="0" algn="l" defTabSz="829544" rtl="0" eaLnBrk="1" fontAlgn="auto" latinLnBrk="0" hangingPunct="1">
                <a:lnSpc>
                  <a:spcPct val="100000"/>
                </a:lnSpc>
                <a:spcBef>
                  <a:spcPts val="0"/>
                </a:spcBef>
                <a:spcAft>
                  <a:spcPts val="0"/>
                </a:spcAft>
                <a:buClrTx/>
                <a:buSzTx/>
                <a:buFontTx/>
                <a:buNone/>
                <a:tabLst/>
                <a:defRPr/>
              </a:pPr>
              <a:endParaRPr kumimoji="1" lang="ja-JP" altLang="en-US" sz="1598"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50025" y="257881"/>
            <a:ext cx="8605363" cy="587854"/>
          </a:xfrm>
          <a:prstGeom prst="rect">
            <a:avLst/>
          </a:prstGeom>
        </p:spPr>
        <p:txBody>
          <a:bodyPr lIns="252000" tIns="36000" rIns="0" bIns="0" anchor="ctr" anchorCtr="0"/>
          <a:lstStyle>
            <a:lvl1pPr algn="l">
              <a:defRPr sz="2487"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9439042" y="6400782"/>
            <a:ext cx="333541" cy="326585"/>
          </a:xfrm>
          <a:prstGeom prst="rect">
            <a:avLst/>
          </a:prstGeom>
          <a:noFill/>
        </p:spPr>
        <p:txBody>
          <a:bodyPr wrap="none" lIns="0" tIns="0" rIns="0" bIns="0" rtlCol="0" anchor="b" anchorCtr="0">
            <a:noAutofit/>
          </a:bodyPr>
          <a:lstStyle/>
          <a:p>
            <a:pPr marL="0" marR="0" lvl="0" indent="0" algn="ctr" defTabSz="829544" rtl="0" eaLnBrk="1" fontAlgn="auto" latinLnBrk="0" hangingPunct="1">
              <a:lnSpc>
                <a:spcPct val="100000"/>
              </a:lnSpc>
              <a:spcBef>
                <a:spcPts val="0"/>
              </a:spcBef>
              <a:spcAft>
                <a:spcPts val="0"/>
              </a:spcAft>
              <a:buClrTx/>
              <a:buSzTx/>
              <a:buFontTx/>
              <a:buNone/>
              <a:tabLst/>
              <a:defRPr/>
            </a:pPr>
            <a:fld id="{9C1B02FA-3B43-4965-97B5-C29D405C4738}" type="slidenum">
              <a:rPr kumimoji="1" lang="ja-JP" altLang="en-US" sz="2132" b="0" i="0" u="none" strike="noStrike" kern="1200" cap="none" spc="0" normalizeH="0" baseline="0" noProof="0" smtClean="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pPr marL="0" marR="0" lvl="0" indent="0" algn="ctr" defTabSz="829544" rtl="0" eaLnBrk="1" fontAlgn="auto" latinLnBrk="0" hangingPunct="1">
                <a:lnSpc>
                  <a:spcPct val="100000"/>
                </a:lnSpc>
                <a:spcBef>
                  <a:spcPts val="0"/>
                </a:spcBef>
                <a:spcAft>
                  <a:spcPts val="0"/>
                </a:spcAft>
                <a:buClrTx/>
                <a:buSzTx/>
                <a:buFontTx/>
                <a:buNone/>
                <a:tabLst/>
                <a:defRPr/>
              </a:pPr>
              <a:t>‹#›</a:t>
            </a:fld>
            <a:endParaRPr kumimoji="1" lang="ja-JP" altLang="en-US" sz="1422"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50024" y="1007807"/>
            <a:ext cx="9605952" cy="1331798"/>
          </a:xfrm>
          <a:prstGeom prst="rect">
            <a:avLst/>
          </a:prstGeom>
          <a:ln w="19050">
            <a:solidFill>
              <a:schemeClr val="tx2"/>
            </a:solidFill>
          </a:ln>
        </p:spPr>
        <p:txBody>
          <a:bodyPr lIns="180000" tIns="180000" rIns="180000" bIns="144000">
            <a:spAutoFit/>
          </a:bodyPr>
          <a:lstStyle>
            <a:lvl1pPr marL="242544" indent="-242544" algn="l">
              <a:lnSpc>
                <a:spcPct val="100000"/>
              </a:lnSpc>
              <a:spcBef>
                <a:spcPts val="533"/>
              </a:spcBef>
              <a:buFont typeface="Wingdings" panose="05000000000000000000" pitchFamily="2" charset="2"/>
              <a:buChar char="n"/>
              <a:defRPr sz="1776"/>
            </a:lvl1pPr>
            <a:lvl2pPr marL="397659" indent="-155116" algn="l">
              <a:lnSpc>
                <a:spcPct val="100000"/>
              </a:lnSpc>
              <a:spcBef>
                <a:spcPts val="356"/>
              </a:spcBef>
              <a:buFont typeface="Arial" panose="020B0604020202020204" pitchFamily="34" charset="0"/>
              <a:buChar char="•"/>
              <a:defRPr sz="1598"/>
            </a:lvl2pPr>
            <a:lvl3pPr marL="613411" indent="-207291" algn="l">
              <a:lnSpc>
                <a:spcPct val="100000"/>
              </a:lnSpc>
              <a:spcBef>
                <a:spcPts val="177"/>
              </a:spcBef>
              <a:buFont typeface="Wingdings" panose="05000000000000000000" pitchFamily="2" charset="2"/>
              <a:buChar char="ü"/>
              <a:defRPr sz="1422"/>
            </a:lvl3pPr>
            <a:lvl4pPr marL="803780" indent="-191778" algn="l">
              <a:lnSpc>
                <a:spcPct val="100000"/>
              </a:lnSpc>
              <a:spcBef>
                <a:spcPts val="177"/>
              </a:spcBef>
              <a:buFont typeface="Meiryo UI" panose="020B0604030504040204" pitchFamily="50" charset="-128"/>
              <a:buChar char="※"/>
              <a:defRPr sz="1066"/>
            </a:lvl4pPr>
            <a:lvl5pPr algn="l">
              <a:defRPr sz="1776"/>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144666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66808" y="359096"/>
            <a:ext cx="9172383"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kumimoji="1" lang="ja-JP" altLang="en-US" sz="1452"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4054892" y="3120324"/>
            <a:ext cx="1796216"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userDrawn="1"/>
        </p:nvSpPr>
        <p:spPr>
          <a:xfrm>
            <a:off x="9305794" y="6314237"/>
            <a:ext cx="466794" cy="369332"/>
          </a:xfrm>
          <a:prstGeom prst="rect">
            <a:avLst/>
          </a:prstGeom>
        </p:spPr>
        <p:txBody>
          <a:bodyPr wrap="none">
            <a:spAutoFit/>
          </a:bodyPr>
          <a:lstStyle/>
          <a:p>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t>‹#›</a:t>
            </a:fld>
            <a:endParaRPr lang="ja-JP" altLang="en-US" dirty="0"/>
          </a:p>
        </p:txBody>
      </p:sp>
    </p:spTree>
    <p:extLst>
      <p:ext uri="{BB962C8B-B14F-4D97-AF65-F5344CB8AC3E}">
        <p14:creationId xmlns:p14="http://schemas.microsoft.com/office/powerpoint/2010/main" val="66705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内容説明用スライド_タイトルのみ+リード">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5E86BBDA-E0B5-47AE-BF72-9032058100B5}"/>
              </a:ext>
            </a:extLst>
          </p:cNvPr>
          <p:cNvSpPr txBox="1"/>
          <p:nvPr userDrawn="1"/>
        </p:nvSpPr>
        <p:spPr>
          <a:xfrm>
            <a:off x="9565508" y="6581630"/>
            <a:ext cx="212849" cy="171850"/>
          </a:xfrm>
          <a:prstGeom prst="rect">
            <a:avLst/>
          </a:prstGeom>
          <a:noFill/>
        </p:spPr>
        <p:txBody>
          <a:bodyPr wrap="none" lIns="0" tIns="0" rIns="0" bIns="0" rtlCol="0" anchor="ctr" anchorCtr="0">
            <a:noAutofit/>
          </a:bodyPr>
          <a:lstStyle/>
          <a:p>
            <a:pPr algn="ctr"/>
            <a:fld id="{9C1B02FA-3B43-4965-97B5-C29D405C4738}" type="slidenum">
              <a:rPr kumimoji="1" lang="ja-JP" altLang="en-US" sz="1368"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368" b="0" dirty="0">
              <a:latin typeface="Arial" panose="020B0604020202020204" pitchFamily="34" charset="0"/>
              <a:ea typeface="メイリオ" panose="020B0604030504040204"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415CC879-8893-4ACA-BC53-E5C16947C50D}"/>
              </a:ext>
            </a:extLst>
          </p:cNvPr>
          <p:cNvGrpSpPr/>
          <p:nvPr userDrawn="1"/>
        </p:nvGrpSpPr>
        <p:grpSpPr>
          <a:xfrm>
            <a:off x="197897" y="339770"/>
            <a:ext cx="9100236" cy="719363"/>
            <a:chOff x="213594" y="302433"/>
            <a:chExt cx="9822130" cy="792964"/>
          </a:xfrm>
        </p:grpSpPr>
        <p:sp>
          <p:nvSpPr>
            <p:cNvPr id="12" name="フリーフォーム: 図形 11">
              <a:extLst>
                <a:ext uri="{FF2B5EF4-FFF2-40B4-BE49-F238E27FC236}">
                  <a16:creationId xmlns:a16="http://schemas.microsoft.com/office/drawing/2014/main" id="{65FC17B1-25BE-4588-AF23-0BACCC17A073}"/>
                </a:ext>
              </a:extLst>
            </p:cNvPr>
            <p:cNvSpPr/>
            <p:nvPr userDrawn="1"/>
          </p:nvSpPr>
          <p:spPr>
            <a:xfrm flipH="1" flipV="1">
              <a:off x="306464" y="390658"/>
              <a:ext cx="9680339" cy="648000"/>
            </a:xfrm>
            <a:custGeom>
              <a:avLst/>
              <a:gdLst>
                <a:gd name="connsiteX0" fmla="*/ 9613274 w 9680339"/>
                <a:gd name="connsiteY0" fmla="*/ 648000 h 648000"/>
                <a:gd name="connsiteX1" fmla="*/ 648000 w 9680339"/>
                <a:gd name="connsiteY1" fmla="*/ 648000 h 648000"/>
                <a:gd name="connsiteX2" fmla="*/ 0 w 9680339"/>
                <a:gd name="connsiteY2" fmla="*/ 0 h 648000"/>
                <a:gd name="connsiteX3" fmla="*/ 8817361 w 9680339"/>
                <a:gd name="connsiteY3" fmla="*/ 0 h 648000"/>
                <a:gd name="connsiteX4" fmla="*/ 9413208 w 9680339"/>
                <a:gd name="connsiteY4" fmla="*/ 0 h 648000"/>
                <a:gd name="connsiteX5" fmla="*/ 9469437 w 9680339"/>
                <a:gd name="connsiteY5" fmla="*/ 0 h 648000"/>
                <a:gd name="connsiteX6" fmla="*/ 9630899 w 9680339"/>
                <a:gd name="connsiteY6" fmla="*/ 162918 h 648000"/>
                <a:gd name="connsiteX7" fmla="*/ 9680339 w 9680339"/>
                <a:gd name="connsiteY7" fmla="*/ 200542 h 648000"/>
                <a:gd name="connsiteX8" fmla="*/ 9680339 w 9680339"/>
                <a:gd name="connsiteY8" fmla="*/ 598300 h 648000"/>
                <a:gd name="connsiteX9" fmla="*/ 9661565 w 9680339"/>
                <a:gd name="connsiteY9" fmla="*/ 632782 h 648000"/>
                <a:gd name="connsiteX10" fmla="*/ 9613274 w 9680339"/>
                <a:gd name="connsiteY10" fmla="*/ 6480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80339" h="648000">
                  <a:moveTo>
                    <a:pt x="9613274" y="648000"/>
                  </a:moveTo>
                  <a:lnTo>
                    <a:pt x="648000" y="648000"/>
                  </a:lnTo>
                  <a:lnTo>
                    <a:pt x="0" y="0"/>
                  </a:lnTo>
                  <a:lnTo>
                    <a:pt x="8817361" y="0"/>
                  </a:lnTo>
                  <a:lnTo>
                    <a:pt x="9413208" y="0"/>
                  </a:lnTo>
                  <a:lnTo>
                    <a:pt x="9469437" y="0"/>
                  </a:lnTo>
                  <a:lnTo>
                    <a:pt x="9630899" y="162918"/>
                  </a:lnTo>
                  <a:lnTo>
                    <a:pt x="9680339" y="200542"/>
                  </a:lnTo>
                  <a:lnTo>
                    <a:pt x="9680339" y="598300"/>
                  </a:lnTo>
                  <a:lnTo>
                    <a:pt x="9661565" y="632782"/>
                  </a:lnTo>
                  <a:cubicBezTo>
                    <a:pt x="9649206" y="642184"/>
                    <a:pt x="9632133" y="648000"/>
                    <a:pt x="9613274" y="6480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39"/>
            </a:p>
          </p:txBody>
        </p:sp>
        <p:cxnSp>
          <p:nvCxnSpPr>
            <p:cNvPr id="13" name="直線コネクタ 12">
              <a:extLst>
                <a:ext uri="{FF2B5EF4-FFF2-40B4-BE49-F238E27FC236}">
                  <a16:creationId xmlns:a16="http://schemas.microsoft.com/office/drawing/2014/main" id="{4ACDB6E1-0019-4594-BA57-355CD944730E}"/>
                </a:ext>
              </a:extLst>
            </p:cNvPr>
            <p:cNvCxnSpPr>
              <a:cxnSpLocks/>
            </p:cNvCxnSpPr>
            <p:nvPr userDrawn="1"/>
          </p:nvCxnSpPr>
          <p:spPr>
            <a:xfrm>
              <a:off x="9242760" y="302433"/>
              <a:ext cx="792964" cy="79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CFD28A3-FFD3-44EF-BD7B-AA8133ABDF9A}"/>
                </a:ext>
              </a:extLst>
            </p:cNvPr>
            <p:cNvCxnSpPr>
              <a:cxnSpLocks/>
            </p:cNvCxnSpPr>
            <p:nvPr userDrawn="1"/>
          </p:nvCxnSpPr>
          <p:spPr>
            <a:xfrm>
              <a:off x="213594" y="735397"/>
              <a:ext cx="36000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タイトル 97">
            <a:extLst>
              <a:ext uri="{FF2B5EF4-FFF2-40B4-BE49-F238E27FC236}">
                <a16:creationId xmlns:a16="http://schemas.microsoft.com/office/drawing/2014/main" id="{B78F4E89-BF6F-4E09-A944-EE472855512C}"/>
              </a:ext>
            </a:extLst>
          </p:cNvPr>
          <p:cNvSpPr>
            <a:spLocks noGrp="1"/>
          </p:cNvSpPr>
          <p:nvPr>
            <p:ph type="title" hasCustomPrompt="1"/>
          </p:nvPr>
        </p:nvSpPr>
        <p:spPr>
          <a:xfrm>
            <a:off x="287214" y="424232"/>
            <a:ext cx="8271821" cy="587854"/>
          </a:xfrm>
          <a:prstGeom prst="rect">
            <a:avLst/>
          </a:prstGeom>
        </p:spPr>
        <p:txBody>
          <a:bodyPr lIns="252000" tIns="36000" rIns="0" bIns="0" anchor="ctr" anchorCtr="0"/>
          <a:lstStyle>
            <a:lvl1pPr>
              <a:defRPr sz="2395"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6" name="コンテンツ プレースホルダー 18">
            <a:extLst>
              <a:ext uri="{FF2B5EF4-FFF2-40B4-BE49-F238E27FC236}">
                <a16:creationId xmlns:a16="http://schemas.microsoft.com/office/drawing/2014/main" id="{E5C690C4-34B3-4BE9-8905-112BB7C579C6}"/>
              </a:ext>
            </a:extLst>
          </p:cNvPr>
          <p:cNvSpPr>
            <a:spLocks noGrp="1"/>
          </p:cNvSpPr>
          <p:nvPr>
            <p:ph sz="quarter" idx="16" hasCustomPrompt="1"/>
          </p:nvPr>
        </p:nvSpPr>
        <p:spPr>
          <a:xfrm>
            <a:off x="531438" y="1012087"/>
            <a:ext cx="8705425" cy="783805"/>
          </a:xfrm>
          <a:prstGeom prst="rect">
            <a:avLst/>
          </a:prstGeom>
        </p:spPr>
        <p:txBody>
          <a:bodyPr lIns="0" tIns="144000" rIns="0" bIns="0" anchor="t"/>
          <a:lstStyle>
            <a:lvl1pPr marL="0" marR="0" indent="0" algn="l" defTabSz="782000" rtl="0" eaLnBrk="1" fontAlgn="auto" latinLnBrk="0" hangingPunct="1">
              <a:lnSpc>
                <a:spcPct val="100000"/>
              </a:lnSpc>
              <a:spcBef>
                <a:spcPts val="0"/>
              </a:spcBef>
              <a:spcAft>
                <a:spcPts val="513"/>
              </a:spcAft>
              <a:buClrTx/>
              <a:buSzTx/>
              <a:buFontTx/>
              <a:buNone/>
              <a:tabLst/>
              <a:defRPr sz="1368" b="1">
                <a:solidFill>
                  <a:srgbClr val="009C89"/>
                </a:solidFill>
                <a:latin typeface="Meiryo UI" panose="020B0604030504040204" pitchFamily="50" charset="-128"/>
                <a:ea typeface="Meiryo UI" panose="020B0604030504040204" pitchFamily="50" charset="-128"/>
              </a:defRPr>
            </a:lvl1pPr>
            <a:lvl2pPr marL="391000" indent="0">
              <a:buFontTx/>
              <a:buNone/>
              <a:defRPr/>
            </a:lvl2pPr>
            <a:lvl3pPr marL="782000" indent="0">
              <a:buFontTx/>
              <a:buNone/>
              <a:defRPr/>
            </a:lvl3pPr>
            <a:lvl4pPr marL="1173000" indent="0">
              <a:buFontTx/>
              <a:buNone/>
              <a:defRPr/>
            </a:lvl4pPr>
            <a:lvl5pPr marL="1564000" indent="0">
              <a:buFontTx/>
              <a:buNone/>
              <a:defRPr/>
            </a:lvl5pPr>
          </a:lstStyle>
          <a:p>
            <a:pPr marL="0" marR="0" lvl="0" indent="0" algn="l" defTabSz="782000" rtl="0" eaLnBrk="1" fontAlgn="auto" latinLnBrk="0" hangingPunct="1">
              <a:lnSpc>
                <a:spcPct val="90000"/>
              </a:lnSpc>
              <a:spcBef>
                <a:spcPts val="855"/>
              </a:spcBef>
              <a:spcAft>
                <a:spcPts val="0"/>
              </a:spcAft>
              <a:buClrTx/>
              <a:buSzTx/>
              <a:buFontTx/>
              <a:buNone/>
              <a:tabLst/>
              <a:defRPr/>
            </a:pPr>
            <a:r>
              <a:rPr kumimoji="1" lang="ja-JP" altLang="en-US" dirty="0"/>
              <a:t>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148880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3.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ags" Target="../tags/tag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image" Target="../media/image1.emf"/><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theme" Target="../theme/theme5.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10" Type="http://schemas.openxmlformats.org/officeDocument/2006/relationships/theme" Target="../theme/theme6.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Object 123" hidden="1">
            <a:extLst>
              <a:ext uri="{FF2B5EF4-FFF2-40B4-BE49-F238E27FC236}">
                <a16:creationId xmlns:a16="http://schemas.microsoft.com/office/drawing/2014/main" id="{7E4595CE-5AAC-4034-8BF7-451E759C9A59}"/>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1" imgW="592" imgH="591" progId="TCLayout.ActiveDocument.1">
                  <p:embed/>
                </p:oleObj>
              </mc:Choice>
              <mc:Fallback>
                <p:oleObj name="think-cell スライド" r:id="rId21" imgW="592" imgH="591" progId="TCLayout.ActiveDocument.1">
                  <p:embed/>
                  <p:pic>
                    <p:nvPicPr>
                      <p:cNvPr id="124" name="Object 123" hidden="1">
                        <a:extLst>
                          <a:ext uri="{FF2B5EF4-FFF2-40B4-BE49-F238E27FC236}">
                            <a16:creationId xmlns:a16="http://schemas.microsoft.com/office/drawing/2014/main" id="{7E4595CE-5AAC-4034-8BF7-451E759C9A59}"/>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49883" y="945837"/>
            <a:ext cx="9606235"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spTree>
    <p:extLst>
      <p:ext uri="{BB962C8B-B14F-4D97-AF65-F5344CB8AC3E}">
        <p14:creationId xmlns:p14="http://schemas.microsoft.com/office/powerpoint/2010/main" val="173970309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Lst>
  <p:hf hdr="0" ftr="0" dt="0"/>
  <p:txStyles>
    <p:titleStyle>
      <a:lvl1pPr algn="ctr"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ctr" defTabSz="914406"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0" indent="0" algn="l" defTabSz="914406"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06"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6"/>
          <p:cNvSpPr>
            <a:spLocks noChangeArrowheads="1"/>
          </p:cNvSpPr>
          <p:nvPr userDrawn="1"/>
        </p:nvSpPr>
        <p:spPr bwMode="auto">
          <a:xfrm>
            <a:off x="9088715" y="6453337"/>
            <a:ext cx="817285" cy="404664"/>
          </a:xfrm>
          <a:prstGeom prst="rect">
            <a:avLst/>
          </a:prstGeom>
          <a:ln/>
        </p:spPr>
        <p:txBody>
          <a:bodyPr lIns="0" tIns="0" rIns="0" bIns="0" anchor="b"/>
          <a:lstStyle/>
          <a:p>
            <a:pPr lvl="0" algn="r" fontAlgn="base">
              <a:spcBef>
                <a:spcPct val="0"/>
              </a:spcBef>
              <a:spcAft>
                <a:spcPct val="0"/>
              </a:spcAft>
            </a:pPr>
            <a:fld id="{108656DF-4D47-46DA-9816-A02DCC070770}" type="slidenum">
              <a:rPr lang="ja-JP" altLang="en-US" sz="352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416967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hf sldNum="0" hdr="0" ftr="0" dt="0"/>
  <p:txStyles>
    <p:titleStyle>
      <a:lvl1pPr algn="ctr" rtl="0" eaLnBrk="1" fontAlgn="base" hangingPunct="1">
        <a:spcBef>
          <a:spcPct val="0"/>
        </a:spcBef>
        <a:spcAft>
          <a:spcPct val="0"/>
        </a:spcAft>
        <a:defRPr kumimoji="1" sz="3133"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19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59">
          <a:solidFill>
            <a:schemeClr val="tx2"/>
          </a:solidFill>
          <a:latin typeface="Arial" charset="0"/>
          <a:ea typeface="HGPｺﾞｼｯｸE" pitchFamily="50" charset="-128"/>
        </a:defRPr>
      </a:lvl5pPr>
      <a:lvl6pPr marL="447746" algn="l" rtl="0" eaLnBrk="1" fontAlgn="base" hangingPunct="1">
        <a:spcBef>
          <a:spcPct val="0"/>
        </a:spcBef>
        <a:spcAft>
          <a:spcPct val="0"/>
        </a:spcAft>
        <a:defRPr kumimoji="1" sz="1959">
          <a:solidFill>
            <a:schemeClr val="tx2"/>
          </a:solidFill>
          <a:latin typeface="Arial" charset="0"/>
          <a:ea typeface="HGPｺﾞｼｯｸE" pitchFamily="50" charset="-128"/>
        </a:defRPr>
      </a:lvl6pPr>
      <a:lvl7pPr marL="895493" algn="l" rtl="0" eaLnBrk="1" fontAlgn="base" hangingPunct="1">
        <a:spcBef>
          <a:spcPct val="0"/>
        </a:spcBef>
        <a:spcAft>
          <a:spcPct val="0"/>
        </a:spcAft>
        <a:defRPr kumimoji="1" sz="1959">
          <a:solidFill>
            <a:schemeClr val="tx2"/>
          </a:solidFill>
          <a:latin typeface="Arial" charset="0"/>
          <a:ea typeface="HGPｺﾞｼｯｸE" pitchFamily="50" charset="-128"/>
        </a:defRPr>
      </a:lvl7pPr>
      <a:lvl8pPr marL="1343238" algn="l" rtl="0" eaLnBrk="1" fontAlgn="base" hangingPunct="1">
        <a:spcBef>
          <a:spcPct val="0"/>
        </a:spcBef>
        <a:spcAft>
          <a:spcPct val="0"/>
        </a:spcAft>
        <a:defRPr kumimoji="1" sz="1959">
          <a:solidFill>
            <a:schemeClr val="tx2"/>
          </a:solidFill>
          <a:latin typeface="Arial" charset="0"/>
          <a:ea typeface="HGPｺﾞｼｯｸE" pitchFamily="50" charset="-128"/>
        </a:defRPr>
      </a:lvl8pPr>
      <a:lvl9pPr marL="1790985" algn="l" rtl="0" eaLnBrk="1" fontAlgn="base" hangingPunct="1">
        <a:spcBef>
          <a:spcPct val="0"/>
        </a:spcBef>
        <a:spcAft>
          <a:spcPct val="0"/>
        </a:spcAft>
        <a:defRPr kumimoji="1" sz="1959">
          <a:solidFill>
            <a:schemeClr val="tx2"/>
          </a:solidFill>
          <a:latin typeface="Arial" charset="0"/>
          <a:ea typeface="HGPｺﾞｼｯｸE" pitchFamily="50" charset="-128"/>
        </a:defRPr>
      </a:lvl9pPr>
    </p:titleStyle>
    <p:bodyStyle>
      <a:lvl1pPr marL="335810" indent="-335810" algn="l" rtl="0" eaLnBrk="1" fontAlgn="base" hangingPunct="1">
        <a:spcBef>
          <a:spcPct val="20000"/>
        </a:spcBef>
        <a:spcAft>
          <a:spcPct val="0"/>
        </a:spcAft>
        <a:defRPr kumimoji="1" sz="15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36864" indent="-172569" algn="l" rtl="0" eaLnBrk="1" fontAlgn="base" hangingPunct="1">
        <a:lnSpc>
          <a:spcPct val="110000"/>
        </a:lnSpc>
        <a:spcBef>
          <a:spcPct val="0"/>
        </a:spcBef>
        <a:spcAft>
          <a:spcPct val="0"/>
        </a:spcAft>
        <a:buChar char="–"/>
        <a:defRPr kumimoji="1" sz="137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91330" indent="-178788" algn="l" rtl="0" eaLnBrk="1" fontAlgn="base" hangingPunct="1">
        <a:lnSpc>
          <a:spcPct val="110000"/>
        </a:lnSpc>
        <a:spcBef>
          <a:spcPct val="0"/>
        </a:spcBef>
        <a:spcAft>
          <a:spcPct val="0"/>
        </a:spcAft>
        <a:buChar char="•"/>
        <a:defRPr kumimoji="1" sz="1567">
          <a:solidFill>
            <a:schemeClr val="tx1"/>
          </a:solidFill>
          <a:latin typeface="Times New Roman" pitchFamily="18" charset="0"/>
          <a:ea typeface="+mn-ea"/>
        </a:defRPr>
      </a:lvl3pPr>
      <a:lvl4pPr marL="1139577" indent="-172569" algn="l" rtl="0" eaLnBrk="1" fontAlgn="base" hangingPunct="1">
        <a:lnSpc>
          <a:spcPct val="110000"/>
        </a:lnSpc>
        <a:spcBef>
          <a:spcPct val="0"/>
        </a:spcBef>
        <a:spcAft>
          <a:spcPct val="0"/>
        </a:spcAft>
        <a:buFont typeface="Arial" charset="0"/>
        <a:buChar char="»"/>
        <a:defRPr kumimoji="1" sz="1567">
          <a:solidFill>
            <a:schemeClr val="tx1"/>
          </a:solidFill>
          <a:latin typeface="Times New Roman" pitchFamily="18" charset="0"/>
          <a:ea typeface="+mn-ea"/>
        </a:defRPr>
      </a:lvl4pPr>
      <a:lvl5pPr marL="1494042" indent="-178788" algn="l" rtl="0" eaLnBrk="1" fontAlgn="base" hangingPunct="1">
        <a:lnSpc>
          <a:spcPct val="110000"/>
        </a:lnSpc>
        <a:spcBef>
          <a:spcPct val="0"/>
        </a:spcBef>
        <a:spcAft>
          <a:spcPct val="0"/>
        </a:spcAft>
        <a:buFont typeface="Wingdings" pitchFamily="2" charset="2"/>
        <a:buChar char="w"/>
        <a:defRPr kumimoji="1" sz="1567">
          <a:solidFill>
            <a:schemeClr val="tx1"/>
          </a:solidFill>
          <a:latin typeface="Times New Roman" pitchFamily="18" charset="0"/>
          <a:ea typeface="+mn-ea"/>
        </a:defRPr>
      </a:lvl5pPr>
      <a:lvl6pPr marL="1941789" indent="-178788" algn="l" rtl="0" eaLnBrk="1" fontAlgn="base" hangingPunct="1">
        <a:lnSpc>
          <a:spcPct val="110000"/>
        </a:lnSpc>
        <a:spcBef>
          <a:spcPct val="0"/>
        </a:spcBef>
        <a:spcAft>
          <a:spcPct val="0"/>
        </a:spcAft>
        <a:buFont typeface="Wingdings" pitchFamily="2" charset="2"/>
        <a:buChar char="w"/>
        <a:defRPr kumimoji="1" sz="1567">
          <a:solidFill>
            <a:schemeClr val="tx1"/>
          </a:solidFill>
          <a:latin typeface="Times New Roman" pitchFamily="18" charset="0"/>
          <a:ea typeface="+mn-ea"/>
        </a:defRPr>
      </a:lvl6pPr>
      <a:lvl7pPr marL="2389535" indent="-178788" algn="l" rtl="0" eaLnBrk="1" fontAlgn="base" hangingPunct="1">
        <a:lnSpc>
          <a:spcPct val="110000"/>
        </a:lnSpc>
        <a:spcBef>
          <a:spcPct val="0"/>
        </a:spcBef>
        <a:spcAft>
          <a:spcPct val="0"/>
        </a:spcAft>
        <a:buFont typeface="Wingdings" pitchFamily="2" charset="2"/>
        <a:buChar char="w"/>
        <a:defRPr kumimoji="1" sz="1567">
          <a:solidFill>
            <a:schemeClr val="tx1"/>
          </a:solidFill>
          <a:latin typeface="Times New Roman" pitchFamily="18" charset="0"/>
          <a:ea typeface="+mn-ea"/>
        </a:defRPr>
      </a:lvl7pPr>
      <a:lvl8pPr marL="2837281" indent="-178788" algn="l" rtl="0" eaLnBrk="1" fontAlgn="base" hangingPunct="1">
        <a:lnSpc>
          <a:spcPct val="110000"/>
        </a:lnSpc>
        <a:spcBef>
          <a:spcPct val="0"/>
        </a:spcBef>
        <a:spcAft>
          <a:spcPct val="0"/>
        </a:spcAft>
        <a:buFont typeface="Wingdings" pitchFamily="2" charset="2"/>
        <a:buChar char="w"/>
        <a:defRPr kumimoji="1" sz="1567">
          <a:solidFill>
            <a:schemeClr val="tx1"/>
          </a:solidFill>
          <a:latin typeface="Times New Roman" pitchFamily="18" charset="0"/>
          <a:ea typeface="+mn-ea"/>
        </a:defRPr>
      </a:lvl8pPr>
      <a:lvl9pPr marL="3285027" indent="-178788" algn="l" rtl="0" eaLnBrk="1" fontAlgn="base" hangingPunct="1">
        <a:lnSpc>
          <a:spcPct val="110000"/>
        </a:lnSpc>
        <a:spcBef>
          <a:spcPct val="0"/>
        </a:spcBef>
        <a:spcAft>
          <a:spcPct val="0"/>
        </a:spcAft>
        <a:buFont typeface="Wingdings" pitchFamily="2" charset="2"/>
        <a:buChar char="w"/>
        <a:defRPr kumimoji="1" sz="1567">
          <a:solidFill>
            <a:schemeClr val="tx1"/>
          </a:solidFill>
          <a:latin typeface="Times New Roman" pitchFamily="18" charset="0"/>
          <a:ea typeface="+mn-ea"/>
        </a:defRPr>
      </a:lvl9pPr>
    </p:bodyStyle>
    <p:otherStyle>
      <a:defPPr>
        <a:defRPr lang="ja-JP"/>
      </a:defPPr>
      <a:lvl1pPr marL="0" algn="l" defTabSz="895493" rtl="0" eaLnBrk="1" latinLnBrk="0" hangingPunct="1">
        <a:defRPr kumimoji="1" sz="1763" kern="1200">
          <a:solidFill>
            <a:schemeClr val="tx1"/>
          </a:solidFill>
          <a:latin typeface="+mn-lt"/>
          <a:ea typeface="+mn-ea"/>
          <a:cs typeface="+mn-cs"/>
        </a:defRPr>
      </a:lvl1pPr>
      <a:lvl2pPr marL="447746" algn="l" defTabSz="895493" rtl="0" eaLnBrk="1" latinLnBrk="0" hangingPunct="1">
        <a:defRPr kumimoji="1" sz="1763" kern="1200">
          <a:solidFill>
            <a:schemeClr val="tx1"/>
          </a:solidFill>
          <a:latin typeface="+mn-lt"/>
          <a:ea typeface="+mn-ea"/>
          <a:cs typeface="+mn-cs"/>
        </a:defRPr>
      </a:lvl2pPr>
      <a:lvl3pPr marL="895493" algn="l" defTabSz="895493" rtl="0" eaLnBrk="1" latinLnBrk="0" hangingPunct="1">
        <a:defRPr kumimoji="1" sz="1763" kern="1200">
          <a:solidFill>
            <a:schemeClr val="tx1"/>
          </a:solidFill>
          <a:latin typeface="+mn-lt"/>
          <a:ea typeface="+mn-ea"/>
          <a:cs typeface="+mn-cs"/>
        </a:defRPr>
      </a:lvl3pPr>
      <a:lvl4pPr marL="1343238" algn="l" defTabSz="895493" rtl="0" eaLnBrk="1" latinLnBrk="0" hangingPunct="1">
        <a:defRPr kumimoji="1" sz="1763" kern="1200">
          <a:solidFill>
            <a:schemeClr val="tx1"/>
          </a:solidFill>
          <a:latin typeface="+mn-lt"/>
          <a:ea typeface="+mn-ea"/>
          <a:cs typeface="+mn-cs"/>
        </a:defRPr>
      </a:lvl4pPr>
      <a:lvl5pPr marL="1790985" algn="l" defTabSz="895493" rtl="0" eaLnBrk="1" latinLnBrk="0" hangingPunct="1">
        <a:defRPr kumimoji="1" sz="1763" kern="1200">
          <a:solidFill>
            <a:schemeClr val="tx1"/>
          </a:solidFill>
          <a:latin typeface="+mn-lt"/>
          <a:ea typeface="+mn-ea"/>
          <a:cs typeface="+mn-cs"/>
        </a:defRPr>
      </a:lvl5pPr>
      <a:lvl6pPr marL="2238731" algn="l" defTabSz="895493" rtl="0" eaLnBrk="1" latinLnBrk="0" hangingPunct="1">
        <a:defRPr kumimoji="1" sz="1763" kern="1200">
          <a:solidFill>
            <a:schemeClr val="tx1"/>
          </a:solidFill>
          <a:latin typeface="+mn-lt"/>
          <a:ea typeface="+mn-ea"/>
          <a:cs typeface="+mn-cs"/>
        </a:defRPr>
      </a:lvl6pPr>
      <a:lvl7pPr marL="2686477" algn="l" defTabSz="895493" rtl="0" eaLnBrk="1" latinLnBrk="0" hangingPunct="1">
        <a:defRPr kumimoji="1" sz="1763" kern="1200">
          <a:solidFill>
            <a:schemeClr val="tx1"/>
          </a:solidFill>
          <a:latin typeface="+mn-lt"/>
          <a:ea typeface="+mn-ea"/>
          <a:cs typeface="+mn-cs"/>
        </a:defRPr>
      </a:lvl7pPr>
      <a:lvl8pPr marL="3134224" algn="l" defTabSz="895493" rtl="0" eaLnBrk="1" latinLnBrk="0" hangingPunct="1">
        <a:defRPr kumimoji="1" sz="1763" kern="1200">
          <a:solidFill>
            <a:schemeClr val="tx1"/>
          </a:solidFill>
          <a:latin typeface="+mn-lt"/>
          <a:ea typeface="+mn-ea"/>
          <a:cs typeface="+mn-cs"/>
        </a:defRPr>
      </a:lvl8pPr>
      <a:lvl9pPr marL="3581969" algn="l" defTabSz="895493" rtl="0" eaLnBrk="1" latinLnBrk="0" hangingPunct="1">
        <a:defRPr kumimoji="1" sz="17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49883" y="945837"/>
            <a:ext cx="9606235"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spTree>
    <p:extLst>
      <p:ext uri="{BB962C8B-B14F-4D97-AF65-F5344CB8AC3E}">
        <p14:creationId xmlns:p14="http://schemas.microsoft.com/office/powerpoint/2010/main" val="1667463694"/>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Lst>
  <p:txStyles>
    <p:titleStyle>
      <a:lvl1pPr algn="ctr"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ctr" defTabSz="914406"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0" indent="0" algn="l" defTabSz="914406"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06"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Object 123" hidden="1">
            <a:extLst>
              <a:ext uri="{FF2B5EF4-FFF2-40B4-BE49-F238E27FC236}">
                <a16:creationId xmlns:a16="http://schemas.microsoft.com/office/drawing/2014/main" id="{7E4595CE-5AAC-4034-8BF7-451E759C9A59}"/>
              </a:ext>
            </a:extLst>
          </p:cNvPr>
          <p:cNvGraphicFramePr>
            <a:graphicFrameLocks noChangeAspect="1"/>
          </p:cNvGraphicFramePr>
          <p:nvPr userDrawn="1">
            <p:custDataLst>
              <p:tags r:id="rId2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22" imgW="592" imgH="591" progId="TCLayout.ActiveDocument.1">
                  <p:embed/>
                </p:oleObj>
              </mc:Choice>
              <mc:Fallback>
                <p:oleObj name="think-cell スライド" r:id="rId22" imgW="592" imgH="591" progId="TCLayout.ActiveDocument.1">
                  <p:embed/>
                  <p:pic>
                    <p:nvPicPr>
                      <p:cNvPr id="124" name="Object 123" hidden="1">
                        <a:extLst>
                          <a:ext uri="{FF2B5EF4-FFF2-40B4-BE49-F238E27FC236}">
                            <a16:creationId xmlns:a16="http://schemas.microsoft.com/office/drawing/2014/main" id="{7E4595CE-5AAC-4034-8BF7-451E759C9A5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49883" y="945837"/>
            <a:ext cx="9606235"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33"/>
              </a:p>
            </p:txBody>
          </p:sp>
        </p:grpSp>
      </p:grpSp>
    </p:spTree>
    <p:extLst>
      <p:ext uri="{BB962C8B-B14F-4D97-AF65-F5344CB8AC3E}">
        <p14:creationId xmlns:p14="http://schemas.microsoft.com/office/powerpoint/2010/main" val="412961505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Lst>
  <p:hf hdr="0" ftr="0" dt="0"/>
  <p:txStyles>
    <p:titleStyle>
      <a:lvl1pPr algn="ctr"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ctr" defTabSz="914406" rtl="0" eaLnBrk="1" latinLnBrk="0" hangingPunct="1">
        <a:lnSpc>
          <a:spcPct val="90000"/>
        </a:lnSpc>
        <a:spcBef>
          <a:spcPts val="1000"/>
        </a:spcBef>
        <a:buFontTx/>
        <a:buNone/>
        <a:defRPr kumimoji="1" sz="2800" kern="1200">
          <a:solidFill>
            <a:schemeClr val="tx1"/>
          </a:solidFill>
          <a:latin typeface="+mn-lt"/>
          <a:ea typeface="+mn-ea"/>
          <a:cs typeface="+mn-cs"/>
        </a:defRPr>
      </a:lvl1pPr>
      <a:lvl2pPr marL="0" indent="0" algn="l" defTabSz="914406"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06"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49884" y="945838"/>
            <a:ext cx="9606235"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763"/>
              </a:p>
            </p:txBody>
          </p:sp>
        </p:grpSp>
      </p:grpSp>
    </p:spTree>
    <p:extLst>
      <p:ext uri="{BB962C8B-B14F-4D97-AF65-F5344CB8AC3E}">
        <p14:creationId xmlns:p14="http://schemas.microsoft.com/office/powerpoint/2010/main" val="1694155139"/>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Lst>
  <p:txStyles>
    <p:titleStyle>
      <a:lvl1pPr algn="ctr" defTabSz="895332"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ctr" defTabSz="895332" rtl="0" eaLnBrk="1" latinLnBrk="0" hangingPunct="1">
        <a:lnSpc>
          <a:spcPct val="90000"/>
        </a:lnSpc>
        <a:spcBef>
          <a:spcPts val="979"/>
        </a:spcBef>
        <a:buFontTx/>
        <a:buNone/>
        <a:defRPr kumimoji="1" sz="2742" kern="1200">
          <a:solidFill>
            <a:schemeClr val="tx1"/>
          </a:solidFill>
          <a:latin typeface="+mn-lt"/>
          <a:ea typeface="+mn-ea"/>
          <a:cs typeface="+mn-cs"/>
        </a:defRPr>
      </a:lvl1pPr>
      <a:lvl2pPr marL="0" indent="0" algn="l" defTabSz="895332" rtl="0" eaLnBrk="1" latinLnBrk="0" hangingPunct="1">
        <a:lnSpc>
          <a:spcPct val="90000"/>
        </a:lnSpc>
        <a:spcBef>
          <a:spcPts val="490"/>
        </a:spcBef>
        <a:buFontTx/>
        <a:buNone/>
        <a:defRPr kumimoji="1" sz="2350" kern="1200">
          <a:solidFill>
            <a:schemeClr val="tx1"/>
          </a:solidFill>
          <a:latin typeface="+mn-lt"/>
          <a:ea typeface="+mn-ea"/>
          <a:cs typeface="+mn-cs"/>
        </a:defRPr>
      </a:lvl2pPr>
      <a:lvl3pPr marL="0" indent="0" algn="l" defTabSz="895332" rtl="0" eaLnBrk="1" latinLnBrk="0" hangingPunct="1">
        <a:lnSpc>
          <a:spcPct val="90000"/>
        </a:lnSpc>
        <a:spcBef>
          <a:spcPts val="490"/>
        </a:spcBef>
        <a:buFontTx/>
        <a:buNone/>
        <a:defRPr kumimoji="1" sz="1959" kern="1200">
          <a:solidFill>
            <a:schemeClr val="tx1"/>
          </a:solidFill>
          <a:latin typeface="+mn-lt"/>
          <a:ea typeface="+mn-ea"/>
          <a:cs typeface="+mn-cs"/>
        </a:defRPr>
      </a:lvl3pPr>
      <a:lvl4pPr marL="0" indent="0" algn="l" defTabSz="895332" rtl="0" eaLnBrk="1" latinLnBrk="0" hangingPunct="1">
        <a:lnSpc>
          <a:spcPct val="90000"/>
        </a:lnSpc>
        <a:spcBef>
          <a:spcPts val="490"/>
        </a:spcBef>
        <a:buFontTx/>
        <a:buNone/>
        <a:defRPr kumimoji="1" sz="1763" kern="1200">
          <a:solidFill>
            <a:schemeClr val="tx1"/>
          </a:solidFill>
          <a:latin typeface="+mn-lt"/>
          <a:ea typeface="+mn-ea"/>
          <a:cs typeface="+mn-cs"/>
        </a:defRPr>
      </a:lvl4pPr>
      <a:lvl5pPr marL="0" indent="0" algn="l" defTabSz="895332" rtl="0" eaLnBrk="1" latinLnBrk="0" hangingPunct="1">
        <a:lnSpc>
          <a:spcPct val="90000"/>
        </a:lnSpc>
        <a:spcBef>
          <a:spcPts val="490"/>
        </a:spcBef>
        <a:buFontTx/>
        <a:buNone/>
        <a:defRPr kumimoji="1" sz="1763" kern="1200">
          <a:solidFill>
            <a:schemeClr val="tx1"/>
          </a:solidFill>
          <a:latin typeface="+mn-lt"/>
          <a:ea typeface="+mn-ea"/>
          <a:cs typeface="+mn-cs"/>
        </a:defRPr>
      </a:lvl5pPr>
      <a:lvl6pPr marL="2462164"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29"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97"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62"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32" rtl="0" eaLnBrk="1" latinLnBrk="0" hangingPunct="1">
        <a:defRPr kumimoji="1" sz="1763" kern="1200">
          <a:solidFill>
            <a:schemeClr val="tx1"/>
          </a:solidFill>
          <a:latin typeface="+mn-lt"/>
          <a:ea typeface="+mn-ea"/>
          <a:cs typeface="+mn-cs"/>
        </a:defRPr>
      </a:lvl1pPr>
      <a:lvl2pPr marL="447666" algn="l" defTabSz="895332" rtl="0" eaLnBrk="1" latinLnBrk="0" hangingPunct="1">
        <a:defRPr kumimoji="1" sz="1763" kern="1200">
          <a:solidFill>
            <a:schemeClr val="tx1"/>
          </a:solidFill>
          <a:latin typeface="+mn-lt"/>
          <a:ea typeface="+mn-ea"/>
          <a:cs typeface="+mn-cs"/>
        </a:defRPr>
      </a:lvl2pPr>
      <a:lvl3pPr marL="895332" algn="l" defTabSz="895332" rtl="0" eaLnBrk="1" latinLnBrk="0" hangingPunct="1">
        <a:defRPr kumimoji="1" sz="1763" kern="1200">
          <a:solidFill>
            <a:schemeClr val="tx1"/>
          </a:solidFill>
          <a:latin typeface="+mn-lt"/>
          <a:ea typeface="+mn-ea"/>
          <a:cs typeface="+mn-cs"/>
        </a:defRPr>
      </a:lvl3pPr>
      <a:lvl4pPr marL="1342999" algn="l" defTabSz="895332" rtl="0" eaLnBrk="1" latinLnBrk="0" hangingPunct="1">
        <a:defRPr kumimoji="1" sz="1763" kern="1200">
          <a:solidFill>
            <a:schemeClr val="tx1"/>
          </a:solidFill>
          <a:latin typeface="+mn-lt"/>
          <a:ea typeface="+mn-ea"/>
          <a:cs typeface="+mn-cs"/>
        </a:defRPr>
      </a:lvl4pPr>
      <a:lvl5pPr marL="1790665" algn="l" defTabSz="895332" rtl="0" eaLnBrk="1" latinLnBrk="0" hangingPunct="1">
        <a:defRPr kumimoji="1" sz="1763" kern="1200">
          <a:solidFill>
            <a:schemeClr val="tx1"/>
          </a:solidFill>
          <a:latin typeface="+mn-lt"/>
          <a:ea typeface="+mn-ea"/>
          <a:cs typeface="+mn-cs"/>
        </a:defRPr>
      </a:lvl5pPr>
      <a:lvl6pPr marL="2238331" algn="l" defTabSz="895332" rtl="0" eaLnBrk="1" latinLnBrk="0" hangingPunct="1">
        <a:defRPr kumimoji="1" sz="1763" kern="1200">
          <a:solidFill>
            <a:schemeClr val="tx1"/>
          </a:solidFill>
          <a:latin typeface="+mn-lt"/>
          <a:ea typeface="+mn-ea"/>
          <a:cs typeface="+mn-cs"/>
        </a:defRPr>
      </a:lvl6pPr>
      <a:lvl7pPr marL="2685997" algn="l" defTabSz="895332" rtl="0" eaLnBrk="1" latinLnBrk="0" hangingPunct="1">
        <a:defRPr kumimoji="1" sz="1763" kern="1200">
          <a:solidFill>
            <a:schemeClr val="tx1"/>
          </a:solidFill>
          <a:latin typeface="+mn-lt"/>
          <a:ea typeface="+mn-ea"/>
          <a:cs typeface="+mn-cs"/>
        </a:defRPr>
      </a:lvl7pPr>
      <a:lvl8pPr marL="3133663" algn="l" defTabSz="895332" rtl="0" eaLnBrk="1" latinLnBrk="0" hangingPunct="1">
        <a:defRPr kumimoji="1" sz="1763" kern="1200">
          <a:solidFill>
            <a:schemeClr val="tx1"/>
          </a:solidFill>
          <a:latin typeface="+mn-lt"/>
          <a:ea typeface="+mn-ea"/>
          <a:cs typeface="+mn-cs"/>
        </a:defRPr>
      </a:lvl8pPr>
      <a:lvl9pPr marL="3581330" algn="l" defTabSz="895332"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49884" y="945838"/>
            <a:ext cx="9606235"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98"/>
              </a:p>
            </p:txBody>
          </p:sp>
        </p:grpSp>
      </p:grpSp>
    </p:spTree>
    <p:extLst>
      <p:ext uri="{BB962C8B-B14F-4D97-AF65-F5344CB8AC3E}">
        <p14:creationId xmlns:p14="http://schemas.microsoft.com/office/powerpoint/2010/main" val="1742619577"/>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Lst>
  <p:txStyles>
    <p:titleStyle>
      <a:lvl1pPr algn="ctr" defTabSz="895332"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0" indent="0" algn="ctr" defTabSz="895332" rtl="0" eaLnBrk="1" latinLnBrk="0" hangingPunct="1">
        <a:lnSpc>
          <a:spcPct val="90000"/>
        </a:lnSpc>
        <a:spcBef>
          <a:spcPts val="979"/>
        </a:spcBef>
        <a:buFontTx/>
        <a:buNone/>
        <a:defRPr kumimoji="1" sz="2742" kern="1200">
          <a:solidFill>
            <a:schemeClr val="tx1"/>
          </a:solidFill>
          <a:latin typeface="+mn-lt"/>
          <a:ea typeface="+mn-ea"/>
          <a:cs typeface="+mn-cs"/>
        </a:defRPr>
      </a:lvl1pPr>
      <a:lvl2pPr marL="0" indent="0" algn="l" defTabSz="895332" rtl="0" eaLnBrk="1" latinLnBrk="0" hangingPunct="1">
        <a:lnSpc>
          <a:spcPct val="90000"/>
        </a:lnSpc>
        <a:spcBef>
          <a:spcPts val="490"/>
        </a:spcBef>
        <a:buFontTx/>
        <a:buNone/>
        <a:defRPr kumimoji="1" sz="2350" kern="1200">
          <a:solidFill>
            <a:schemeClr val="tx1"/>
          </a:solidFill>
          <a:latin typeface="+mn-lt"/>
          <a:ea typeface="+mn-ea"/>
          <a:cs typeface="+mn-cs"/>
        </a:defRPr>
      </a:lvl2pPr>
      <a:lvl3pPr marL="0" indent="0" algn="l" defTabSz="895332" rtl="0" eaLnBrk="1" latinLnBrk="0" hangingPunct="1">
        <a:lnSpc>
          <a:spcPct val="90000"/>
        </a:lnSpc>
        <a:spcBef>
          <a:spcPts val="490"/>
        </a:spcBef>
        <a:buFontTx/>
        <a:buNone/>
        <a:defRPr kumimoji="1" sz="1959" kern="1200">
          <a:solidFill>
            <a:schemeClr val="tx1"/>
          </a:solidFill>
          <a:latin typeface="+mn-lt"/>
          <a:ea typeface="+mn-ea"/>
          <a:cs typeface="+mn-cs"/>
        </a:defRPr>
      </a:lvl3pPr>
      <a:lvl4pPr marL="0" indent="0" algn="l" defTabSz="895332" rtl="0" eaLnBrk="1" latinLnBrk="0" hangingPunct="1">
        <a:lnSpc>
          <a:spcPct val="90000"/>
        </a:lnSpc>
        <a:spcBef>
          <a:spcPts val="490"/>
        </a:spcBef>
        <a:buFontTx/>
        <a:buNone/>
        <a:defRPr kumimoji="1" sz="1763" kern="1200">
          <a:solidFill>
            <a:schemeClr val="tx1"/>
          </a:solidFill>
          <a:latin typeface="+mn-lt"/>
          <a:ea typeface="+mn-ea"/>
          <a:cs typeface="+mn-cs"/>
        </a:defRPr>
      </a:lvl4pPr>
      <a:lvl5pPr marL="0" indent="0" algn="l" defTabSz="895332" rtl="0" eaLnBrk="1" latinLnBrk="0" hangingPunct="1">
        <a:lnSpc>
          <a:spcPct val="90000"/>
        </a:lnSpc>
        <a:spcBef>
          <a:spcPts val="490"/>
        </a:spcBef>
        <a:buFontTx/>
        <a:buNone/>
        <a:defRPr kumimoji="1" sz="1763" kern="1200">
          <a:solidFill>
            <a:schemeClr val="tx1"/>
          </a:solidFill>
          <a:latin typeface="+mn-lt"/>
          <a:ea typeface="+mn-ea"/>
          <a:cs typeface="+mn-cs"/>
        </a:defRPr>
      </a:lvl5pPr>
      <a:lvl6pPr marL="2462164"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829"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7497"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5162" indent="-223833" algn="l" defTabSz="895332"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ja-JP"/>
      </a:defPPr>
      <a:lvl1pPr marL="0" algn="l" defTabSz="895332" rtl="0" eaLnBrk="1" latinLnBrk="0" hangingPunct="1">
        <a:defRPr kumimoji="1" sz="1763" kern="1200">
          <a:solidFill>
            <a:schemeClr val="tx1"/>
          </a:solidFill>
          <a:latin typeface="+mn-lt"/>
          <a:ea typeface="+mn-ea"/>
          <a:cs typeface="+mn-cs"/>
        </a:defRPr>
      </a:lvl1pPr>
      <a:lvl2pPr marL="447666" algn="l" defTabSz="895332" rtl="0" eaLnBrk="1" latinLnBrk="0" hangingPunct="1">
        <a:defRPr kumimoji="1" sz="1763" kern="1200">
          <a:solidFill>
            <a:schemeClr val="tx1"/>
          </a:solidFill>
          <a:latin typeface="+mn-lt"/>
          <a:ea typeface="+mn-ea"/>
          <a:cs typeface="+mn-cs"/>
        </a:defRPr>
      </a:lvl2pPr>
      <a:lvl3pPr marL="895332" algn="l" defTabSz="895332" rtl="0" eaLnBrk="1" latinLnBrk="0" hangingPunct="1">
        <a:defRPr kumimoji="1" sz="1763" kern="1200">
          <a:solidFill>
            <a:schemeClr val="tx1"/>
          </a:solidFill>
          <a:latin typeface="+mn-lt"/>
          <a:ea typeface="+mn-ea"/>
          <a:cs typeface="+mn-cs"/>
        </a:defRPr>
      </a:lvl3pPr>
      <a:lvl4pPr marL="1342999" algn="l" defTabSz="895332" rtl="0" eaLnBrk="1" latinLnBrk="0" hangingPunct="1">
        <a:defRPr kumimoji="1" sz="1763" kern="1200">
          <a:solidFill>
            <a:schemeClr val="tx1"/>
          </a:solidFill>
          <a:latin typeface="+mn-lt"/>
          <a:ea typeface="+mn-ea"/>
          <a:cs typeface="+mn-cs"/>
        </a:defRPr>
      </a:lvl4pPr>
      <a:lvl5pPr marL="1790665" algn="l" defTabSz="895332" rtl="0" eaLnBrk="1" latinLnBrk="0" hangingPunct="1">
        <a:defRPr kumimoji="1" sz="1763" kern="1200">
          <a:solidFill>
            <a:schemeClr val="tx1"/>
          </a:solidFill>
          <a:latin typeface="+mn-lt"/>
          <a:ea typeface="+mn-ea"/>
          <a:cs typeface="+mn-cs"/>
        </a:defRPr>
      </a:lvl5pPr>
      <a:lvl6pPr marL="2238331" algn="l" defTabSz="895332" rtl="0" eaLnBrk="1" latinLnBrk="0" hangingPunct="1">
        <a:defRPr kumimoji="1" sz="1763" kern="1200">
          <a:solidFill>
            <a:schemeClr val="tx1"/>
          </a:solidFill>
          <a:latin typeface="+mn-lt"/>
          <a:ea typeface="+mn-ea"/>
          <a:cs typeface="+mn-cs"/>
        </a:defRPr>
      </a:lvl6pPr>
      <a:lvl7pPr marL="2685997" algn="l" defTabSz="895332" rtl="0" eaLnBrk="1" latinLnBrk="0" hangingPunct="1">
        <a:defRPr kumimoji="1" sz="1763" kern="1200">
          <a:solidFill>
            <a:schemeClr val="tx1"/>
          </a:solidFill>
          <a:latin typeface="+mn-lt"/>
          <a:ea typeface="+mn-ea"/>
          <a:cs typeface="+mn-cs"/>
        </a:defRPr>
      </a:lvl7pPr>
      <a:lvl8pPr marL="3133663" algn="l" defTabSz="895332" rtl="0" eaLnBrk="1" latinLnBrk="0" hangingPunct="1">
        <a:defRPr kumimoji="1" sz="1763" kern="1200">
          <a:solidFill>
            <a:schemeClr val="tx1"/>
          </a:solidFill>
          <a:latin typeface="+mn-lt"/>
          <a:ea typeface="+mn-ea"/>
          <a:cs typeface="+mn-cs"/>
        </a:defRPr>
      </a:lvl8pPr>
      <a:lvl9pPr marL="3581330" algn="l" defTabSz="895332" rtl="0" eaLnBrk="1" latinLnBrk="0" hangingPunct="1">
        <a:defRPr kumimoji="1" sz="17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35.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35.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35.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hyperlink" Target="http://greenfinance.jp/comp/pdf/example.pdf" TargetMode="External"/><Relationship Id="rId5" Type="http://schemas.openxmlformats.org/officeDocument/2006/relationships/image" Target="../media/image4.e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3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44.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45.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hyperlink" Target="mailto:zerocarbon-finance@env.go.jp" TargetMode="Externa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hyperlink" Target="https://ondankataisaku.env.go.jp/carbon_neutral/topics/20211224-topic-19.html" TargetMode="External"/><Relationship Id="rId5" Type="http://schemas.openxmlformats.org/officeDocument/2006/relationships/hyperlink" Target="https://www.env.go.jp/policy/roadmapcontents/post_167.html" TargetMode="Externa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35.e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12.xml"/><Relationship Id="rId7" Type="http://schemas.openxmlformats.org/officeDocument/2006/relationships/hyperlink" Target="https://www.wsew.jp/autumn/ja-jp.html" TargetMode="Externa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hyperlink" Target="https://www.env.go.jp/press/press_00154.html" TargetMode="External"/><Relationship Id="rId5" Type="http://schemas.openxmlformats.org/officeDocument/2006/relationships/image" Target="../media/image35.emf"/><Relationship Id="rId4" Type="http://schemas.openxmlformats.org/officeDocument/2006/relationships/oleObject" Target="../embeddings/oleObject25.bin"/><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5.e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35.emf"/><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35.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5.xml"/><Relationship Id="rId5" Type="http://schemas.openxmlformats.org/officeDocument/2006/relationships/image" Target="../media/image52.jpe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3.xml"/><Relationship Id="rId5" Type="http://schemas.openxmlformats.org/officeDocument/2006/relationships/hyperlink" Target="http://www.env.go.jp/earth/datsutansokeiei.html" TargetMode="Externa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env.go.jp/policy/tcfd.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2.png"/><Relationship Id="rId1" Type="http://schemas.openxmlformats.org/officeDocument/2006/relationships/slideLayout" Target="../slideLayouts/slideLayout45.x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40818D8D-F163-47BC-B443-97A7118119AF}"/>
              </a:ext>
            </a:extLst>
          </p:cNvPr>
          <p:cNvGraphicFramePr>
            <a:graphicFrameLocks noChangeAspect="1"/>
          </p:cNvGraphicFramePr>
          <p:nvPr>
            <p:custDataLst>
              <p:tags r:id="rId1"/>
            </p:custDataLst>
            <p:extLst>
              <p:ext uri="{D42A27DB-BD31-4B8C-83A1-F6EECF244321}">
                <p14:modId xmlns:p14="http://schemas.microsoft.com/office/powerpoint/2010/main" val="351095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40818D8D-F163-47BC-B443-97A7118119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0923FA9-9F8E-4B14-89D2-4AC9B59D3996}"/>
              </a:ext>
            </a:extLst>
          </p:cNvPr>
          <p:cNvSpPr>
            <a:spLocks noGrp="1"/>
          </p:cNvSpPr>
          <p:nvPr>
            <p:ph type="title"/>
          </p:nvPr>
        </p:nvSpPr>
        <p:spPr>
          <a:xfrm>
            <a:off x="490889" y="2865792"/>
            <a:ext cx="8903368" cy="1016397"/>
          </a:xfrm>
        </p:spPr>
        <p:txBody>
          <a:bodyPr vert="horz" anchor="ctr" anchorCtr="1">
            <a:normAutofit/>
          </a:bodyPr>
          <a:lstStyle/>
          <a:p>
            <a:r>
              <a:rPr kumimoji="1" lang="ja-JP" altLang="en-US" sz="3600" dirty="0"/>
              <a:t>株式会社脱炭素化支援機構の御案内</a:t>
            </a:r>
            <a:br>
              <a:rPr kumimoji="1" lang="en-US" altLang="ja-JP" sz="3600" dirty="0"/>
            </a:br>
            <a:r>
              <a:rPr kumimoji="1" lang="ja-JP" altLang="en-US" sz="2400"/>
              <a:t>（設立準備中</a:t>
            </a:r>
            <a:r>
              <a:rPr kumimoji="1" lang="ja-JP" altLang="en-US" sz="2400" dirty="0"/>
              <a:t>）</a:t>
            </a:r>
            <a:endParaRPr kumimoji="1" lang="ja-JP" altLang="en-US" sz="3600" dirty="0"/>
          </a:p>
        </p:txBody>
      </p:sp>
      <p:sp>
        <p:nvSpPr>
          <p:cNvPr id="8" name="コンテンツ プレースホルダー 2">
            <a:extLst>
              <a:ext uri="{FF2B5EF4-FFF2-40B4-BE49-F238E27FC236}">
                <a16:creationId xmlns:a16="http://schemas.microsoft.com/office/drawing/2014/main" id="{9D72A1E1-9443-4B2E-8DED-0C56CAB4FD95}"/>
              </a:ext>
            </a:extLst>
          </p:cNvPr>
          <p:cNvSpPr>
            <a:spLocks noGrp="1"/>
          </p:cNvSpPr>
          <p:nvPr>
            <p:ph sz="quarter" idx="14"/>
          </p:nvPr>
        </p:nvSpPr>
        <p:spPr>
          <a:xfrm>
            <a:off x="950506" y="5732992"/>
            <a:ext cx="8004988" cy="707250"/>
          </a:xfrm>
        </p:spPr>
        <p:txBody>
          <a:bodyPr/>
          <a:lstStyle/>
          <a:p>
            <a:r>
              <a:rPr lang="ja-JP" altLang="en-US" sz="2000" dirty="0"/>
              <a:t>令和４年７月</a:t>
            </a:r>
            <a:r>
              <a:rPr lang="en-US" altLang="ja-JP" sz="2000" dirty="0"/>
              <a:t>20</a:t>
            </a:r>
            <a:r>
              <a:rPr lang="ja-JP" altLang="en-US" sz="2000" dirty="0"/>
              <a:t>日</a:t>
            </a:r>
            <a:endParaRPr lang="en-US" altLang="ja-JP" sz="2000" dirty="0"/>
          </a:p>
          <a:p>
            <a:r>
              <a:rPr kumimoji="1" lang="ja-JP" altLang="en-US" sz="2000" dirty="0"/>
              <a:t>環境省　脱炭素化支援機構設立準備室</a:t>
            </a:r>
            <a:endParaRPr kumimoji="1" lang="en-US" altLang="ja-JP" sz="2000" dirty="0"/>
          </a:p>
        </p:txBody>
      </p:sp>
      <p:sp>
        <p:nvSpPr>
          <p:cNvPr id="10" name="正方形/長方形 9">
            <a:extLst>
              <a:ext uri="{FF2B5EF4-FFF2-40B4-BE49-F238E27FC236}">
                <a16:creationId xmlns:a16="http://schemas.microsoft.com/office/drawing/2014/main" id="{C062A432-83CC-4057-9304-C74677CA9293}"/>
              </a:ext>
            </a:extLst>
          </p:cNvPr>
          <p:cNvSpPr/>
          <p:nvPr/>
        </p:nvSpPr>
        <p:spPr>
          <a:xfrm>
            <a:off x="433137" y="4382755"/>
            <a:ext cx="8961120" cy="1142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266700" indent="-266700"/>
            <a:r>
              <a:rPr kumimoji="1" lang="en-US" altLang="ja-JP" sz="1400" dirty="0">
                <a:solidFill>
                  <a:schemeClr val="tx1"/>
                </a:solidFill>
                <a:latin typeface="ＭＳ 明朝" panose="02020609040205080304" pitchFamily="17" charset="-128"/>
                <a:ea typeface="ＭＳ 明朝" panose="02020609040205080304" pitchFamily="17" charset="-128"/>
              </a:rPr>
              <a:t>※	</a:t>
            </a:r>
            <a:r>
              <a:rPr kumimoji="1" lang="ja-JP" altLang="en-US" sz="1400" dirty="0">
                <a:solidFill>
                  <a:schemeClr val="tx1"/>
                </a:solidFill>
                <a:latin typeface="ＭＳ 明朝" panose="02020609040205080304" pitchFamily="17" charset="-128"/>
                <a:ea typeface="ＭＳ 明朝" panose="02020609040205080304" pitchFamily="17" charset="-128"/>
              </a:rPr>
              <a:t>本資料は、脱炭素に資する事業を実施・検討中の事業者や、金融機関・自治体などの皆様に、設立準備中の株式会社脱炭素化支援機構の機能・活動内容について、環境省として現在想定している内容を御説明する</a:t>
            </a:r>
            <a:br>
              <a:rPr kumimoji="1" lang="en-US" altLang="ja-JP" sz="1400" dirty="0">
                <a:solidFill>
                  <a:schemeClr val="tx1"/>
                </a:solidFill>
                <a:latin typeface="ＭＳ 明朝" panose="02020609040205080304" pitchFamily="17" charset="-128"/>
                <a:ea typeface="ＭＳ 明朝" panose="02020609040205080304" pitchFamily="17" charset="-128"/>
              </a:rPr>
            </a:br>
            <a:r>
              <a:rPr kumimoji="1" lang="ja-JP" altLang="en-US" sz="1400" dirty="0">
                <a:solidFill>
                  <a:schemeClr val="tx1"/>
                </a:solidFill>
                <a:latin typeface="ＭＳ 明朝" panose="02020609040205080304" pitchFamily="17" charset="-128"/>
                <a:ea typeface="ＭＳ 明朝" panose="02020609040205080304" pitchFamily="17" charset="-128"/>
              </a:rPr>
              <a:t>ものです。機構による投融資の申請の受付、投融資の決定・実行は機構の設立後に行われるものであり、</a:t>
            </a:r>
            <a:br>
              <a:rPr kumimoji="1" lang="en-US" altLang="ja-JP" sz="1400" dirty="0">
                <a:solidFill>
                  <a:schemeClr val="tx1"/>
                </a:solidFill>
                <a:latin typeface="ＭＳ 明朝" panose="02020609040205080304" pitchFamily="17" charset="-128"/>
                <a:ea typeface="ＭＳ 明朝" panose="02020609040205080304" pitchFamily="17" charset="-128"/>
              </a:rPr>
            </a:br>
            <a:r>
              <a:rPr kumimoji="1" lang="ja-JP" altLang="en-US" sz="1400" dirty="0">
                <a:solidFill>
                  <a:schemeClr val="tx1"/>
                </a:solidFill>
                <a:latin typeface="ＭＳ 明朝" panose="02020609040205080304" pitchFamily="17" charset="-128"/>
                <a:ea typeface="ＭＳ 明朝" panose="02020609040205080304" pitchFamily="17" charset="-128"/>
              </a:rPr>
              <a:t>本資料の説明内容も、予告なく変更される可能性があります。</a:t>
            </a:r>
          </a:p>
        </p:txBody>
      </p:sp>
    </p:spTree>
    <p:extLst>
      <p:ext uri="{BB962C8B-B14F-4D97-AF65-F5344CB8AC3E}">
        <p14:creationId xmlns:p14="http://schemas.microsoft.com/office/powerpoint/2010/main" val="235187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12444451-27DA-A387-1172-3C18987ADDE6}"/>
              </a:ext>
            </a:extLst>
          </p:cNvPr>
          <p:cNvGrpSpPr/>
          <p:nvPr/>
        </p:nvGrpSpPr>
        <p:grpSpPr>
          <a:xfrm>
            <a:off x="6541829" y="3713902"/>
            <a:ext cx="3073470" cy="1197415"/>
            <a:chOff x="5270820" y="2044016"/>
            <a:chExt cx="1347968" cy="655860"/>
          </a:xfrm>
          <a:solidFill>
            <a:schemeClr val="bg1">
              <a:lumMod val="95000"/>
            </a:schemeClr>
          </a:solidFill>
        </p:grpSpPr>
        <p:sp>
          <p:nvSpPr>
            <p:cNvPr id="73" name="正方形/長方形 72">
              <a:extLst>
                <a:ext uri="{FF2B5EF4-FFF2-40B4-BE49-F238E27FC236}">
                  <a16:creationId xmlns:a16="http://schemas.microsoft.com/office/drawing/2014/main" id="{479EDDCF-FFC4-462C-48A9-6D08AB664097}"/>
                </a:ext>
              </a:extLst>
            </p:cNvPr>
            <p:cNvSpPr/>
            <p:nvPr/>
          </p:nvSpPr>
          <p:spPr>
            <a:xfrm>
              <a:off x="5380159" y="2044016"/>
              <a:ext cx="1238629" cy="619932"/>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000000"/>
                </a:solidFill>
                <a:effectLst/>
                <a:uLnTx/>
                <a:uFillTx/>
                <a:latin typeface="+mn-ea"/>
                <a:cs typeface="+mn-cs"/>
              </a:endParaRPr>
            </a:p>
          </p:txBody>
        </p:sp>
        <p:sp>
          <p:nvSpPr>
            <p:cNvPr id="75" name="正方形/長方形 74">
              <a:extLst>
                <a:ext uri="{FF2B5EF4-FFF2-40B4-BE49-F238E27FC236}">
                  <a16:creationId xmlns:a16="http://schemas.microsoft.com/office/drawing/2014/main" id="{BA0AAD61-5F8B-45DB-E8A4-CCB580F266F3}"/>
                </a:ext>
              </a:extLst>
            </p:cNvPr>
            <p:cNvSpPr/>
            <p:nvPr/>
          </p:nvSpPr>
          <p:spPr>
            <a:xfrm>
              <a:off x="5324156" y="2086572"/>
              <a:ext cx="1238629" cy="604335"/>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000000"/>
                </a:solidFill>
                <a:effectLst/>
                <a:uLnTx/>
                <a:uFillTx/>
                <a:latin typeface="+mn-ea"/>
                <a:cs typeface="+mn-cs"/>
              </a:endParaRPr>
            </a:p>
          </p:txBody>
        </p:sp>
        <p:sp>
          <p:nvSpPr>
            <p:cNvPr id="77" name="正方形/長方形 76">
              <a:extLst>
                <a:ext uri="{FF2B5EF4-FFF2-40B4-BE49-F238E27FC236}">
                  <a16:creationId xmlns:a16="http://schemas.microsoft.com/office/drawing/2014/main" id="{F9AC37FC-6069-0FC2-E955-52E19D3F0088}"/>
                </a:ext>
              </a:extLst>
            </p:cNvPr>
            <p:cNvSpPr/>
            <p:nvPr/>
          </p:nvSpPr>
          <p:spPr>
            <a:xfrm>
              <a:off x="5270820" y="2127102"/>
              <a:ext cx="1238629" cy="572774"/>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n-ea"/>
                </a:rPr>
                <a:t>協調出資・融資者</a:t>
              </a:r>
              <a:endParaRPr kumimoji="1" lang="en-US" altLang="ja-JP" sz="1600" b="1" i="0" u="none" strike="noStrike" kern="0" cap="none" spc="0" normalizeH="0" baseline="0" noProof="0" dirty="0">
                <a:ln>
                  <a:noFill/>
                </a:ln>
                <a:solidFill>
                  <a:srgbClr val="000000"/>
                </a:solidFill>
                <a:effectLst/>
                <a:uLnTx/>
                <a:uFillTx/>
                <a:latin typeface="+mn-ea"/>
              </a:endParaRPr>
            </a:p>
          </p:txBody>
        </p:sp>
      </p:grpSp>
      <p:graphicFrame>
        <p:nvGraphicFramePr>
          <p:cNvPr id="4" name="オブジェクト 3" hidden="1">
            <a:extLst>
              <a:ext uri="{FF2B5EF4-FFF2-40B4-BE49-F238E27FC236}">
                <a16:creationId xmlns:a16="http://schemas.microsoft.com/office/drawing/2014/main" id="{F7664EE0-4A29-41FE-9852-EFF559F945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6" progId="TCLayout.ActiveDocument.1">
                  <p:embed/>
                </p:oleObj>
              </mc:Choice>
              <mc:Fallback>
                <p:oleObj name="think-cell スライド" r:id="rId4" imgW="473" imgH="476" progId="TCLayout.ActiveDocument.1">
                  <p:embed/>
                  <p:pic>
                    <p:nvPicPr>
                      <p:cNvPr id="4" name="オブジェクト 3" hidden="1">
                        <a:extLst>
                          <a:ext uri="{FF2B5EF4-FFF2-40B4-BE49-F238E27FC236}">
                            <a16:creationId xmlns:a16="http://schemas.microsoft.com/office/drawing/2014/main" id="{F7664EE0-4A29-41FE-9852-EFF559F945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20CBBDD-FBA0-4E4B-94A2-CCD6BC3EC84F}"/>
              </a:ext>
            </a:extLst>
          </p:cNvPr>
          <p:cNvSpPr>
            <a:spLocks noGrp="1"/>
          </p:cNvSpPr>
          <p:nvPr>
            <p:ph type="title"/>
          </p:nvPr>
        </p:nvSpPr>
        <p:spPr>
          <a:xfrm>
            <a:off x="150024" y="257881"/>
            <a:ext cx="9032477" cy="587854"/>
          </a:xfrm>
        </p:spPr>
        <p:txBody>
          <a:bodyPr vert="horz"/>
          <a:lstStyle/>
          <a:p>
            <a:pPr>
              <a:lnSpc>
                <a:spcPct val="100000"/>
              </a:lnSpc>
            </a:pPr>
            <a:r>
              <a:rPr lang="ja-JP" altLang="en-US" dirty="0">
                <a:latin typeface="+mn-ea"/>
                <a:ea typeface="+mn-ea"/>
              </a:rPr>
              <a:t>株式会社脱炭素化支援機構の活動・機能の全体像</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EBA8AB5C-136E-478F-BFA1-5B198463ECE6}"/>
              </a:ext>
            </a:extLst>
          </p:cNvPr>
          <p:cNvSpPr>
            <a:spLocks noGrp="1"/>
          </p:cNvSpPr>
          <p:nvPr>
            <p:ph sz="quarter" idx="12"/>
          </p:nvPr>
        </p:nvSpPr>
        <p:spPr>
          <a:xfrm>
            <a:off x="141882" y="934614"/>
            <a:ext cx="9605952" cy="1508353"/>
          </a:xfrm>
          <a:ln w="19050">
            <a:solidFill>
              <a:schemeClr val="tx2"/>
            </a:solidFill>
          </a:ln>
        </p:spPr>
        <p:txBody>
          <a:bodyPr wrap="square" lIns="180000" tIns="36000" rIns="180000" bIns="36000" anchor="ctr" anchorCtr="0">
            <a:noAutofit/>
          </a:bodyPr>
          <a:lstStyle/>
          <a:p>
            <a:r>
              <a:rPr lang="ja-JP" altLang="en-US" sz="1800" dirty="0">
                <a:latin typeface="+mn-ea"/>
                <a:ea typeface="+mn-ea"/>
              </a:rPr>
              <a:t>脱炭素化支援機構は、国の財政投融資と民間からの出資を資本金とするファンド事業を行う株式会社で、資本金を基に、</a:t>
            </a:r>
            <a:r>
              <a:rPr lang="ja-JP" altLang="en-US" sz="1800" b="1" u="sng" dirty="0">
                <a:latin typeface="+mn-ea"/>
                <a:ea typeface="+mn-ea"/>
              </a:rPr>
              <a:t>脱炭素に資する事業に対してエクイティ・メザニン等のリスクマネー供給</a:t>
            </a:r>
            <a:r>
              <a:rPr lang="ja-JP" altLang="en-US" sz="1800" dirty="0">
                <a:latin typeface="+mn-ea"/>
                <a:ea typeface="+mn-ea"/>
              </a:rPr>
              <a:t>を行い、巨額の民間</a:t>
            </a:r>
            <a:r>
              <a:rPr lang="en-US" altLang="ja-JP" sz="1800" dirty="0">
                <a:latin typeface="+mn-ea"/>
                <a:ea typeface="+mn-ea"/>
              </a:rPr>
              <a:t>ESG</a:t>
            </a:r>
            <a:r>
              <a:rPr lang="ja-JP" altLang="en-US" sz="1800" dirty="0">
                <a:latin typeface="+mn-ea"/>
                <a:ea typeface="+mn-ea"/>
              </a:rPr>
              <a:t>資金を脱炭素投資に振り向ける呼び水となることを目指します。</a:t>
            </a:r>
            <a:endParaRPr lang="en-US" altLang="ja-JP" sz="1800" dirty="0">
              <a:latin typeface="+mn-ea"/>
              <a:ea typeface="+mn-ea"/>
            </a:endParaRPr>
          </a:p>
          <a:p>
            <a:r>
              <a:rPr lang="ja-JP" altLang="en-US" sz="1800" b="1" u="sng" dirty="0"/>
              <a:t>令和４年度の国からの最大出資額は</a:t>
            </a:r>
            <a:r>
              <a:rPr lang="en-US" altLang="ja-JP" sz="1800" b="1" u="sng" dirty="0"/>
              <a:t>200</a:t>
            </a:r>
            <a:r>
              <a:rPr lang="ja-JP" altLang="en-US" sz="1800" b="1" u="sng" dirty="0"/>
              <a:t>億円</a:t>
            </a:r>
            <a:r>
              <a:rPr lang="ja-JP" altLang="en-US" sz="1800" dirty="0"/>
              <a:t>で、継続的に国から出資し、</a:t>
            </a:r>
            <a:r>
              <a:rPr lang="en-US" altLang="ja-JP" sz="1800" b="1" u="sng" dirty="0"/>
              <a:t>2050</a:t>
            </a:r>
            <a:r>
              <a:rPr lang="ja-JP" altLang="en-US" sz="1800" b="1" u="sng" dirty="0"/>
              <a:t>年カーボンニュートラルの実現まで活動</a:t>
            </a:r>
            <a:r>
              <a:rPr lang="ja-JP" altLang="en-US" sz="1800" dirty="0"/>
              <a:t>することを想定しています。</a:t>
            </a:r>
            <a:endParaRPr lang="en-US" altLang="ja-JP" sz="1800" dirty="0"/>
          </a:p>
        </p:txBody>
      </p:sp>
      <p:sp>
        <p:nvSpPr>
          <p:cNvPr id="234" name="テキスト ボックス 233">
            <a:extLst>
              <a:ext uri="{FF2B5EF4-FFF2-40B4-BE49-F238E27FC236}">
                <a16:creationId xmlns:a16="http://schemas.microsoft.com/office/drawing/2014/main" id="{25516920-646A-47E5-A7F1-E83174B5A81B}"/>
              </a:ext>
            </a:extLst>
          </p:cNvPr>
          <p:cNvSpPr txBox="1"/>
          <p:nvPr/>
        </p:nvSpPr>
        <p:spPr>
          <a:xfrm>
            <a:off x="4899673" y="5056617"/>
            <a:ext cx="1398986"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運用報告</a:t>
            </a:r>
            <a:br>
              <a:rPr kumimoji="1" lang="en-US" altLang="ja-JP" sz="1600" b="0" i="0" u="none" strike="noStrike" kern="0" cap="none" spc="0" normalizeH="0" baseline="0" noProof="0" dirty="0">
                <a:ln>
                  <a:noFill/>
                </a:ln>
                <a:solidFill>
                  <a:srgbClr val="000000"/>
                </a:solidFill>
                <a:effectLst/>
                <a:uLnTx/>
                <a:uFillTx/>
                <a:latin typeface="+mn-ea"/>
                <a:cs typeface="+mn-cs"/>
              </a:rPr>
            </a:br>
            <a:r>
              <a:rPr kumimoji="1" lang="ja-JP" altLang="en-US" sz="1600" b="0" i="0" u="none" strike="noStrike" kern="0" cap="none" spc="0" normalizeH="0" baseline="0" noProof="0" dirty="0">
                <a:ln>
                  <a:noFill/>
                </a:ln>
                <a:solidFill>
                  <a:srgbClr val="000000"/>
                </a:solidFill>
                <a:effectLst/>
                <a:uLnTx/>
                <a:uFillTx/>
                <a:latin typeface="+mn-ea"/>
                <a:cs typeface="+mn-cs"/>
              </a:rPr>
              <a:t>・情報提供</a:t>
            </a:r>
          </a:p>
        </p:txBody>
      </p:sp>
      <p:sp>
        <p:nvSpPr>
          <p:cNvPr id="235" name="テキスト ボックス 234">
            <a:extLst>
              <a:ext uri="{FF2B5EF4-FFF2-40B4-BE49-F238E27FC236}">
                <a16:creationId xmlns:a16="http://schemas.microsoft.com/office/drawing/2014/main" id="{C37572E4-501F-44CA-8273-398733F4B499}"/>
              </a:ext>
            </a:extLst>
          </p:cNvPr>
          <p:cNvSpPr txBox="1"/>
          <p:nvPr/>
        </p:nvSpPr>
        <p:spPr>
          <a:xfrm>
            <a:off x="3388549" y="4983475"/>
            <a:ext cx="512961"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配当</a:t>
            </a:r>
            <a:br>
              <a:rPr kumimoji="1" lang="en-US" altLang="ja-JP" sz="1600" b="0" i="0" u="none" strike="noStrike" kern="0" cap="none" spc="0" normalizeH="0" baseline="0" noProof="0" dirty="0">
                <a:ln>
                  <a:noFill/>
                </a:ln>
                <a:solidFill>
                  <a:srgbClr val="000000"/>
                </a:solidFill>
                <a:effectLst/>
                <a:uLnTx/>
                <a:uFillTx/>
                <a:latin typeface="+mn-ea"/>
                <a:cs typeface="+mn-cs"/>
              </a:rPr>
            </a:br>
            <a:r>
              <a:rPr kumimoji="1" lang="ja-JP" altLang="en-US" sz="1600" b="0" i="0" u="none" strike="noStrike" kern="0" cap="none" spc="0" normalizeH="0" baseline="0" noProof="0" dirty="0">
                <a:ln>
                  <a:noFill/>
                </a:ln>
                <a:solidFill>
                  <a:srgbClr val="000000"/>
                </a:solidFill>
                <a:effectLst/>
                <a:uLnTx/>
                <a:uFillTx/>
                <a:latin typeface="+mn-ea"/>
                <a:cs typeface="+mn-cs"/>
              </a:rPr>
              <a:t>・利子</a:t>
            </a:r>
          </a:p>
        </p:txBody>
      </p:sp>
      <p:sp>
        <p:nvSpPr>
          <p:cNvPr id="236" name="テキスト ボックス 235">
            <a:extLst>
              <a:ext uri="{FF2B5EF4-FFF2-40B4-BE49-F238E27FC236}">
                <a16:creationId xmlns:a16="http://schemas.microsoft.com/office/drawing/2014/main" id="{045ED7D6-02C2-4B24-9EBF-DA1836387CB3}"/>
              </a:ext>
            </a:extLst>
          </p:cNvPr>
          <p:cNvSpPr txBox="1"/>
          <p:nvPr/>
        </p:nvSpPr>
        <p:spPr>
          <a:xfrm>
            <a:off x="2006765" y="6168235"/>
            <a:ext cx="807913" cy="646331"/>
          </a:xfrm>
          <a:prstGeom prst="rect">
            <a:avLst/>
          </a:prstGeom>
          <a:noFill/>
        </p:spPr>
        <p:txBody>
          <a:bodyPr wrap="non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原料供給・</a:t>
            </a:r>
            <a:b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建設・</a:t>
            </a:r>
            <a:b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維持管理</a:t>
            </a:r>
            <a:endParaRPr kumimoji="1" lang="en-GB"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8" name="正方形/長方形 237">
            <a:extLst>
              <a:ext uri="{FF2B5EF4-FFF2-40B4-BE49-F238E27FC236}">
                <a16:creationId xmlns:a16="http://schemas.microsoft.com/office/drawing/2014/main" id="{075E0840-EC1D-4661-B14C-ADD066032DCC}"/>
              </a:ext>
            </a:extLst>
          </p:cNvPr>
          <p:cNvSpPr/>
          <p:nvPr/>
        </p:nvSpPr>
        <p:spPr>
          <a:xfrm>
            <a:off x="743749" y="5635059"/>
            <a:ext cx="1171881" cy="1053827"/>
          </a:xfrm>
          <a:prstGeom prst="rect">
            <a:avLst/>
          </a:prstGeom>
          <a:solidFill>
            <a:schemeClr val="bg1">
              <a:lumMod val="95000"/>
            </a:schemeClr>
          </a:solid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mn-ea"/>
                <a:cs typeface="+mn-cs"/>
              </a:rPr>
              <a:t>取引先</a:t>
            </a:r>
          </a:p>
        </p:txBody>
      </p:sp>
      <p:sp>
        <p:nvSpPr>
          <p:cNvPr id="239" name="正方形/長方形 238">
            <a:extLst>
              <a:ext uri="{FF2B5EF4-FFF2-40B4-BE49-F238E27FC236}">
                <a16:creationId xmlns:a16="http://schemas.microsoft.com/office/drawing/2014/main" id="{EBD684A4-962C-4860-872D-0F42EB0FB06C}"/>
              </a:ext>
            </a:extLst>
          </p:cNvPr>
          <p:cNvSpPr/>
          <p:nvPr/>
        </p:nvSpPr>
        <p:spPr>
          <a:xfrm>
            <a:off x="2850366" y="5635060"/>
            <a:ext cx="4665651" cy="1060588"/>
          </a:xfrm>
          <a:prstGeom prst="rect">
            <a:avLst/>
          </a:prstGeom>
          <a:solidFill>
            <a:schemeClr val="accent5">
              <a:lumMod val="20000"/>
              <a:lumOff val="80000"/>
            </a:schemeClr>
          </a:solidFill>
          <a:ln w="9525" cap="flat" cmpd="sng" algn="ctr">
            <a:solidFill>
              <a:schemeClr val="bg1">
                <a:lumMod val="50000"/>
              </a:schemeClr>
            </a:solidFill>
            <a:prstDash val="solid"/>
            <a:miter lim="800000"/>
          </a:ln>
          <a:effectLst/>
        </p:spPr>
        <p:txBody>
          <a:bodyPr lIns="72000" tIns="36000" rIns="72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mn-ea"/>
                <a:cs typeface="+mn-cs"/>
              </a:rPr>
              <a:t>プロジェクト</a:t>
            </a:r>
            <a:r>
              <a:rPr kumimoji="1" lang="en-US" altLang="ja-JP" sz="1800" b="1" i="0" u="none" strike="noStrike" kern="0" cap="none" spc="0" normalizeH="0" baseline="0" noProof="0" dirty="0">
                <a:ln>
                  <a:noFill/>
                </a:ln>
                <a:solidFill>
                  <a:srgbClr val="000000"/>
                </a:solidFill>
                <a:effectLst/>
                <a:uLnTx/>
                <a:uFillTx/>
                <a:latin typeface="+mn-ea"/>
                <a:cs typeface="+mn-cs"/>
              </a:rPr>
              <a:t>SPC</a:t>
            </a:r>
            <a:r>
              <a:rPr kumimoji="1" lang="ja-JP" altLang="en-US" sz="1800" b="1" i="0" u="none" strike="noStrike" kern="0" cap="none" spc="0" normalizeH="0" baseline="0" noProof="0" dirty="0">
                <a:ln>
                  <a:noFill/>
                </a:ln>
                <a:solidFill>
                  <a:srgbClr val="000000"/>
                </a:solidFill>
                <a:effectLst/>
                <a:uLnTx/>
                <a:uFillTx/>
                <a:latin typeface="+mn-ea"/>
                <a:cs typeface="+mn-cs"/>
              </a:rPr>
              <a:t>・事業者</a:t>
            </a:r>
          </a:p>
        </p:txBody>
      </p:sp>
      <p:sp>
        <p:nvSpPr>
          <p:cNvPr id="240" name="テキスト プレースホルダー 3">
            <a:extLst>
              <a:ext uri="{FF2B5EF4-FFF2-40B4-BE49-F238E27FC236}">
                <a16:creationId xmlns:a16="http://schemas.microsoft.com/office/drawing/2014/main" id="{9AD85CF2-8AFA-4213-8D87-6C7796E7E58B}"/>
              </a:ext>
            </a:extLst>
          </p:cNvPr>
          <p:cNvSpPr txBox="1">
            <a:spLocks/>
          </p:cNvSpPr>
          <p:nvPr/>
        </p:nvSpPr>
        <p:spPr bwMode="auto">
          <a:xfrm>
            <a:off x="3122080" y="5971080"/>
            <a:ext cx="4146738" cy="670942"/>
          </a:xfrm>
          <a:prstGeom prst="rect">
            <a:avLst/>
          </a:prstGeom>
          <a:solidFill>
            <a:srgbClr val="FFFFFF"/>
          </a:solidFill>
          <a:ln>
            <a:solidFill>
              <a:schemeClr val="bg1">
                <a:lumMod val="50000"/>
              </a:schemeClr>
            </a:solidFill>
          </a:ln>
        </p:spPr>
        <p:txBody>
          <a:bodyPr vert="horz" wrap="square" lIns="36000" tIns="45720" rIns="36000" bIns="45720" rtlCol="0" anchor="ctr" anchorCtr="0">
            <a:noAutofit/>
          </a:bodyPr>
          <a:lstStyle>
            <a:defPPr>
              <a:defRPr lang="ja-JP"/>
            </a:defPPr>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176213"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tab pos="176213" algn="l"/>
                <a:tab pos="446088" algn="l"/>
                <a:tab pos="71755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案件ごとに出資・融資</a:t>
            </a:r>
            <a:endParaRPr kumimoji="1" lang="en-US" altLang="ja-JP" sz="1200" b="0" i="0" u="none" strike="noStrike" kern="0" cap="none" spc="0" normalizeH="0" baseline="0" noProof="0" dirty="0">
              <a:ln>
                <a:noFill/>
              </a:ln>
              <a:solidFill>
                <a:srgbClr val="000000"/>
              </a:solidFill>
              <a:effectLst/>
              <a:uLnTx/>
              <a:uFillTx/>
              <a:latin typeface="+mn-ea"/>
              <a:cs typeface="+mn-cs"/>
            </a:endParaRPr>
          </a:p>
          <a:p>
            <a:pPr marL="269875" marR="0" lvl="0" indent="-176213"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tab pos="176213" algn="l"/>
                <a:tab pos="446088" algn="l"/>
                <a:tab pos="71755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脱炭素関連事業を行う</a:t>
            </a:r>
            <a:r>
              <a:rPr kumimoji="1" lang="en-US" altLang="ja-JP" sz="1200" b="0" i="0" u="none" strike="noStrike" kern="0" cap="none" spc="0" normalizeH="0" baseline="0" noProof="0" dirty="0">
                <a:ln>
                  <a:noFill/>
                </a:ln>
                <a:solidFill>
                  <a:srgbClr val="000000"/>
                </a:solidFill>
                <a:effectLst/>
                <a:uLnTx/>
                <a:uFillTx/>
                <a:latin typeface="+mn-ea"/>
                <a:cs typeface="+mn-cs"/>
              </a:rPr>
              <a:t>SPC</a:t>
            </a:r>
            <a:r>
              <a:rPr kumimoji="1" lang="ja-JP" altLang="en-US" sz="1200" b="0" i="0" u="none" strike="noStrike" kern="0" cap="none" spc="0" normalizeH="0" baseline="0" noProof="0" dirty="0">
                <a:ln>
                  <a:noFill/>
                </a:ln>
                <a:solidFill>
                  <a:srgbClr val="000000"/>
                </a:solidFill>
                <a:effectLst/>
                <a:uLnTx/>
                <a:uFillTx/>
                <a:latin typeface="+mn-ea"/>
                <a:cs typeface="+mn-cs"/>
              </a:rPr>
              <a:t>等への出資等を想定しているが、事業者に対する出資等も対象とすることを検討中</a:t>
            </a:r>
            <a:endParaRPr kumimoji="1" lang="en-US" altLang="ja-JP" sz="1200" b="0" i="0" u="none" strike="noStrike" kern="0" cap="none" spc="0" normalizeH="0" baseline="0" noProof="0" dirty="0">
              <a:ln>
                <a:noFill/>
              </a:ln>
              <a:solidFill>
                <a:srgbClr val="000000"/>
              </a:solidFill>
              <a:effectLst/>
              <a:uLnTx/>
              <a:uFillTx/>
              <a:latin typeface="+mn-ea"/>
              <a:cs typeface="+mn-cs"/>
            </a:endParaRPr>
          </a:p>
        </p:txBody>
      </p:sp>
      <p:sp>
        <p:nvSpPr>
          <p:cNvPr id="241" name="正方形/長方形 240">
            <a:extLst>
              <a:ext uri="{FF2B5EF4-FFF2-40B4-BE49-F238E27FC236}">
                <a16:creationId xmlns:a16="http://schemas.microsoft.com/office/drawing/2014/main" id="{00D5004F-1422-4EBA-A137-1B66652B7080}"/>
              </a:ext>
            </a:extLst>
          </p:cNvPr>
          <p:cNvSpPr/>
          <p:nvPr/>
        </p:nvSpPr>
        <p:spPr>
          <a:xfrm>
            <a:off x="8395307" y="5632356"/>
            <a:ext cx="1171881" cy="1060588"/>
          </a:xfrm>
          <a:prstGeom prst="rect">
            <a:avLst/>
          </a:prstGeom>
          <a:solidFill>
            <a:schemeClr val="bg1">
              <a:lumMod val="95000"/>
            </a:schemeClr>
          </a:solid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mn-ea"/>
                <a:cs typeface="+mn-cs"/>
              </a:rPr>
              <a:t>商品</a:t>
            </a:r>
            <a:br>
              <a:rPr kumimoji="1" lang="en-US" altLang="ja-JP" sz="1800" b="0" i="0" u="none" strike="noStrike" kern="0" cap="none" spc="0" normalizeH="0" baseline="0" noProof="0" dirty="0">
                <a:ln>
                  <a:noFill/>
                </a:ln>
                <a:solidFill>
                  <a:srgbClr val="000000"/>
                </a:solidFill>
                <a:effectLst/>
                <a:uLnTx/>
                <a:uFillTx/>
                <a:latin typeface="+mn-ea"/>
                <a:cs typeface="+mn-cs"/>
              </a:rPr>
            </a:br>
            <a:r>
              <a:rPr kumimoji="1" lang="ja-JP" altLang="en-US" sz="1800" b="0" i="0" u="none" strike="noStrike" kern="0" cap="none" spc="0" normalizeH="0" baseline="0" noProof="0" dirty="0">
                <a:ln>
                  <a:noFill/>
                </a:ln>
                <a:solidFill>
                  <a:srgbClr val="000000"/>
                </a:solidFill>
                <a:effectLst/>
                <a:uLnTx/>
                <a:uFillTx/>
                <a:latin typeface="+mn-ea"/>
                <a:cs typeface="+mn-cs"/>
              </a:rPr>
              <a:t>・サービス</a:t>
            </a:r>
            <a:br>
              <a:rPr kumimoji="1" lang="en-US" altLang="ja-JP" sz="1800" b="0" i="0" u="none" strike="noStrike" kern="0" cap="none" spc="0" normalizeH="0" baseline="0" noProof="0" dirty="0">
                <a:ln>
                  <a:noFill/>
                </a:ln>
                <a:solidFill>
                  <a:srgbClr val="000000"/>
                </a:solidFill>
                <a:effectLst/>
                <a:uLnTx/>
                <a:uFillTx/>
                <a:latin typeface="+mn-ea"/>
                <a:cs typeface="+mn-cs"/>
              </a:rPr>
            </a:br>
            <a:r>
              <a:rPr kumimoji="1" lang="ja-JP" altLang="en-US" sz="1800" b="0" i="0" u="none" strike="noStrike" kern="0" cap="none" spc="0" normalizeH="0" baseline="0" noProof="0" dirty="0">
                <a:ln>
                  <a:noFill/>
                </a:ln>
                <a:solidFill>
                  <a:srgbClr val="000000"/>
                </a:solidFill>
                <a:effectLst/>
                <a:uLnTx/>
                <a:uFillTx/>
                <a:latin typeface="+mn-ea"/>
                <a:cs typeface="+mn-cs"/>
              </a:rPr>
              <a:t>購入者</a:t>
            </a:r>
            <a:endParaRPr kumimoji="1" lang="ja-JP" altLang="en-US" sz="1050" b="0" i="0" u="none" strike="noStrike" kern="0" cap="none" spc="0" normalizeH="0" baseline="0" noProof="0" dirty="0">
              <a:ln>
                <a:noFill/>
              </a:ln>
              <a:solidFill>
                <a:srgbClr val="000000"/>
              </a:solidFill>
              <a:effectLst/>
              <a:uLnTx/>
              <a:uFillTx/>
              <a:latin typeface="+mn-ea"/>
              <a:cs typeface="+mn-cs"/>
            </a:endParaRPr>
          </a:p>
        </p:txBody>
      </p:sp>
      <p:cxnSp>
        <p:nvCxnSpPr>
          <p:cNvPr id="242" name="直線矢印コネクタ 241">
            <a:extLst>
              <a:ext uri="{FF2B5EF4-FFF2-40B4-BE49-F238E27FC236}">
                <a16:creationId xmlns:a16="http://schemas.microsoft.com/office/drawing/2014/main" id="{A1DB46E9-C06C-413E-83B2-8C1E7378CCA3}"/>
              </a:ext>
            </a:extLst>
          </p:cNvPr>
          <p:cNvCxnSpPr>
            <a:cxnSpLocks/>
          </p:cNvCxnSpPr>
          <p:nvPr/>
        </p:nvCxnSpPr>
        <p:spPr>
          <a:xfrm flipV="1">
            <a:off x="7578682" y="6103166"/>
            <a:ext cx="809147" cy="0"/>
          </a:xfrm>
          <a:prstGeom prst="straightConnector1">
            <a:avLst/>
          </a:prstGeom>
          <a:noFill/>
          <a:ln w="25400" cap="sq">
            <a:solidFill>
              <a:schemeClr val="tx1"/>
            </a:solidFill>
            <a:tailEnd type="triangle"/>
          </a:ln>
        </p:spPr>
        <p:style>
          <a:lnRef idx="1">
            <a:schemeClr val="accent1"/>
          </a:lnRef>
          <a:fillRef idx="0">
            <a:schemeClr val="accent1"/>
          </a:fillRef>
          <a:effectRef idx="0">
            <a:schemeClr val="dk1"/>
          </a:effectRef>
          <a:fontRef idx="minor">
            <a:schemeClr val="lt1"/>
          </a:fontRef>
        </p:style>
      </p:cxnSp>
      <p:cxnSp>
        <p:nvCxnSpPr>
          <p:cNvPr id="243" name="直線矢印コネクタ 242">
            <a:extLst>
              <a:ext uri="{FF2B5EF4-FFF2-40B4-BE49-F238E27FC236}">
                <a16:creationId xmlns:a16="http://schemas.microsoft.com/office/drawing/2014/main" id="{0B41E2C4-C1E3-4B4B-9C98-D88FE4AA2DEE}"/>
              </a:ext>
            </a:extLst>
          </p:cNvPr>
          <p:cNvCxnSpPr>
            <a:cxnSpLocks/>
          </p:cNvCxnSpPr>
          <p:nvPr/>
        </p:nvCxnSpPr>
        <p:spPr>
          <a:xfrm rot="5400000">
            <a:off x="7982059" y="5549207"/>
            <a:ext cx="1352" cy="810186"/>
          </a:xfrm>
          <a:prstGeom prst="straightConnector1">
            <a:avLst/>
          </a:prstGeom>
          <a:noFill/>
          <a:ln w="25400" cap="sq">
            <a:solidFill>
              <a:schemeClr val="accent3"/>
            </a:solidFill>
            <a:prstDash val="solid"/>
            <a:headEnd type="none" w="med" len="med"/>
            <a:tailEnd type="triangle" w="med" len="med"/>
          </a:ln>
        </p:spPr>
        <p:style>
          <a:lnRef idx="1">
            <a:schemeClr val="accent1"/>
          </a:lnRef>
          <a:fillRef idx="0">
            <a:schemeClr val="accent1"/>
          </a:fillRef>
          <a:effectRef idx="0">
            <a:schemeClr val="dk1"/>
          </a:effectRef>
          <a:fontRef idx="minor">
            <a:schemeClr val="lt1"/>
          </a:fontRef>
        </p:style>
      </p:cxnSp>
      <p:sp>
        <p:nvSpPr>
          <p:cNvPr id="244" name="テキスト ボックス 243">
            <a:extLst>
              <a:ext uri="{FF2B5EF4-FFF2-40B4-BE49-F238E27FC236}">
                <a16:creationId xmlns:a16="http://schemas.microsoft.com/office/drawing/2014/main" id="{0117E9A8-4E28-4B72-ACCB-C52A7202721E}"/>
              </a:ext>
            </a:extLst>
          </p:cNvPr>
          <p:cNvSpPr txBox="1"/>
          <p:nvPr/>
        </p:nvSpPr>
        <p:spPr>
          <a:xfrm>
            <a:off x="7803198" y="5705666"/>
            <a:ext cx="359074" cy="215444"/>
          </a:xfrm>
          <a:prstGeom prst="rect">
            <a:avLst/>
          </a:prstGeom>
          <a:solidFill>
            <a:schemeClr val="bg1"/>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cs typeface="+mn-cs"/>
              </a:rPr>
              <a:t>収入</a:t>
            </a:r>
          </a:p>
        </p:txBody>
      </p:sp>
      <p:sp>
        <p:nvSpPr>
          <p:cNvPr id="245" name="テキスト ボックス 244">
            <a:extLst>
              <a:ext uri="{FF2B5EF4-FFF2-40B4-BE49-F238E27FC236}">
                <a16:creationId xmlns:a16="http://schemas.microsoft.com/office/drawing/2014/main" id="{D8605BE9-85B2-4747-9265-32DBD8B6939D}"/>
              </a:ext>
            </a:extLst>
          </p:cNvPr>
          <p:cNvSpPr txBox="1"/>
          <p:nvPr/>
        </p:nvSpPr>
        <p:spPr>
          <a:xfrm>
            <a:off x="7631678" y="6168235"/>
            <a:ext cx="702115" cy="64633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cs typeface="+mn-cs"/>
              </a:rPr>
              <a:t>商品・</a:t>
            </a:r>
            <a:endParaRPr kumimoji="1" lang="en-US" altLang="ja-JP" sz="1400" b="0" i="0" u="none" strike="noStrike" kern="0" cap="none" spc="0" normalizeH="0" baseline="0" noProof="0" dirty="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cs typeface="+mn-cs"/>
              </a:rPr>
              <a:t>サービスの</a:t>
            </a:r>
            <a:br>
              <a:rPr kumimoji="1" lang="en-US" altLang="ja-JP" sz="1400" b="0" i="0" u="none" strike="noStrike" kern="0" cap="none" spc="0" normalizeH="0" baseline="0" noProof="0" dirty="0">
                <a:ln>
                  <a:noFill/>
                </a:ln>
                <a:solidFill>
                  <a:srgbClr val="000000"/>
                </a:solidFill>
                <a:effectLst/>
                <a:uLnTx/>
                <a:uFillTx/>
                <a:latin typeface="+mn-ea"/>
                <a:cs typeface="+mn-cs"/>
              </a:rPr>
            </a:br>
            <a:r>
              <a:rPr kumimoji="1" lang="ja-JP" altLang="en-US" sz="1400" b="0" i="0" u="none" strike="noStrike" kern="0" cap="none" spc="0" normalizeH="0" baseline="0" noProof="0" dirty="0">
                <a:ln>
                  <a:noFill/>
                </a:ln>
                <a:solidFill>
                  <a:srgbClr val="000000"/>
                </a:solidFill>
                <a:effectLst/>
                <a:uLnTx/>
                <a:uFillTx/>
                <a:latin typeface="+mn-ea"/>
                <a:cs typeface="+mn-cs"/>
              </a:rPr>
              <a:t>提供</a:t>
            </a:r>
          </a:p>
        </p:txBody>
      </p:sp>
      <p:cxnSp>
        <p:nvCxnSpPr>
          <p:cNvPr id="246" name="直線矢印コネクタ 245">
            <a:extLst>
              <a:ext uri="{FF2B5EF4-FFF2-40B4-BE49-F238E27FC236}">
                <a16:creationId xmlns:a16="http://schemas.microsoft.com/office/drawing/2014/main" id="{D2E97E29-7F98-40AE-A804-E2E5C3088291}"/>
              </a:ext>
            </a:extLst>
          </p:cNvPr>
          <p:cNvCxnSpPr>
            <a:cxnSpLocks/>
          </p:cNvCxnSpPr>
          <p:nvPr/>
        </p:nvCxnSpPr>
        <p:spPr>
          <a:xfrm flipV="1">
            <a:off x="1979705" y="6103166"/>
            <a:ext cx="809147" cy="0"/>
          </a:xfrm>
          <a:prstGeom prst="straightConnector1">
            <a:avLst/>
          </a:prstGeom>
          <a:noFill/>
          <a:ln w="25400" cap="sq">
            <a:solidFill>
              <a:schemeClr val="tx1"/>
            </a:solidFill>
            <a:tailEnd type="triangle"/>
          </a:ln>
        </p:spPr>
        <p:style>
          <a:lnRef idx="1">
            <a:schemeClr val="accent1"/>
          </a:lnRef>
          <a:fillRef idx="0">
            <a:schemeClr val="accent1"/>
          </a:fillRef>
          <a:effectRef idx="0">
            <a:schemeClr val="dk1"/>
          </a:effectRef>
          <a:fontRef idx="minor">
            <a:schemeClr val="lt1"/>
          </a:fontRef>
        </p:style>
      </p:cxnSp>
      <p:cxnSp>
        <p:nvCxnSpPr>
          <p:cNvPr id="247" name="直線矢印コネクタ 246">
            <a:extLst>
              <a:ext uri="{FF2B5EF4-FFF2-40B4-BE49-F238E27FC236}">
                <a16:creationId xmlns:a16="http://schemas.microsoft.com/office/drawing/2014/main" id="{FCF85418-71BC-4BA4-AFC2-4CCD3DF7FB80}"/>
              </a:ext>
            </a:extLst>
          </p:cNvPr>
          <p:cNvCxnSpPr>
            <a:cxnSpLocks/>
          </p:cNvCxnSpPr>
          <p:nvPr/>
        </p:nvCxnSpPr>
        <p:spPr>
          <a:xfrm rot="5400000">
            <a:off x="2322812" y="5549207"/>
            <a:ext cx="1352" cy="810186"/>
          </a:xfrm>
          <a:prstGeom prst="straightConnector1">
            <a:avLst/>
          </a:prstGeom>
          <a:noFill/>
          <a:ln w="25400" cap="sq">
            <a:solidFill>
              <a:schemeClr val="accent3"/>
            </a:solidFill>
            <a:prstDash val="solid"/>
            <a:headEnd type="none" w="med" len="med"/>
            <a:tailEnd type="triangle" w="med" len="med"/>
          </a:ln>
        </p:spPr>
        <p:style>
          <a:lnRef idx="1">
            <a:schemeClr val="accent1"/>
          </a:lnRef>
          <a:fillRef idx="0">
            <a:schemeClr val="accent1"/>
          </a:fillRef>
          <a:effectRef idx="0">
            <a:schemeClr val="dk1"/>
          </a:effectRef>
          <a:fontRef idx="minor">
            <a:schemeClr val="lt1"/>
          </a:fontRef>
        </p:style>
      </p:cxnSp>
      <p:sp>
        <p:nvSpPr>
          <p:cNvPr id="248" name="テキスト ボックス 247">
            <a:extLst>
              <a:ext uri="{FF2B5EF4-FFF2-40B4-BE49-F238E27FC236}">
                <a16:creationId xmlns:a16="http://schemas.microsoft.com/office/drawing/2014/main" id="{0A04C3E6-6400-4633-90A3-2F0E5BDB4F62}"/>
              </a:ext>
            </a:extLst>
          </p:cNvPr>
          <p:cNvSpPr txBox="1"/>
          <p:nvPr/>
        </p:nvSpPr>
        <p:spPr>
          <a:xfrm>
            <a:off x="2158065" y="5678589"/>
            <a:ext cx="359073" cy="215444"/>
          </a:xfrm>
          <a:prstGeom prst="rect">
            <a:avLst/>
          </a:prstGeom>
          <a:noFill/>
        </p:spPr>
        <p:txBody>
          <a:bodyPr wrap="non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費用</a:t>
            </a:r>
            <a:endParaRPr kumimoji="1" lang="en-GB" sz="1400" b="0" i="0" u="none" strike="noStrike" kern="1200" cap="none" spc="0" normalizeH="0" baseline="0" noProof="0" dirty="0">
              <a:ln>
                <a:noFill/>
              </a:ln>
              <a:solidFill>
                <a:prstClr val="black"/>
              </a:solidFill>
              <a:effectLst/>
              <a:uLnTx/>
              <a:uFillTx/>
              <a:latin typeface="+mn-ea"/>
              <a:cs typeface="+mn-cs"/>
            </a:endParaRPr>
          </a:p>
        </p:txBody>
      </p:sp>
      <p:sp>
        <p:nvSpPr>
          <p:cNvPr id="249" name="テキスト ボックス 248">
            <a:extLst>
              <a:ext uri="{FF2B5EF4-FFF2-40B4-BE49-F238E27FC236}">
                <a16:creationId xmlns:a16="http://schemas.microsoft.com/office/drawing/2014/main" id="{1C7DB18F-552D-4D80-9565-F111BFA23FA9}"/>
              </a:ext>
            </a:extLst>
          </p:cNvPr>
          <p:cNvSpPr txBox="1"/>
          <p:nvPr/>
        </p:nvSpPr>
        <p:spPr>
          <a:xfrm>
            <a:off x="6166819" y="4998730"/>
            <a:ext cx="615553"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出資等</a:t>
            </a:r>
          </a:p>
        </p:txBody>
      </p:sp>
      <p:cxnSp>
        <p:nvCxnSpPr>
          <p:cNvPr id="250" name="直線矢印コネクタ 249">
            <a:extLst>
              <a:ext uri="{FF2B5EF4-FFF2-40B4-BE49-F238E27FC236}">
                <a16:creationId xmlns:a16="http://schemas.microsoft.com/office/drawing/2014/main" id="{BC57623C-2B73-4543-9C07-541B2E504636}"/>
              </a:ext>
            </a:extLst>
          </p:cNvPr>
          <p:cNvCxnSpPr>
            <a:cxnSpLocks/>
          </p:cNvCxnSpPr>
          <p:nvPr/>
        </p:nvCxnSpPr>
        <p:spPr>
          <a:xfrm>
            <a:off x="3312435" y="4887595"/>
            <a:ext cx="0" cy="738435"/>
          </a:xfrm>
          <a:prstGeom prst="straightConnector1">
            <a:avLst/>
          </a:prstGeom>
          <a:noFill/>
          <a:ln w="25400" cap="sq">
            <a:solidFill>
              <a:schemeClr val="accent3"/>
            </a:solidFill>
            <a:prstDash val="solid"/>
            <a:headEnd type="triangle" w="med" len="med"/>
            <a:tailEnd type="triangle" w="med" len="med"/>
          </a:ln>
        </p:spPr>
        <p:style>
          <a:lnRef idx="1">
            <a:schemeClr val="accent1"/>
          </a:lnRef>
          <a:fillRef idx="0">
            <a:schemeClr val="accent1"/>
          </a:fillRef>
          <a:effectRef idx="0">
            <a:schemeClr val="dk1"/>
          </a:effectRef>
          <a:fontRef idx="minor">
            <a:schemeClr val="lt1"/>
          </a:fontRef>
        </p:style>
      </p:cxnSp>
      <p:cxnSp>
        <p:nvCxnSpPr>
          <p:cNvPr id="253" name="直線矢印コネクタ 252">
            <a:extLst>
              <a:ext uri="{FF2B5EF4-FFF2-40B4-BE49-F238E27FC236}">
                <a16:creationId xmlns:a16="http://schemas.microsoft.com/office/drawing/2014/main" id="{D8817F0A-21A9-47CD-9BC2-B756E2179071}"/>
              </a:ext>
            </a:extLst>
          </p:cNvPr>
          <p:cNvCxnSpPr>
            <a:cxnSpLocks/>
          </p:cNvCxnSpPr>
          <p:nvPr/>
        </p:nvCxnSpPr>
        <p:spPr>
          <a:xfrm flipH="1">
            <a:off x="6544848" y="4910945"/>
            <a:ext cx="410370" cy="691750"/>
          </a:xfrm>
          <a:prstGeom prst="straightConnector1">
            <a:avLst/>
          </a:prstGeom>
          <a:noFill/>
          <a:ln w="25400" cap="sq">
            <a:solidFill>
              <a:schemeClr val="accent3"/>
            </a:solidFill>
            <a:prstDash val="solid"/>
            <a:headEnd type="triangle" w="med" len="med"/>
            <a:tailEnd type="triangle" w="med" len="med"/>
          </a:ln>
        </p:spPr>
        <p:style>
          <a:lnRef idx="1">
            <a:schemeClr val="accent1"/>
          </a:lnRef>
          <a:fillRef idx="0">
            <a:schemeClr val="accent1"/>
          </a:fillRef>
          <a:effectRef idx="0">
            <a:schemeClr val="dk1"/>
          </a:effectRef>
          <a:fontRef idx="minor">
            <a:schemeClr val="lt1"/>
          </a:fontRef>
        </p:style>
      </p:cxnSp>
      <p:sp>
        <p:nvSpPr>
          <p:cNvPr id="255" name="テキスト ボックス 254">
            <a:extLst>
              <a:ext uri="{FF2B5EF4-FFF2-40B4-BE49-F238E27FC236}">
                <a16:creationId xmlns:a16="http://schemas.microsoft.com/office/drawing/2014/main" id="{9CFD5F4E-4DE0-40BD-A7E9-A61B24DFC2C1}"/>
              </a:ext>
            </a:extLst>
          </p:cNvPr>
          <p:cNvSpPr txBox="1"/>
          <p:nvPr/>
        </p:nvSpPr>
        <p:spPr>
          <a:xfrm>
            <a:off x="6768535" y="5136848"/>
            <a:ext cx="512962"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配当</a:t>
            </a:r>
            <a:br>
              <a:rPr kumimoji="1" lang="en-US" altLang="ja-JP" sz="1600" b="0" i="0" u="none" strike="noStrike" kern="0" cap="none" spc="0" normalizeH="0" baseline="0" noProof="0" dirty="0">
                <a:ln>
                  <a:noFill/>
                </a:ln>
                <a:solidFill>
                  <a:srgbClr val="000000"/>
                </a:solidFill>
                <a:effectLst/>
                <a:uLnTx/>
                <a:uFillTx/>
                <a:latin typeface="+mn-ea"/>
                <a:cs typeface="+mn-cs"/>
              </a:rPr>
            </a:br>
            <a:r>
              <a:rPr kumimoji="1" lang="ja-JP" altLang="en-US" sz="1600" b="0" i="0" u="none" strike="noStrike" kern="0" cap="none" spc="0" normalizeH="0" baseline="0" noProof="0" dirty="0">
                <a:ln>
                  <a:noFill/>
                </a:ln>
                <a:solidFill>
                  <a:srgbClr val="000000"/>
                </a:solidFill>
                <a:effectLst/>
                <a:uLnTx/>
                <a:uFillTx/>
                <a:latin typeface="+mn-ea"/>
                <a:cs typeface="+mn-cs"/>
              </a:rPr>
              <a:t>・利子</a:t>
            </a:r>
          </a:p>
        </p:txBody>
      </p:sp>
      <p:sp>
        <p:nvSpPr>
          <p:cNvPr id="256" name="正方形/長方形 255">
            <a:extLst>
              <a:ext uri="{FF2B5EF4-FFF2-40B4-BE49-F238E27FC236}">
                <a16:creationId xmlns:a16="http://schemas.microsoft.com/office/drawing/2014/main" id="{48FA7014-6B7A-4AB5-A5F9-1E88072A6D9C}"/>
              </a:ext>
            </a:extLst>
          </p:cNvPr>
          <p:cNvSpPr/>
          <p:nvPr/>
        </p:nvSpPr>
        <p:spPr>
          <a:xfrm>
            <a:off x="2209796" y="2573911"/>
            <a:ext cx="1373160" cy="589490"/>
          </a:xfrm>
          <a:prstGeom prst="rect">
            <a:avLst/>
          </a:prstGeom>
          <a:solidFill>
            <a:schemeClr val="accent4">
              <a:lumMod val="20000"/>
              <a:lumOff val="80000"/>
            </a:schemeClr>
          </a:solidFill>
          <a:ln w="9525" cap="flat" cmpd="sng" algn="ctr">
            <a:solidFill>
              <a:schemeClr val="bg1">
                <a:lumMod val="50000"/>
              </a:schemeClr>
            </a:solidFill>
            <a:prstDash val="solid"/>
            <a:miter lim="800000"/>
          </a:ln>
          <a:effectLst/>
        </p:spPr>
        <p:txBody>
          <a:bodyPr lIns="72000" tIns="36000" rIns="72000" bIns="36000" rtlCol="0" anchor="ctr"/>
          <a:lstStyle/>
          <a:p>
            <a:pPr lvl="0" algn="ctr">
              <a:defRPr/>
            </a:pPr>
            <a:r>
              <a:rPr lang="ja-JP" altLang="en-US" sz="1400" b="1" dirty="0">
                <a:latin typeface="+mn-ea"/>
              </a:rPr>
              <a:t>国からの</a:t>
            </a:r>
            <a:r>
              <a:rPr lang="zh-TW" altLang="en-US" sz="1400" b="1" dirty="0">
                <a:latin typeface="+mn-ea"/>
              </a:rPr>
              <a:t>財政投融資</a:t>
            </a:r>
            <a:r>
              <a:rPr lang="zh-TW" altLang="en-US" sz="1200" b="1" dirty="0">
                <a:latin typeface="+mn-ea"/>
              </a:rPr>
              <a:t>（産業投資）</a:t>
            </a:r>
            <a:endParaRPr lang="zh-TW" altLang="en-US" sz="1400" b="1" dirty="0">
              <a:latin typeface="+mn-ea"/>
            </a:endParaRPr>
          </a:p>
        </p:txBody>
      </p:sp>
      <p:cxnSp>
        <p:nvCxnSpPr>
          <p:cNvPr id="258" name="直線矢印コネクタ 257">
            <a:extLst>
              <a:ext uri="{FF2B5EF4-FFF2-40B4-BE49-F238E27FC236}">
                <a16:creationId xmlns:a16="http://schemas.microsoft.com/office/drawing/2014/main" id="{A6B3EAA2-8E59-4B72-A717-39F108839539}"/>
              </a:ext>
            </a:extLst>
          </p:cNvPr>
          <p:cNvCxnSpPr>
            <a:cxnSpLocks/>
          </p:cNvCxnSpPr>
          <p:nvPr/>
        </p:nvCxnSpPr>
        <p:spPr>
          <a:xfrm>
            <a:off x="2896376" y="3163401"/>
            <a:ext cx="0" cy="580614"/>
          </a:xfrm>
          <a:prstGeom prst="straightConnector1">
            <a:avLst/>
          </a:prstGeom>
          <a:noFill/>
          <a:ln w="25400" cap="sq">
            <a:solidFill>
              <a:schemeClr val="accent3"/>
            </a:solidFill>
            <a:prstDash val="solid"/>
            <a:headEnd type="triangle" w="med" len="med"/>
            <a:tailEnd type="triangle" w="med" len="med"/>
          </a:ln>
        </p:spPr>
        <p:style>
          <a:lnRef idx="1">
            <a:schemeClr val="accent1"/>
          </a:lnRef>
          <a:fillRef idx="0">
            <a:schemeClr val="accent1"/>
          </a:fillRef>
          <a:effectRef idx="0">
            <a:schemeClr val="dk1"/>
          </a:effectRef>
          <a:fontRef idx="minor">
            <a:schemeClr val="lt1"/>
          </a:fontRef>
        </p:style>
      </p:cxnSp>
      <p:sp>
        <p:nvSpPr>
          <p:cNvPr id="260" name="テキスト ボックス 259">
            <a:extLst>
              <a:ext uri="{FF2B5EF4-FFF2-40B4-BE49-F238E27FC236}">
                <a16:creationId xmlns:a16="http://schemas.microsoft.com/office/drawing/2014/main" id="{48E8BF3C-5888-4422-B5C2-E5C86A47810F}"/>
              </a:ext>
            </a:extLst>
          </p:cNvPr>
          <p:cNvSpPr txBox="1"/>
          <p:nvPr/>
        </p:nvSpPr>
        <p:spPr>
          <a:xfrm>
            <a:off x="689472" y="2966517"/>
            <a:ext cx="2251653" cy="754053"/>
          </a:xfrm>
          <a:prstGeom prst="rect">
            <a:avLst/>
          </a:prstGeom>
          <a:noFill/>
        </p:spPr>
        <p:txBody>
          <a:bodyPr wrap="square" lIns="0" tIns="0" rIns="0" bIns="0" rtlCol="0" anchor="ctr" anchorCtr="0">
            <a:spAutoFit/>
          </a:bodyPr>
          <a:lstStyle/>
          <a:p>
            <a:pPr marL="179388" indent="-179388" algn="ctr">
              <a:defRPr/>
            </a:pPr>
            <a:r>
              <a:rPr kumimoji="1" lang="ja-JP" altLang="en-US" sz="1600" kern="0" dirty="0">
                <a:solidFill>
                  <a:srgbClr val="000000"/>
                </a:solidFill>
                <a:latin typeface="+mn-ea"/>
              </a:rPr>
              <a:t>出資</a:t>
            </a:r>
            <a:endParaRPr kumimoji="1" lang="en-US" altLang="ja-JP" sz="1600" kern="0" dirty="0">
              <a:solidFill>
                <a:srgbClr val="000000"/>
              </a:solidFill>
              <a:latin typeface="+mn-ea"/>
            </a:endParaRPr>
          </a:p>
          <a:p>
            <a:pPr marL="179388" marR="0" lvl="0" indent="-179388" defTabSz="457200" rtl="0" eaLnBrk="1" fontAlgn="auto" latinLnBrk="0" hangingPunct="1">
              <a:lnSpc>
                <a:spcPct val="100000"/>
              </a:lnSpc>
              <a:spcBef>
                <a:spcPts val="0"/>
              </a:spcBef>
              <a:spcAft>
                <a:spcPts val="0"/>
              </a:spcAft>
              <a:buClrTx/>
              <a:buSzTx/>
              <a:buFontTx/>
              <a:buNone/>
              <a:tabLst/>
              <a:defRPr/>
            </a:pPr>
            <a:r>
              <a:rPr kumimoji="1" lang="en-US" altLang="ja-JP" sz="1100" dirty="0">
                <a:solidFill>
                  <a:prstClr val="black"/>
                </a:solidFill>
                <a:latin typeface="+mn-ea"/>
              </a:rPr>
              <a:t>※</a:t>
            </a:r>
            <a:r>
              <a:rPr kumimoji="1" lang="ja-JP" altLang="en-US" sz="1100" i="0" u="none" strike="noStrike" kern="1200" cap="none" spc="0" normalizeH="0" baseline="0" noProof="0" dirty="0">
                <a:ln>
                  <a:noFill/>
                </a:ln>
                <a:solidFill>
                  <a:prstClr val="black"/>
                </a:solidFill>
                <a:effectLst/>
                <a:uLnTx/>
                <a:uFillTx/>
                <a:latin typeface="+mn-ea"/>
              </a:rPr>
              <a:t>令和</a:t>
            </a:r>
            <a:r>
              <a:rPr kumimoji="1" lang="en-US" altLang="ja-JP" sz="1100" i="0" u="none" strike="noStrike" kern="1200" cap="none" spc="0" normalizeH="0" baseline="0" noProof="0" dirty="0">
                <a:ln>
                  <a:noFill/>
                </a:ln>
                <a:solidFill>
                  <a:prstClr val="black"/>
                </a:solidFill>
                <a:effectLst/>
                <a:uLnTx/>
                <a:uFillTx/>
                <a:latin typeface="+mn-ea"/>
              </a:rPr>
              <a:t>4</a:t>
            </a:r>
            <a:r>
              <a:rPr kumimoji="1" lang="ja-JP" altLang="en-US" sz="1100" i="0" u="none" strike="noStrike" kern="1200" cap="none" spc="0" normalizeH="0" baseline="0" noProof="0" dirty="0">
                <a:ln>
                  <a:noFill/>
                </a:ln>
                <a:solidFill>
                  <a:prstClr val="black"/>
                </a:solidFill>
                <a:effectLst/>
                <a:uLnTx/>
                <a:uFillTx/>
                <a:latin typeface="+mn-ea"/>
              </a:rPr>
              <a:t>年度は最大</a:t>
            </a:r>
            <a:r>
              <a:rPr kumimoji="1" lang="en-US" altLang="ja-JP" sz="1100" i="0" u="none" strike="noStrike" kern="1200" cap="none" spc="0" normalizeH="0" baseline="0" noProof="0" dirty="0">
                <a:ln>
                  <a:noFill/>
                </a:ln>
                <a:solidFill>
                  <a:prstClr val="black"/>
                </a:solidFill>
                <a:effectLst/>
                <a:uLnTx/>
                <a:uFillTx/>
                <a:latin typeface="+mn-ea"/>
              </a:rPr>
              <a:t>200</a:t>
            </a:r>
            <a:r>
              <a:rPr kumimoji="1" lang="ja-JP" altLang="en-US" sz="1100" i="0" u="none" strike="noStrike" kern="1200" cap="none" spc="0" normalizeH="0" baseline="0" noProof="0" dirty="0">
                <a:ln>
                  <a:noFill/>
                </a:ln>
                <a:solidFill>
                  <a:prstClr val="black"/>
                </a:solidFill>
                <a:effectLst/>
                <a:uLnTx/>
                <a:uFillTx/>
                <a:latin typeface="+mn-ea"/>
              </a:rPr>
              <a:t>億</a:t>
            </a:r>
            <a:r>
              <a:rPr kumimoji="1" lang="ja-JP" altLang="en-US" sz="1100" dirty="0">
                <a:solidFill>
                  <a:prstClr val="black"/>
                </a:solidFill>
                <a:latin typeface="+mn-ea"/>
              </a:rPr>
              <a:t>円</a:t>
            </a:r>
            <a:endParaRPr kumimoji="1" lang="en-US" altLang="ja-JP" sz="1100" dirty="0">
              <a:solidFill>
                <a:prstClr val="black"/>
              </a:solidFill>
              <a:latin typeface="+mn-ea"/>
            </a:endParaRPr>
          </a:p>
          <a:p>
            <a:pPr marL="179388" marR="0" lvl="0" indent="-179388" defTabSz="457200" rtl="0" eaLnBrk="1" fontAlgn="auto" latinLnBrk="0" hangingPunct="1">
              <a:lnSpc>
                <a:spcPct val="100000"/>
              </a:lnSpc>
              <a:spcBef>
                <a:spcPts val="0"/>
              </a:spcBef>
              <a:spcAft>
                <a:spcPts val="0"/>
              </a:spcAft>
              <a:buClrTx/>
              <a:buSzTx/>
              <a:buFontTx/>
              <a:buNone/>
              <a:tabLst/>
              <a:defRPr/>
            </a:pPr>
            <a:r>
              <a:rPr lang="en-US" altLang="ja-JP" sz="1100" kern="100" dirty="0">
                <a:solidFill>
                  <a:prstClr val="black"/>
                </a:solidFill>
                <a:latin typeface="+mn-ea"/>
                <a:cs typeface="Times New Roman" panose="02020603050405020304" pitchFamily="18" charset="0"/>
              </a:rPr>
              <a:t>※</a:t>
            </a:r>
            <a:r>
              <a:rPr lang="ja-JP" altLang="en-US" sz="1100" kern="100" dirty="0">
                <a:solidFill>
                  <a:prstClr val="black"/>
                </a:solidFill>
                <a:latin typeface="+mn-ea"/>
                <a:cs typeface="Times New Roman" panose="02020603050405020304" pitchFamily="18" charset="0"/>
              </a:rPr>
              <a:t>次年度以降も出資案件ごとに継続</a:t>
            </a:r>
            <a:br>
              <a:rPr lang="en-US" altLang="ja-JP" sz="1100" kern="100" dirty="0">
                <a:solidFill>
                  <a:prstClr val="black"/>
                </a:solidFill>
                <a:latin typeface="+mn-ea"/>
                <a:cs typeface="Times New Roman" panose="02020603050405020304" pitchFamily="18" charset="0"/>
              </a:rPr>
            </a:br>
            <a:r>
              <a:rPr lang="ja-JP" altLang="en-US" sz="1100" kern="100" dirty="0">
                <a:solidFill>
                  <a:prstClr val="black"/>
                </a:solidFill>
                <a:latin typeface="+mn-ea"/>
                <a:cs typeface="Times New Roman" panose="02020603050405020304" pitchFamily="18" charset="0"/>
              </a:rPr>
              <a:t>出資することを想定</a:t>
            </a:r>
          </a:p>
        </p:txBody>
      </p:sp>
      <p:sp>
        <p:nvSpPr>
          <p:cNvPr id="261" name="テキスト ボックス 260">
            <a:extLst>
              <a:ext uri="{FF2B5EF4-FFF2-40B4-BE49-F238E27FC236}">
                <a16:creationId xmlns:a16="http://schemas.microsoft.com/office/drawing/2014/main" id="{745C94BE-55D8-417A-8FBE-839143BEA396}"/>
              </a:ext>
            </a:extLst>
          </p:cNvPr>
          <p:cNvSpPr txBox="1"/>
          <p:nvPr/>
        </p:nvSpPr>
        <p:spPr>
          <a:xfrm>
            <a:off x="3036190" y="3246645"/>
            <a:ext cx="359073" cy="215444"/>
          </a:xfrm>
          <a:prstGeom prst="rect">
            <a:avLst/>
          </a:prstGeom>
          <a:noFill/>
        </p:spPr>
        <p:txBody>
          <a:bodyPr wrap="none" lIns="0" tIns="0" rIns="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配当</a:t>
            </a:r>
            <a:endParaRPr kumimoji="1" lang="en-GB" sz="1400" b="0" i="0" u="none" strike="noStrike" kern="1200" cap="none" spc="0" normalizeH="0" baseline="0" noProof="0" dirty="0">
              <a:ln>
                <a:noFill/>
              </a:ln>
              <a:solidFill>
                <a:prstClr val="black"/>
              </a:solidFill>
              <a:effectLst/>
              <a:uLnTx/>
              <a:uFillTx/>
              <a:latin typeface="+mn-ea"/>
              <a:cs typeface="+mn-cs"/>
            </a:endParaRPr>
          </a:p>
        </p:txBody>
      </p:sp>
      <p:sp>
        <p:nvSpPr>
          <p:cNvPr id="262" name="テキスト ボックス 261">
            <a:extLst>
              <a:ext uri="{FF2B5EF4-FFF2-40B4-BE49-F238E27FC236}">
                <a16:creationId xmlns:a16="http://schemas.microsoft.com/office/drawing/2014/main" id="{F0DBFD17-7986-43B4-A022-92B2B2E85D51}"/>
              </a:ext>
            </a:extLst>
          </p:cNvPr>
          <p:cNvSpPr txBox="1"/>
          <p:nvPr/>
        </p:nvSpPr>
        <p:spPr>
          <a:xfrm>
            <a:off x="4454926" y="3214781"/>
            <a:ext cx="410369"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a:ln>
                  <a:noFill/>
                </a:ln>
                <a:solidFill>
                  <a:srgbClr val="000000"/>
                </a:solidFill>
                <a:effectLst/>
                <a:uLnTx/>
                <a:uFillTx/>
                <a:latin typeface="+mn-ea"/>
                <a:cs typeface="+mn-cs"/>
              </a:rPr>
              <a:t>出資</a:t>
            </a:r>
            <a:endParaRPr kumimoji="0" lang="ja-JP" altLang="en-US" sz="1000" b="0" i="0" u="none" strike="noStrike" kern="1200" cap="none" spc="0" normalizeH="0" baseline="0" noProof="0" dirty="0">
              <a:ln>
                <a:noFill/>
              </a:ln>
              <a:solidFill>
                <a:prstClr val="black"/>
              </a:solidFill>
              <a:effectLst/>
              <a:uLnTx/>
              <a:uFillTx/>
              <a:latin typeface="+mn-ea"/>
              <a:cs typeface="+mn-cs"/>
            </a:endParaRPr>
          </a:p>
        </p:txBody>
      </p:sp>
      <p:cxnSp>
        <p:nvCxnSpPr>
          <p:cNvPr id="264" name="直線矢印コネクタ 263">
            <a:extLst>
              <a:ext uri="{FF2B5EF4-FFF2-40B4-BE49-F238E27FC236}">
                <a16:creationId xmlns:a16="http://schemas.microsoft.com/office/drawing/2014/main" id="{28F1D560-FF42-4043-848E-2A1D448CA0F3}"/>
              </a:ext>
            </a:extLst>
          </p:cNvPr>
          <p:cNvCxnSpPr>
            <a:cxnSpLocks/>
          </p:cNvCxnSpPr>
          <p:nvPr/>
        </p:nvCxnSpPr>
        <p:spPr>
          <a:xfrm>
            <a:off x="5082294" y="3171997"/>
            <a:ext cx="0" cy="568020"/>
          </a:xfrm>
          <a:prstGeom prst="straightConnector1">
            <a:avLst/>
          </a:prstGeom>
          <a:noFill/>
          <a:ln w="25400" cap="sq">
            <a:solidFill>
              <a:schemeClr val="accent3"/>
            </a:solidFill>
            <a:prstDash val="solid"/>
            <a:headEnd type="triangle" w="med" len="med"/>
            <a:tailEnd type="triangle" w="med" len="med"/>
          </a:ln>
        </p:spPr>
        <p:style>
          <a:lnRef idx="1">
            <a:schemeClr val="accent1"/>
          </a:lnRef>
          <a:fillRef idx="0">
            <a:schemeClr val="accent1"/>
          </a:fillRef>
          <a:effectRef idx="0">
            <a:schemeClr val="dk1"/>
          </a:effectRef>
          <a:fontRef idx="minor">
            <a:schemeClr val="lt1"/>
          </a:fontRef>
        </p:style>
      </p:cxnSp>
      <p:sp>
        <p:nvSpPr>
          <p:cNvPr id="267" name="テキスト ボックス 266">
            <a:extLst>
              <a:ext uri="{FF2B5EF4-FFF2-40B4-BE49-F238E27FC236}">
                <a16:creationId xmlns:a16="http://schemas.microsoft.com/office/drawing/2014/main" id="{7CEDB547-CCB7-4CAA-B02F-42FBB301647A}"/>
              </a:ext>
            </a:extLst>
          </p:cNvPr>
          <p:cNvSpPr txBox="1"/>
          <p:nvPr/>
        </p:nvSpPr>
        <p:spPr>
          <a:xfrm>
            <a:off x="5213409" y="3507784"/>
            <a:ext cx="1703577"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cs typeface="+mn-cs"/>
              </a:rPr>
              <a:t>＋運用報告・情報提供</a:t>
            </a:r>
          </a:p>
        </p:txBody>
      </p:sp>
      <p:sp>
        <p:nvSpPr>
          <p:cNvPr id="268" name="テキスト ボックス 267">
            <a:extLst>
              <a:ext uri="{FF2B5EF4-FFF2-40B4-BE49-F238E27FC236}">
                <a16:creationId xmlns:a16="http://schemas.microsoft.com/office/drawing/2014/main" id="{9E1F24D6-021F-49CB-988C-1C99CE9AA28B}"/>
              </a:ext>
            </a:extLst>
          </p:cNvPr>
          <p:cNvSpPr txBox="1"/>
          <p:nvPr/>
        </p:nvSpPr>
        <p:spPr>
          <a:xfrm>
            <a:off x="5197763" y="3246645"/>
            <a:ext cx="359073"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cs typeface="+mn-cs"/>
              </a:rPr>
              <a:t>配当</a:t>
            </a:r>
          </a:p>
        </p:txBody>
      </p:sp>
      <p:sp>
        <p:nvSpPr>
          <p:cNvPr id="269" name="正方形/長方形 268">
            <a:extLst>
              <a:ext uri="{FF2B5EF4-FFF2-40B4-BE49-F238E27FC236}">
                <a16:creationId xmlns:a16="http://schemas.microsoft.com/office/drawing/2014/main" id="{F8A11C6B-B226-4FA6-BFAA-B46AB64E03A6}"/>
              </a:ext>
            </a:extLst>
          </p:cNvPr>
          <p:cNvSpPr/>
          <p:nvPr/>
        </p:nvSpPr>
        <p:spPr>
          <a:xfrm>
            <a:off x="1464705" y="3743773"/>
            <a:ext cx="4890274" cy="1140911"/>
          </a:xfrm>
          <a:prstGeom prst="rect">
            <a:avLst/>
          </a:prstGeom>
          <a:solidFill>
            <a:schemeClr val="accent2">
              <a:lumMod val="40000"/>
              <a:lumOff val="60000"/>
            </a:schemeClr>
          </a:solidFill>
          <a:ln>
            <a:solidFill>
              <a:schemeClr val="tx2">
                <a:lumMod val="50000"/>
              </a:schemeClr>
            </a:solidFill>
          </a:ln>
        </p:spPr>
        <p:txBody>
          <a:bodyPr vert="horz" wrap="square" lIns="0" tIns="36000" rIns="0" bIns="0" rtlCol="0" anchor="t">
            <a:noAutofit/>
          </a:bodyPr>
          <a:lstStyle/>
          <a:p>
            <a:pPr lvl="0" algn="ctr">
              <a:defRPr/>
            </a:pPr>
            <a:r>
              <a:rPr lang="zh-TW" altLang="en-US" sz="1600" b="1" dirty="0">
                <a:latin typeface="+mn-ea"/>
              </a:rPr>
              <a:t>株式会社脱炭素化支援機構</a:t>
            </a:r>
            <a:r>
              <a:rPr lang="en-US" altLang="zh-TW" sz="1200" b="1" dirty="0">
                <a:latin typeface="+mn-ea"/>
              </a:rPr>
              <a:t>(2050</a:t>
            </a:r>
            <a:r>
              <a:rPr lang="ja-JP" altLang="en-US" sz="1200" b="1" dirty="0">
                <a:latin typeface="+mn-ea"/>
              </a:rPr>
              <a:t>年まで活動を想定</a:t>
            </a:r>
            <a:r>
              <a:rPr lang="en-US" altLang="ja-JP" sz="1200" b="1" dirty="0">
                <a:latin typeface="+mn-ea"/>
              </a:rPr>
              <a:t>)</a:t>
            </a:r>
            <a:endParaRPr kumimoji="1" lang="en-US" altLang="ja-JP" sz="1600" b="1" i="0" u="none" strike="noStrike" kern="1200" cap="none" spc="0" normalizeH="0" baseline="0" noProof="0" dirty="0">
              <a:ln>
                <a:noFill/>
              </a:ln>
              <a:solidFill>
                <a:prstClr val="black"/>
              </a:solidFill>
              <a:effectLst/>
              <a:uLnTx/>
              <a:uFillTx/>
              <a:latin typeface="+mn-ea"/>
            </a:endParaRPr>
          </a:p>
        </p:txBody>
      </p:sp>
      <p:sp>
        <p:nvSpPr>
          <p:cNvPr id="270" name="テキスト プレースホルダー 3">
            <a:extLst>
              <a:ext uri="{FF2B5EF4-FFF2-40B4-BE49-F238E27FC236}">
                <a16:creationId xmlns:a16="http://schemas.microsoft.com/office/drawing/2014/main" id="{11A4650C-7AA3-4C32-9F78-6D7FB09648F7}"/>
              </a:ext>
            </a:extLst>
          </p:cNvPr>
          <p:cNvSpPr txBox="1">
            <a:spLocks/>
          </p:cNvSpPr>
          <p:nvPr/>
        </p:nvSpPr>
        <p:spPr bwMode="auto">
          <a:xfrm>
            <a:off x="3932763" y="4070077"/>
            <a:ext cx="2332041" cy="768233"/>
          </a:xfrm>
          <a:prstGeom prst="rect">
            <a:avLst/>
          </a:prstGeom>
          <a:solidFill>
            <a:srgbClr val="FFFFFF"/>
          </a:solidFill>
          <a:ln>
            <a:solidFill>
              <a:schemeClr val="bg1">
                <a:lumMod val="50000"/>
              </a:schemeClr>
            </a:solidFill>
          </a:ln>
        </p:spPr>
        <p:txBody>
          <a:bodyPr vert="horz" wrap="square" lIns="36000" tIns="72000" rIns="36000" bIns="45720" rtlCol="0" anchor="t" anchorCtr="0">
            <a:noAutofit/>
          </a:bodyPr>
          <a:lstStyle>
            <a:defPPr>
              <a:defRPr lang="ja-JP"/>
            </a:defPPr>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ts val="1100"/>
              </a:lnSpc>
              <a:spcBef>
                <a:spcPts val="0"/>
              </a:spcBef>
              <a:spcAft>
                <a:spcPts val="600"/>
              </a:spcAft>
              <a:buClrTx/>
              <a:buSzTx/>
              <a:buFont typeface="Wingdings" panose="05000000000000000000" pitchFamily="2" charset="2"/>
              <a:buNone/>
              <a:tabLst>
                <a:tab pos="1885950" algn="l"/>
              </a:tabLst>
              <a:defRPr/>
            </a:pPr>
            <a:r>
              <a:rPr kumimoji="1" lang="ja-JP" altLang="en-US" sz="1400" i="0" u="none" strike="noStrike" kern="0" cap="none" spc="0" normalizeH="0" baseline="0" noProof="0" dirty="0">
                <a:ln>
                  <a:noFill/>
                </a:ln>
                <a:solidFill>
                  <a:srgbClr val="000000"/>
                </a:solidFill>
                <a:effectLst/>
                <a:uLnTx/>
                <a:uFillTx/>
                <a:latin typeface="+mn-ea"/>
                <a:cs typeface="+mn-cs"/>
              </a:rPr>
              <a:t>担当業務</a:t>
            </a:r>
            <a:endParaRPr kumimoji="1" lang="en-US" altLang="ja-JP" sz="1400" i="0" u="none" strike="noStrike" kern="0" cap="none" spc="0" normalizeH="0" baseline="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ソーシング</a:t>
            </a:r>
            <a:endParaRPr kumimoji="1" lang="en-US" altLang="ja-JP" sz="1200" b="0" i="0" u="none" strike="noStrike" kern="0" cap="none" spc="0" normalizeH="0" baseline="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モニタリング（バリューアップ含む）</a:t>
            </a:r>
            <a:endParaRPr kumimoji="1" lang="en-US" altLang="ja-JP" sz="1200" b="0" i="0" u="none" strike="noStrike" kern="0" cap="none" spc="0" normalizeH="0" baseline="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エグジット</a:t>
            </a:r>
          </a:p>
        </p:txBody>
      </p:sp>
      <p:sp>
        <p:nvSpPr>
          <p:cNvPr id="271" name="テキスト プレースホルダー 3">
            <a:extLst>
              <a:ext uri="{FF2B5EF4-FFF2-40B4-BE49-F238E27FC236}">
                <a16:creationId xmlns:a16="http://schemas.microsoft.com/office/drawing/2014/main" id="{258B4EBD-1909-4857-9BE3-C2C7A0936A75}"/>
              </a:ext>
            </a:extLst>
          </p:cNvPr>
          <p:cNvSpPr txBox="1">
            <a:spLocks/>
          </p:cNvSpPr>
          <p:nvPr/>
        </p:nvSpPr>
        <p:spPr bwMode="auto">
          <a:xfrm>
            <a:off x="1535781" y="4070180"/>
            <a:ext cx="2357836" cy="768617"/>
          </a:xfrm>
          <a:prstGeom prst="rect">
            <a:avLst/>
          </a:prstGeom>
          <a:solidFill>
            <a:srgbClr val="FFFFFF"/>
          </a:solidFill>
          <a:ln>
            <a:solidFill>
              <a:schemeClr val="bg1">
                <a:lumMod val="50000"/>
              </a:schemeClr>
            </a:solidFill>
          </a:ln>
        </p:spPr>
        <p:txBody>
          <a:bodyPr vert="horz" wrap="square" lIns="36000" tIns="72000" rIns="36000" bIns="45720" rtlCol="0" anchor="t" anchorCtr="0">
            <a:noAutofit/>
          </a:bodyPr>
          <a:lstStyle>
            <a:defPPr>
              <a:defRPr lang="ja-JP"/>
            </a:defPPr>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ts val="1100"/>
              </a:lnSpc>
              <a:spcBef>
                <a:spcPts val="0"/>
              </a:spcBef>
              <a:spcAft>
                <a:spcPts val="600"/>
              </a:spcAft>
              <a:buClrTx/>
              <a:buSzTx/>
              <a:buFont typeface="Wingdings" panose="05000000000000000000" pitchFamily="2" charset="2"/>
              <a:buNone/>
              <a:tabLst>
                <a:tab pos="1885950" algn="l"/>
              </a:tabLst>
              <a:defRPr/>
            </a:pPr>
            <a:r>
              <a:rPr kumimoji="1" lang="ja-JP" altLang="en-US" sz="1400" i="0" u="none" strike="noStrike" kern="0" cap="none" spc="0" normalizeH="0" baseline="0" noProof="0" dirty="0">
                <a:ln>
                  <a:noFill/>
                </a:ln>
                <a:solidFill>
                  <a:srgbClr val="000000"/>
                </a:solidFill>
                <a:effectLst/>
                <a:uLnTx/>
                <a:uFillTx/>
                <a:latin typeface="+mn-ea"/>
                <a:cs typeface="+mn-cs"/>
              </a:rPr>
              <a:t>支援方法</a:t>
            </a:r>
            <a:endParaRPr kumimoji="1" lang="en-US" altLang="ja-JP" sz="1400" i="0" u="none" strike="noStrike" kern="0" cap="none" spc="0" normalizeH="0" baseline="3000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出資</a:t>
            </a:r>
            <a:endParaRPr kumimoji="1" lang="en-US" altLang="ja-JP" sz="1200" b="0" i="0" u="none" strike="noStrike" kern="0" cap="none" spc="0" normalizeH="0" baseline="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メザニン</a:t>
            </a:r>
            <a:r>
              <a:rPr kumimoji="1" lang="zh-TW" altLang="en-US" sz="1200" b="0" i="0" u="none" strike="noStrike" kern="0" cap="none" spc="0" normalizeH="0" baseline="0" noProof="0" dirty="0">
                <a:ln>
                  <a:noFill/>
                </a:ln>
                <a:solidFill>
                  <a:srgbClr val="000000"/>
                </a:solidFill>
                <a:effectLst/>
                <a:uLnTx/>
                <a:uFillTx/>
                <a:latin typeface="+mn-ea"/>
                <a:cs typeface="+mn-cs"/>
              </a:rPr>
              <a:t>（優先株、劣後融資）</a:t>
            </a:r>
            <a:endParaRPr kumimoji="1" lang="en-US" altLang="ja-JP" sz="1200" b="0" i="0" u="none" strike="noStrike" kern="0" cap="none" spc="0" normalizeH="0" baseline="0" noProof="0" dirty="0">
              <a:ln>
                <a:noFill/>
              </a:ln>
              <a:solidFill>
                <a:srgbClr val="000000"/>
              </a:solidFill>
              <a:effectLst/>
              <a:uLnTx/>
              <a:uFillTx/>
              <a:latin typeface="+mn-ea"/>
              <a:cs typeface="+mn-cs"/>
            </a:endParaRPr>
          </a:p>
          <a:p>
            <a:pPr marL="265112" marR="0" lvl="1" indent="-171450" algn="l" defTabSz="914400" rtl="0" eaLnBrk="1" fontAlgn="auto" latinLnBrk="0" hangingPunct="1">
              <a:lnSpc>
                <a:spcPts val="1100"/>
              </a:lnSpc>
              <a:spcBef>
                <a:spcPts val="100"/>
              </a:spcBef>
              <a:spcAft>
                <a:spcPts val="0"/>
              </a:spcAft>
              <a:buClrTx/>
              <a:buSzTx/>
              <a:buFont typeface="Wingdings" panose="05000000000000000000" pitchFamily="2" charset="2"/>
              <a:buChar char="ü"/>
              <a:tabLst>
                <a:tab pos="177800" algn="l"/>
              </a:tabLst>
              <a:defRPr/>
            </a:pPr>
            <a:r>
              <a:rPr kumimoji="1" lang="ja-JP" altLang="en-US" sz="1200" b="0" i="0" u="none" strike="noStrike" kern="0" cap="none" spc="0" normalizeH="0" baseline="0" noProof="0" dirty="0">
                <a:ln>
                  <a:noFill/>
                </a:ln>
                <a:solidFill>
                  <a:srgbClr val="000000"/>
                </a:solidFill>
                <a:effectLst/>
                <a:uLnTx/>
                <a:uFillTx/>
                <a:latin typeface="+mn-ea"/>
                <a:cs typeface="+mn-cs"/>
              </a:rPr>
              <a:t>債務保証 等</a:t>
            </a:r>
            <a:endParaRPr kumimoji="1" lang="en-US" altLang="ja-JP" sz="1200" b="0" i="0" u="none" strike="noStrike" kern="0" cap="none" spc="0" normalizeH="0" baseline="0" noProof="0" dirty="0">
              <a:ln>
                <a:noFill/>
              </a:ln>
              <a:solidFill>
                <a:srgbClr val="000000"/>
              </a:solidFill>
              <a:effectLst/>
              <a:uLnTx/>
              <a:uFillTx/>
              <a:latin typeface="+mn-ea"/>
              <a:cs typeface="+mn-cs"/>
            </a:endParaRPr>
          </a:p>
        </p:txBody>
      </p:sp>
      <p:cxnSp>
        <p:nvCxnSpPr>
          <p:cNvPr id="272" name="直線矢印コネクタ 271">
            <a:extLst>
              <a:ext uri="{FF2B5EF4-FFF2-40B4-BE49-F238E27FC236}">
                <a16:creationId xmlns:a16="http://schemas.microsoft.com/office/drawing/2014/main" id="{10AE310F-F31D-4B2C-9756-711E830B736D}"/>
              </a:ext>
            </a:extLst>
          </p:cNvPr>
          <p:cNvCxnSpPr>
            <a:cxnSpLocks/>
          </p:cNvCxnSpPr>
          <p:nvPr/>
        </p:nvCxnSpPr>
        <p:spPr>
          <a:xfrm>
            <a:off x="7406311" y="3067634"/>
            <a:ext cx="612000" cy="0"/>
          </a:xfrm>
          <a:prstGeom prst="straightConnector1">
            <a:avLst/>
          </a:prstGeom>
          <a:noFill/>
          <a:ln w="25400" cap="sq">
            <a:solidFill>
              <a:schemeClr val="tx1"/>
            </a:solidFill>
            <a:tailEnd type="triangle"/>
          </a:ln>
        </p:spPr>
        <p:style>
          <a:lnRef idx="1">
            <a:schemeClr val="accent1"/>
          </a:lnRef>
          <a:fillRef idx="0">
            <a:schemeClr val="accent1"/>
          </a:fillRef>
          <a:effectRef idx="0">
            <a:schemeClr val="dk1"/>
          </a:effectRef>
          <a:fontRef idx="minor">
            <a:schemeClr val="lt1"/>
          </a:fontRef>
        </p:style>
      </p:cxnSp>
      <p:sp>
        <p:nvSpPr>
          <p:cNvPr id="273" name="テキスト ボックス 272">
            <a:extLst>
              <a:ext uri="{FF2B5EF4-FFF2-40B4-BE49-F238E27FC236}">
                <a16:creationId xmlns:a16="http://schemas.microsoft.com/office/drawing/2014/main" id="{13B144FD-0F85-4238-9156-403002FD1BB2}"/>
              </a:ext>
            </a:extLst>
          </p:cNvPr>
          <p:cNvSpPr txBox="1"/>
          <p:nvPr/>
        </p:nvSpPr>
        <p:spPr>
          <a:xfrm>
            <a:off x="8092799" y="2929933"/>
            <a:ext cx="1380290" cy="275403"/>
          </a:xfrm>
          <a:prstGeom prst="rect">
            <a:avLst/>
          </a:prstGeom>
          <a:noFill/>
        </p:spPr>
        <p:txBody>
          <a:bodyPr wrap="square" lIns="0" tIns="0" rIns="0" bIns="0" rtlCol="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サービス・モノの流れ</a:t>
            </a:r>
            <a:endParaRPr kumimoji="1" lang="en-GB" sz="1400" b="0" i="0" u="none" strike="noStrike" kern="1200" cap="none" spc="0" normalizeH="0" baseline="0" noProof="0" dirty="0">
              <a:ln>
                <a:noFill/>
              </a:ln>
              <a:solidFill>
                <a:prstClr val="black"/>
              </a:solidFill>
              <a:effectLst/>
              <a:uLnTx/>
              <a:uFillTx/>
              <a:latin typeface="+mn-ea"/>
              <a:cs typeface="+mn-cs"/>
            </a:endParaRPr>
          </a:p>
        </p:txBody>
      </p:sp>
      <p:cxnSp>
        <p:nvCxnSpPr>
          <p:cNvPr id="274" name="直線矢印コネクタ 273">
            <a:extLst>
              <a:ext uri="{FF2B5EF4-FFF2-40B4-BE49-F238E27FC236}">
                <a16:creationId xmlns:a16="http://schemas.microsoft.com/office/drawing/2014/main" id="{5FDB688F-3202-4A9B-8AC4-BBF5110EB916}"/>
              </a:ext>
            </a:extLst>
          </p:cNvPr>
          <p:cNvCxnSpPr>
            <a:cxnSpLocks/>
          </p:cNvCxnSpPr>
          <p:nvPr/>
        </p:nvCxnSpPr>
        <p:spPr>
          <a:xfrm>
            <a:off x="7406311" y="3399710"/>
            <a:ext cx="612000" cy="0"/>
          </a:xfrm>
          <a:prstGeom prst="straightConnector1">
            <a:avLst/>
          </a:prstGeom>
          <a:noFill/>
          <a:ln w="25400" cap="sq">
            <a:solidFill>
              <a:schemeClr val="accent3"/>
            </a:solidFill>
            <a:prstDash val="solid"/>
            <a:headEnd type="none" w="med" len="med"/>
            <a:tailEnd type="triangle" w="med" len="med"/>
          </a:ln>
        </p:spPr>
        <p:style>
          <a:lnRef idx="1">
            <a:schemeClr val="accent1"/>
          </a:lnRef>
          <a:fillRef idx="0">
            <a:schemeClr val="accent1"/>
          </a:fillRef>
          <a:effectRef idx="0">
            <a:schemeClr val="dk1"/>
          </a:effectRef>
          <a:fontRef idx="minor">
            <a:schemeClr val="lt1"/>
          </a:fontRef>
        </p:style>
      </p:cxnSp>
      <p:sp>
        <p:nvSpPr>
          <p:cNvPr id="275" name="テキスト ボックス 274">
            <a:extLst>
              <a:ext uri="{FF2B5EF4-FFF2-40B4-BE49-F238E27FC236}">
                <a16:creationId xmlns:a16="http://schemas.microsoft.com/office/drawing/2014/main" id="{B9434446-A0D4-4656-9426-3541DCD640B8}"/>
              </a:ext>
            </a:extLst>
          </p:cNvPr>
          <p:cNvSpPr txBox="1"/>
          <p:nvPr/>
        </p:nvSpPr>
        <p:spPr>
          <a:xfrm>
            <a:off x="8092799" y="3268033"/>
            <a:ext cx="1015788" cy="243889"/>
          </a:xfrm>
          <a:prstGeom prst="rect">
            <a:avLst/>
          </a:prstGeom>
          <a:noFill/>
        </p:spPr>
        <p:txBody>
          <a:bodyPr wrap="square" lIns="0" tIns="0" rIns="0" bIns="0" rtlCol="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83A4D1"/>
                </a:solidFill>
                <a:effectLst/>
                <a:uLnTx/>
                <a:uFillTx/>
                <a:latin typeface="+mn-ea"/>
                <a:cs typeface="+mn-cs"/>
              </a:rPr>
              <a:t>金銭の流れ</a:t>
            </a:r>
            <a:endParaRPr kumimoji="1" lang="en-US" altLang="ja-JP" sz="1400" b="0" i="0" u="none" strike="noStrike" kern="1200" cap="none" spc="0" normalizeH="0" baseline="0" noProof="0" dirty="0">
              <a:ln>
                <a:noFill/>
              </a:ln>
              <a:solidFill>
                <a:srgbClr val="83A4D1"/>
              </a:solidFill>
              <a:effectLst/>
              <a:uLnTx/>
              <a:uFillTx/>
              <a:latin typeface="+mn-ea"/>
              <a:cs typeface="+mn-cs"/>
            </a:endParaRPr>
          </a:p>
        </p:txBody>
      </p:sp>
      <p:cxnSp>
        <p:nvCxnSpPr>
          <p:cNvPr id="276" name="直線矢印コネクタ 275">
            <a:extLst>
              <a:ext uri="{FF2B5EF4-FFF2-40B4-BE49-F238E27FC236}">
                <a16:creationId xmlns:a16="http://schemas.microsoft.com/office/drawing/2014/main" id="{D12878D1-4124-48D1-BD13-470F47C3ADB4}"/>
              </a:ext>
            </a:extLst>
          </p:cNvPr>
          <p:cNvCxnSpPr>
            <a:cxnSpLocks/>
          </p:cNvCxnSpPr>
          <p:nvPr/>
        </p:nvCxnSpPr>
        <p:spPr>
          <a:xfrm>
            <a:off x="4874617" y="4888648"/>
            <a:ext cx="0" cy="760226"/>
          </a:xfrm>
          <a:prstGeom prst="straightConnector1">
            <a:avLst/>
          </a:prstGeom>
          <a:noFill/>
          <a:ln w="25400" cap="sq">
            <a:solidFill>
              <a:schemeClr val="tx1"/>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278" name="テキスト ボックス 277">
            <a:extLst>
              <a:ext uri="{FF2B5EF4-FFF2-40B4-BE49-F238E27FC236}">
                <a16:creationId xmlns:a16="http://schemas.microsoft.com/office/drawing/2014/main" id="{E4526013-DE4C-4247-B000-5FCE128074CC}"/>
              </a:ext>
            </a:extLst>
          </p:cNvPr>
          <p:cNvSpPr txBox="1"/>
          <p:nvPr/>
        </p:nvSpPr>
        <p:spPr>
          <a:xfrm>
            <a:off x="4399695" y="5179876"/>
            <a:ext cx="410370" cy="246221"/>
          </a:xfrm>
          <a:prstGeom prst="rect">
            <a:avLst/>
          </a:prstGeom>
          <a:noFill/>
        </p:spPr>
        <p:txBody>
          <a:bodyPr wrap="non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1" sz="800" b="0" i="0" u="none" strike="noStrike" kern="0" cap="none" spc="0" normalizeH="0" baseline="0">
                <a:ln>
                  <a:noFill/>
                </a:ln>
                <a:solidFill>
                  <a:srgbClr val="000000"/>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監理</a:t>
            </a:r>
          </a:p>
        </p:txBody>
      </p:sp>
      <p:cxnSp>
        <p:nvCxnSpPr>
          <p:cNvPr id="280" name="直線矢印コネクタ 279">
            <a:extLst>
              <a:ext uri="{FF2B5EF4-FFF2-40B4-BE49-F238E27FC236}">
                <a16:creationId xmlns:a16="http://schemas.microsoft.com/office/drawing/2014/main" id="{71FCE02F-F122-40D1-937F-ABF0E8142AE8}"/>
              </a:ext>
            </a:extLst>
          </p:cNvPr>
          <p:cNvCxnSpPr>
            <a:cxnSpLocks/>
          </p:cNvCxnSpPr>
          <p:nvPr/>
        </p:nvCxnSpPr>
        <p:spPr>
          <a:xfrm flipH="1">
            <a:off x="7470065" y="4919159"/>
            <a:ext cx="444010" cy="704588"/>
          </a:xfrm>
          <a:prstGeom prst="straightConnector1">
            <a:avLst/>
          </a:prstGeom>
          <a:noFill/>
          <a:ln w="25400" cap="sq">
            <a:solidFill>
              <a:schemeClr val="accent3"/>
            </a:solidFill>
            <a:prstDash val="solid"/>
            <a:headEnd type="triangle" w="med" len="med"/>
            <a:tailEnd type="triangle" w="med" len="med"/>
          </a:ln>
        </p:spPr>
        <p:style>
          <a:lnRef idx="1">
            <a:schemeClr val="accent1"/>
          </a:lnRef>
          <a:fillRef idx="0">
            <a:schemeClr val="accent1"/>
          </a:fillRef>
          <a:effectRef idx="0">
            <a:schemeClr val="dk1"/>
          </a:effectRef>
          <a:fontRef idx="minor">
            <a:schemeClr val="lt1"/>
          </a:fontRef>
        </p:style>
      </p:cxnSp>
      <p:sp>
        <p:nvSpPr>
          <p:cNvPr id="282" name="テキスト ボックス 281">
            <a:extLst>
              <a:ext uri="{FF2B5EF4-FFF2-40B4-BE49-F238E27FC236}">
                <a16:creationId xmlns:a16="http://schemas.microsoft.com/office/drawing/2014/main" id="{6461DFE5-B185-4A29-B25D-DC4B3A87F54D}"/>
              </a:ext>
            </a:extLst>
          </p:cNvPr>
          <p:cNvSpPr txBox="1"/>
          <p:nvPr/>
        </p:nvSpPr>
        <p:spPr>
          <a:xfrm>
            <a:off x="7357342" y="4910197"/>
            <a:ext cx="410370" cy="246221"/>
          </a:xfrm>
          <a:prstGeom prst="rect">
            <a:avLst/>
          </a:prstGeom>
          <a:solidFill>
            <a:schemeClr val="bg1">
              <a:lumMod val="95000"/>
            </a:schemeClr>
          </a:solid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融資</a:t>
            </a:r>
          </a:p>
        </p:txBody>
      </p:sp>
      <p:sp>
        <p:nvSpPr>
          <p:cNvPr id="283" name="テキスト ボックス 282">
            <a:extLst>
              <a:ext uri="{FF2B5EF4-FFF2-40B4-BE49-F238E27FC236}">
                <a16:creationId xmlns:a16="http://schemas.microsoft.com/office/drawing/2014/main" id="{11CD85D2-1CFA-41A7-B5F3-789EA58703DE}"/>
              </a:ext>
            </a:extLst>
          </p:cNvPr>
          <p:cNvSpPr txBox="1"/>
          <p:nvPr/>
        </p:nvSpPr>
        <p:spPr>
          <a:xfrm>
            <a:off x="7833612" y="5190992"/>
            <a:ext cx="410370"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利子</a:t>
            </a:r>
          </a:p>
        </p:txBody>
      </p:sp>
      <p:cxnSp>
        <p:nvCxnSpPr>
          <p:cNvPr id="284" name="直線矢印コネクタ 283">
            <a:extLst>
              <a:ext uri="{FF2B5EF4-FFF2-40B4-BE49-F238E27FC236}">
                <a16:creationId xmlns:a16="http://schemas.microsoft.com/office/drawing/2014/main" id="{5823C425-4FFF-4AFA-A3F2-378BA6F7007F}"/>
              </a:ext>
            </a:extLst>
          </p:cNvPr>
          <p:cNvCxnSpPr>
            <a:cxnSpLocks/>
            <a:stCxn id="287" idx="3"/>
            <a:endCxn id="269" idx="1"/>
          </p:cNvCxnSpPr>
          <p:nvPr/>
        </p:nvCxnSpPr>
        <p:spPr>
          <a:xfrm flipV="1">
            <a:off x="918273" y="4314229"/>
            <a:ext cx="546432" cy="143"/>
          </a:xfrm>
          <a:prstGeom prst="straightConnector1">
            <a:avLst/>
          </a:prstGeom>
          <a:noFill/>
          <a:ln w="25400" cap="sq">
            <a:solidFill>
              <a:schemeClr val="tx1"/>
            </a:solidFill>
            <a:tailEnd type="triangle"/>
          </a:ln>
        </p:spPr>
        <p:style>
          <a:lnRef idx="1">
            <a:schemeClr val="accent1"/>
          </a:lnRef>
          <a:fillRef idx="0">
            <a:schemeClr val="accent1"/>
          </a:fillRef>
          <a:effectRef idx="0">
            <a:schemeClr val="dk1"/>
          </a:effectRef>
          <a:fontRef idx="minor">
            <a:schemeClr val="lt1"/>
          </a:fontRef>
        </p:style>
      </p:cxnSp>
      <p:sp>
        <p:nvSpPr>
          <p:cNvPr id="285" name="テキスト ボックス 284">
            <a:extLst>
              <a:ext uri="{FF2B5EF4-FFF2-40B4-BE49-F238E27FC236}">
                <a16:creationId xmlns:a16="http://schemas.microsoft.com/office/drawing/2014/main" id="{A5801918-5892-41E7-BB11-D64C8DF85750}"/>
              </a:ext>
            </a:extLst>
          </p:cNvPr>
          <p:cNvSpPr txBox="1"/>
          <p:nvPr/>
        </p:nvSpPr>
        <p:spPr>
          <a:xfrm>
            <a:off x="1001134" y="4006786"/>
            <a:ext cx="359074" cy="215444"/>
          </a:xfrm>
          <a:prstGeom prst="rect">
            <a:avLst/>
          </a:prstGeom>
          <a:noFill/>
        </p:spPr>
        <p:txBody>
          <a:bodyPr wrap="none" lIns="0" tIns="0" rIns="0" bIns="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cs typeface="+mn-cs"/>
              </a:rPr>
              <a:t>所管</a:t>
            </a:r>
            <a:endParaRPr kumimoji="1" lang="en-GB" sz="1400" b="0" i="0" u="none" strike="noStrike" kern="1200" cap="none" spc="0" normalizeH="0" baseline="0" noProof="0" dirty="0">
              <a:ln>
                <a:noFill/>
              </a:ln>
              <a:solidFill>
                <a:prstClr val="black"/>
              </a:solidFill>
              <a:effectLst/>
              <a:uLnTx/>
              <a:uFillTx/>
              <a:latin typeface="+mn-ea"/>
              <a:cs typeface="+mn-cs"/>
            </a:endParaRPr>
          </a:p>
        </p:txBody>
      </p:sp>
      <p:sp>
        <p:nvSpPr>
          <p:cNvPr id="287" name="正方形/長方形 286">
            <a:extLst>
              <a:ext uri="{FF2B5EF4-FFF2-40B4-BE49-F238E27FC236}">
                <a16:creationId xmlns:a16="http://schemas.microsoft.com/office/drawing/2014/main" id="{7046FFA2-050E-484C-90CD-2A601164FF80}"/>
              </a:ext>
            </a:extLst>
          </p:cNvPr>
          <p:cNvSpPr/>
          <p:nvPr/>
        </p:nvSpPr>
        <p:spPr>
          <a:xfrm>
            <a:off x="58475" y="4060253"/>
            <a:ext cx="859798" cy="508238"/>
          </a:xfrm>
          <a:prstGeom prst="rect">
            <a:avLst/>
          </a:prstGeom>
          <a:solidFill>
            <a:schemeClr val="bg1">
              <a:lumMod val="95000"/>
            </a:schemeClr>
          </a:solid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mn-ea"/>
                <a:cs typeface="+mn-cs"/>
              </a:rPr>
              <a:t>環境省</a:t>
            </a:r>
            <a:endParaRPr kumimoji="1" lang="ja-JP" altLang="en-US" sz="1000" b="0" i="0" u="none" strike="noStrike" kern="0" cap="none" spc="0" normalizeH="0" baseline="0" noProof="0" dirty="0">
              <a:ln>
                <a:noFill/>
              </a:ln>
              <a:solidFill>
                <a:srgbClr val="000000"/>
              </a:solidFill>
              <a:effectLst/>
              <a:uLnTx/>
              <a:uFillTx/>
              <a:latin typeface="+mn-ea"/>
              <a:cs typeface="+mn-cs"/>
            </a:endParaRPr>
          </a:p>
        </p:txBody>
      </p:sp>
      <p:sp>
        <p:nvSpPr>
          <p:cNvPr id="289" name="Rectangle: Rounded Corners 221">
            <a:extLst>
              <a:ext uri="{FF2B5EF4-FFF2-40B4-BE49-F238E27FC236}">
                <a16:creationId xmlns:a16="http://schemas.microsoft.com/office/drawing/2014/main" id="{10AF202A-7A80-4FC5-BB53-2C1838DE6D7A}"/>
              </a:ext>
            </a:extLst>
          </p:cNvPr>
          <p:cNvSpPr/>
          <p:nvPr/>
        </p:nvSpPr>
        <p:spPr>
          <a:xfrm>
            <a:off x="6673681" y="4269458"/>
            <a:ext cx="1296814" cy="573786"/>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endParaRPr kumimoji="1" lang="en-US" sz="1600" b="0" i="0" u="none" strike="noStrike" kern="1200" cap="none" spc="0" normalizeH="0" baseline="0" noProof="0" dirty="0">
              <a:ln>
                <a:noFill/>
              </a:ln>
              <a:solidFill>
                <a:srgbClr val="575757"/>
              </a:solidFill>
              <a:effectLst/>
              <a:uLnTx/>
              <a:uFillTx/>
              <a:latin typeface="+mn-ea"/>
              <a:cs typeface="+mn-cs"/>
            </a:endParaRPr>
          </a:p>
        </p:txBody>
      </p:sp>
      <p:grpSp>
        <p:nvGrpSpPr>
          <p:cNvPr id="290" name="Group 223">
            <a:extLst>
              <a:ext uri="{FF2B5EF4-FFF2-40B4-BE49-F238E27FC236}">
                <a16:creationId xmlns:a16="http://schemas.microsoft.com/office/drawing/2014/main" id="{C2DD7293-A476-471D-8EF8-90D65A059698}"/>
              </a:ext>
            </a:extLst>
          </p:cNvPr>
          <p:cNvGrpSpPr>
            <a:grpSpLocks noChangeAspect="1"/>
          </p:cNvGrpSpPr>
          <p:nvPr/>
        </p:nvGrpSpPr>
        <p:grpSpPr>
          <a:xfrm>
            <a:off x="6669868" y="4293334"/>
            <a:ext cx="526966" cy="470108"/>
            <a:chOff x="6464300" y="2606675"/>
            <a:chExt cx="1646238" cy="1644650"/>
          </a:xfrm>
        </p:grpSpPr>
        <p:sp>
          <p:nvSpPr>
            <p:cNvPr id="291" name="AutoShape 3">
              <a:extLst>
                <a:ext uri="{FF2B5EF4-FFF2-40B4-BE49-F238E27FC236}">
                  <a16:creationId xmlns:a16="http://schemas.microsoft.com/office/drawing/2014/main" id="{53807DC6-C43C-4AA4-B4BE-D77D3C7DF91A}"/>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grpSp>
          <p:nvGrpSpPr>
            <p:cNvPr id="292" name="Group 225">
              <a:extLst>
                <a:ext uri="{FF2B5EF4-FFF2-40B4-BE49-F238E27FC236}">
                  <a16:creationId xmlns:a16="http://schemas.microsoft.com/office/drawing/2014/main" id="{D5035AE4-77F4-429E-A8DE-62C253BF88E8}"/>
                </a:ext>
              </a:extLst>
            </p:cNvPr>
            <p:cNvGrpSpPr/>
            <p:nvPr/>
          </p:nvGrpSpPr>
          <p:grpSpPr>
            <a:xfrm>
              <a:off x="6729414" y="2878138"/>
              <a:ext cx="1122265" cy="1128713"/>
              <a:chOff x="6729414" y="2878138"/>
              <a:chExt cx="1122265" cy="1128713"/>
            </a:xfrm>
          </p:grpSpPr>
          <p:sp>
            <p:nvSpPr>
              <p:cNvPr id="293" name="Freeform 11">
                <a:extLst>
                  <a:ext uri="{FF2B5EF4-FFF2-40B4-BE49-F238E27FC236}">
                    <a16:creationId xmlns:a16="http://schemas.microsoft.com/office/drawing/2014/main" id="{DC6F725B-EA2B-4BD4-994C-1E00F0FA3931}"/>
                  </a:ext>
                </a:extLst>
              </p:cNvPr>
              <p:cNvSpPr>
                <a:spLocks/>
              </p:cNvSpPr>
              <p:nvPr/>
            </p:nvSpPr>
            <p:spPr bwMode="auto">
              <a:xfrm>
                <a:off x="7158038" y="3079750"/>
                <a:ext cx="530225" cy="541338"/>
              </a:xfrm>
              <a:custGeom>
                <a:avLst/>
                <a:gdLst>
                  <a:gd name="T0" fmla="*/ 741 w 743"/>
                  <a:gd name="T1" fmla="*/ 524 h 758"/>
                  <a:gd name="T2" fmla="*/ 741 w 743"/>
                  <a:gd name="T3" fmla="*/ 519 h 758"/>
                  <a:gd name="T4" fmla="*/ 654 w 743"/>
                  <a:gd name="T5" fmla="*/ 286 h 758"/>
                  <a:gd name="T6" fmla="*/ 605 w 743"/>
                  <a:gd name="T7" fmla="*/ 216 h 758"/>
                  <a:gd name="T8" fmla="*/ 456 w 743"/>
                  <a:gd name="T9" fmla="*/ 56 h 758"/>
                  <a:gd name="T10" fmla="*/ 435 w 743"/>
                  <a:gd name="T11" fmla="*/ 30 h 758"/>
                  <a:gd name="T12" fmla="*/ 422 w 743"/>
                  <a:gd name="T13" fmla="*/ 10 h 758"/>
                  <a:gd name="T14" fmla="*/ 421 w 743"/>
                  <a:gd name="T15" fmla="*/ 8 h 758"/>
                  <a:gd name="T16" fmla="*/ 403 w 743"/>
                  <a:gd name="T17" fmla="*/ 0 h 758"/>
                  <a:gd name="T18" fmla="*/ 333 w 743"/>
                  <a:gd name="T19" fmla="*/ 0 h 758"/>
                  <a:gd name="T20" fmla="*/ 316 w 743"/>
                  <a:gd name="T21" fmla="*/ 8 h 758"/>
                  <a:gd name="T22" fmla="*/ 314 w 743"/>
                  <a:gd name="T23" fmla="*/ 11 h 758"/>
                  <a:gd name="T24" fmla="*/ 303 w 743"/>
                  <a:gd name="T25" fmla="*/ 30 h 758"/>
                  <a:gd name="T26" fmla="*/ 284 w 743"/>
                  <a:gd name="T27" fmla="*/ 56 h 758"/>
                  <a:gd name="T28" fmla="*/ 135 w 743"/>
                  <a:gd name="T29" fmla="*/ 216 h 758"/>
                  <a:gd name="T30" fmla="*/ 86 w 743"/>
                  <a:gd name="T31" fmla="*/ 286 h 758"/>
                  <a:gd name="T32" fmla="*/ 0 w 743"/>
                  <a:gd name="T33" fmla="*/ 497 h 758"/>
                  <a:gd name="T34" fmla="*/ 9 w 743"/>
                  <a:gd name="T35" fmla="*/ 498 h 758"/>
                  <a:gd name="T36" fmla="*/ 403 w 743"/>
                  <a:gd name="T37" fmla="*/ 518 h 758"/>
                  <a:gd name="T38" fmla="*/ 550 w 743"/>
                  <a:gd name="T39" fmla="*/ 669 h 758"/>
                  <a:gd name="T40" fmla="*/ 550 w 743"/>
                  <a:gd name="T41" fmla="*/ 673 h 758"/>
                  <a:gd name="T42" fmla="*/ 524 w 743"/>
                  <a:gd name="T43" fmla="*/ 758 h 758"/>
                  <a:gd name="T44" fmla="*/ 666 w 743"/>
                  <a:gd name="T45" fmla="*/ 663 h 758"/>
                  <a:gd name="T46" fmla="*/ 732 w 743"/>
                  <a:gd name="T47" fmla="*/ 588 h 758"/>
                  <a:gd name="T48" fmla="*/ 737 w 743"/>
                  <a:gd name="T49" fmla="*/ 583 h 758"/>
                  <a:gd name="T50" fmla="*/ 741 w 743"/>
                  <a:gd name="T51" fmla="*/ 52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3" h="758">
                    <a:moveTo>
                      <a:pt x="741" y="524"/>
                    </a:moveTo>
                    <a:cubicBezTo>
                      <a:pt x="741" y="519"/>
                      <a:pt x="741" y="519"/>
                      <a:pt x="741" y="519"/>
                    </a:cubicBezTo>
                    <a:cubicBezTo>
                      <a:pt x="741" y="453"/>
                      <a:pt x="711" y="373"/>
                      <a:pt x="654" y="286"/>
                    </a:cubicBezTo>
                    <a:cubicBezTo>
                      <a:pt x="640" y="263"/>
                      <a:pt x="623" y="240"/>
                      <a:pt x="605" y="216"/>
                    </a:cubicBezTo>
                    <a:cubicBezTo>
                      <a:pt x="542" y="134"/>
                      <a:pt x="475" y="71"/>
                      <a:pt x="456" y="56"/>
                    </a:cubicBezTo>
                    <a:cubicBezTo>
                      <a:pt x="450" y="51"/>
                      <a:pt x="442" y="41"/>
                      <a:pt x="435" y="30"/>
                    </a:cubicBezTo>
                    <a:cubicBezTo>
                      <a:pt x="430" y="23"/>
                      <a:pt x="426" y="16"/>
                      <a:pt x="422" y="10"/>
                    </a:cubicBezTo>
                    <a:cubicBezTo>
                      <a:pt x="422" y="10"/>
                      <a:pt x="422" y="9"/>
                      <a:pt x="421" y="8"/>
                    </a:cubicBezTo>
                    <a:cubicBezTo>
                      <a:pt x="417" y="3"/>
                      <a:pt x="410" y="0"/>
                      <a:pt x="403" y="0"/>
                    </a:cubicBezTo>
                    <a:cubicBezTo>
                      <a:pt x="333" y="0"/>
                      <a:pt x="333" y="0"/>
                      <a:pt x="333" y="0"/>
                    </a:cubicBezTo>
                    <a:cubicBezTo>
                      <a:pt x="327" y="0"/>
                      <a:pt x="320" y="3"/>
                      <a:pt x="316" y="8"/>
                    </a:cubicBezTo>
                    <a:cubicBezTo>
                      <a:pt x="315" y="9"/>
                      <a:pt x="315" y="10"/>
                      <a:pt x="314" y="11"/>
                    </a:cubicBezTo>
                    <a:cubicBezTo>
                      <a:pt x="311" y="17"/>
                      <a:pt x="307" y="24"/>
                      <a:pt x="303" y="30"/>
                    </a:cubicBezTo>
                    <a:cubicBezTo>
                      <a:pt x="297" y="41"/>
                      <a:pt x="290" y="51"/>
                      <a:pt x="284" y="56"/>
                    </a:cubicBezTo>
                    <a:cubicBezTo>
                      <a:pt x="265" y="71"/>
                      <a:pt x="198" y="134"/>
                      <a:pt x="135" y="216"/>
                    </a:cubicBezTo>
                    <a:cubicBezTo>
                      <a:pt x="116" y="240"/>
                      <a:pt x="100" y="263"/>
                      <a:pt x="86" y="286"/>
                    </a:cubicBezTo>
                    <a:cubicBezTo>
                      <a:pt x="35" y="364"/>
                      <a:pt x="6" y="436"/>
                      <a:pt x="0" y="497"/>
                    </a:cubicBezTo>
                    <a:cubicBezTo>
                      <a:pt x="9" y="498"/>
                      <a:pt x="9" y="498"/>
                      <a:pt x="9" y="498"/>
                    </a:cubicBezTo>
                    <a:cubicBezTo>
                      <a:pt x="403" y="518"/>
                      <a:pt x="403" y="518"/>
                      <a:pt x="403" y="518"/>
                    </a:cubicBezTo>
                    <a:cubicBezTo>
                      <a:pt x="484" y="522"/>
                      <a:pt x="547" y="588"/>
                      <a:pt x="550" y="669"/>
                    </a:cubicBezTo>
                    <a:cubicBezTo>
                      <a:pt x="550" y="670"/>
                      <a:pt x="550" y="671"/>
                      <a:pt x="550" y="673"/>
                    </a:cubicBezTo>
                    <a:cubicBezTo>
                      <a:pt x="550" y="704"/>
                      <a:pt x="540" y="733"/>
                      <a:pt x="524" y="758"/>
                    </a:cubicBezTo>
                    <a:cubicBezTo>
                      <a:pt x="579" y="739"/>
                      <a:pt x="627" y="706"/>
                      <a:pt x="666" y="663"/>
                    </a:cubicBezTo>
                    <a:cubicBezTo>
                      <a:pt x="732" y="588"/>
                      <a:pt x="732" y="588"/>
                      <a:pt x="732" y="588"/>
                    </a:cubicBezTo>
                    <a:cubicBezTo>
                      <a:pt x="734" y="586"/>
                      <a:pt x="735" y="585"/>
                      <a:pt x="737" y="583"/>
                    </a:cubicBezTo>
                    <a:cubicBezTo>
                      <a:pt x="743" y="551"/>
                      <a:pt x="741" y="525"/>
                      <a:pt x="741" y="5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sp>
            <p:nvSpPr>
              <p:cNvPr id="294" name="Freeform 14">
                <a:extLst>
                  <a:ext uri="{FF2B5EF4-FFF2-40B4-BE49-F238E27FC236}">
                    <a16:creationId xmlns:a16="http://schemas.microsoft.com/office/drawing/2014/main" id="{16353C8B-FFD7-45C9-9883-DDDDFEBFC7D5}"/>
                  </a:ext>
                </a:extLst>
              </p:cNvPr>
              <p:cNvSpPr>
                <a:spLocks/>
              </p:cNvSpPr>
              <p:nvPr/>
            </p:nvSpPr>
            <p:spPr bwMode="auto">
              <a:xfrm>
                <a:off x="6729414" y="2878138"/>
                <a:ext cx="1122265" cy="1128713"/>
              </a:xfrm>
              <a:custGeom>
                <a:avLst/>
                <a:gdLst>
                  <a:gd name="connsiteX0" fmla="*/ 408151 w 1122265"/>
                  <a:gd name="connsiteY0" fmla="*/ 618966 h 1128713"/>
                  <a:gd name="connsiteX1" fmla="*/ 324550 w 1122265"/>
                  <a:gd name="connsiteY1" fmla="*/ 638976 h 1128713"/>
                  <a:gd name="connsiteX2" fmla="*/ 30162 w 1122265"/>
                  <a:gd name="connsiteY2" fmla="*/ 806195 h 1128713"/>
                  <a:gd name="connsiteX3" fmla="*/ 30162 w 1122265"/>
                  <a:gd name="connsiteY3" fmla="*/ 1090612 h 1128713"/>
                  <a:gd name="connsiteX4" fmla="*/ 366708 w 1122265"/>
                  <a:gd name="connsiteY4" fmla="*/ 960552 h 1128713"/>
                  <a:gd name="connsiteX5" fmla="*/ 417440 w 1122265"/>
                  <a:gd name="connsiteY5" fmla="*/ 952691 h 1128713"/>
                  <a:gd name="connsiteX6" fmla="*/ 566778 w 1122265"/>
                  <a:gd name="connsiteY6" fmla="*/ 963411 h 1128713"/>
                  <a:gd name="connsiteX7" fmla="*/ 795429 w 1122265"/>
                  <a:gd name="connsiteY7" fmla="*/ 936970 h 1128713"/>
                  <a:gd name="connsiteX8" fmla="*/ 1046230 w 1122265"/>
                  <a:gd name="connsiteY8" fmla="*/ 770465 h 1128713"/>
                  <a:gd name="connsiteX9" fmla="*/ 1078384 w 1122265"/>
                  <a:gd name="connsiteY9" fmla="*/ 733305 h 1128713"/>
                  <a:gd name="connsiteX10" fmla="*/ 1073383 w 1122265"/>
                  <a:gd name="connsiteY10" fmla="*/ 658985 h 1128713"/>
                  <a:gd name="connsiteX11" fmla="*/ 1034798 w 1122265"/>
                  <a:gd name="connsiteY11" fmla="*/ 645407 h 1128713"/>
                  <a:gd name="connsiteX12" fmla="*/ 997642 w 1122265"/>
                  <a:gd name="connsiteY12" fmla="*/ 663272 h 1128713"/>
                  <a:gd name="connsiteX13" fmla="*/ 949768 w 1122265"/>
                  <a:gd name="connsiteY13" fmla="*/ 716869 h 1128713"/>
                  <a:gd name="connsiteX14" fmla="*/ 804003 w 1122265"/>
                  <a:gd name="connsiteY14" fmla="*/ 808339 h 1128713"/>
                  <a:gd name="connsiteX15" fmla="*/ 606792 w 1122265"/>
                  <a:gd name="connsiteY15" fmla="*/ 797620 h 1128713"/>
                  <a:gd name="connsiteX16" fmla="*/ 551772 w 1122265"/>
                  <a:gd name="connsiteY16" fmla="*/ 775467 h 1128713"/>
                  <a:gd name="connsiteX17" fmla="*/ 542483 w 1122265"/>
                  <a:gd name="connsiteY17" fmla="*/ 759031 h 1128713"/>
                  <a:gd name="connsiteX18" fmla="*/ 556060 w 1122265"/>
                  <a:gd name="connsiteY18" fmla="*/ 745453 h 1128713"/>
                  <a:gd name="connsiteX19" fmla="*/ 713972 w 1122265"/>
                  <a:gd name="connsiteY19" fmla="*/ 729732 h 1128713"/>
                  <a:gd name="connsiteX20" fmla="*/ 757558 w 1122265"/>
                  <a:gd name="connsiteY20" fmla="*/ 682567 h 1128713"/>
                  <a:gd name="connsiteX21" fmla="*/ 711828 w 1122265"/>
                  <a:gd name="connsiteY21" fmla="*/ 634688 h 1128713"/>
                  <a:gd name="connsiteX22" fmla="*/ 408151 w 1122265"/>
                  <a:gd name="connsiteY22" fmla="*/ 618966 h 1128713"/>
                  <a:gd name="connsiteX23" fmla="*/ 389667 w 1122265"/>
                  <a:gd name="connsiteY23" fmla="*/ 587375 h 1128713"/>
                  <a:gd name="connsiteX24" fmla="*/ 393235 w 1122265"/>
                  <a:gd name="connsiteY24" fmla="*/ 587375 h 1128713"/>
                  <a:gd name="connsiteX25" fmla="*/ 396090 w 1122265"/>
                  <a:gd name="connsiteY25" fmla="*/ 587375 h 1128713"/>
                  <a:gd name="connsiteX26" fmla="*/ 398944 w 1122265"/>
                  <a:gd name="connsiteY26" fmla="*/ 587375 h 1128713"/>
                  <a:gd name="connsiteX27" fmla="*/ 402513 w 1122265"/>
                  <a:gd name="connsiteY27" fmla="*/ 587375 h 1128713"/>
                  <a:gd name="connsiteX28" fmla="*/ 410363 w 1122265"/>
                  <a:gd name="connsiteY28" fmla="*/ 587375 h 1128713"/>
                  <a:gd name="connsiteX29" fmla="*/ 714389 w 1122265"/>
                  <a:gd name="connsiteY29" fmla="*/ 603087 h 1128713"/>
                  <a:gd name="connsiteX30" fmla="*/ 779333 w 1122265"/>
                  <a:gd name="connsiteY30" fmla="*/ 643794 h 1128713"/>
                  <a:gd name="connsiteX31" fmla="*/ 781474 w 1122265"/>
                  <a:gd name="connsiteY31" fmla="*/ 648079 h 1128713"/>
                  <a:gd name="connsiteX32" fmla="*/ 787897 w 1122265"/>
                  <a:gd name="connsiteY32" fmla="*/ 666648 h 1128713"/>
                  <a:gd name="connsiteX33" fmla="*/ 789324 w 1122265"/>
                  <a:gd name="connsiteY33" fmla="*/ 682359 h 1128713"/>
                  <a:gd name="connsiteX34" fmla="*/ 788611 w 1122265"/>
                  <a:gd name="connsiteY34" fmla="*/ 688073 h 1128713"/>
                  <a:gd name="connsiteX35" fmla="*/ 788611 w 1122265"/>
                  <a:gd name="connsiteY35" fmla="*/ 688787 h 1128713"/>
                  <a:gd name="connsiteX36" fmla="*/ 787897 w 1122265"/>
                  <a:gd name="connsiteY36" fmla="*/ 694500 h 1128713"/>
                  <a:gd name="connsiteX37" fmla="*/ 762918 w 1122265"/>
                  <a:gd name="connsiteY37" fmla="*/ 741635 h 1128713"/>
                  <a:gd name="connsiteX38" fmla="*/ 762205 w 1122265"/>
                  <a:gd name="connsiteY38" fmla="*/ 741635 h 1128713"/>
                  <a:gd name="connsiteX39" fmla="*/ 757923 w 1122265"/>
                  <a:gd name="connsiteY39" fmla="*/ 745206 h 1128713"/>
                  <a:gd name="connsiteX40" fmla="*/ 753641 w 1122265"/>
                  <a:gd name="connsiteY40" fmla="*/ 748063 h 1128713"/>
                  <a:gd name="connsiteX41" fmla="*/ 752927 w 1122265"/>
                  <a:gd name="connsiteY41" fmla="*/ 748777 h 1128713"/>
                  <a:gd name="connsiteX42" fmla="*/ 748645 w 1122265"/>
                  <a:gd name="connsiteY42" fmla="*/ 751633 h 1128713"/>
                  <a:gd name="connsiteX43" fmla="*/ 747218 w 1122265"/>
                  <a:gd name="connsiteY43" fmla="*/ 752348 h 1128713"/>
                  <a:gd name="connsiteX44" fmla="*/ 742222 w 1122265"/>
                  <a:gd name="connsiteY44" fmla="*/ 754490 h 1128713"/>
                  <a:gd name="connsiteX45" fmla="*/ 741508 w 1122265"/>
                  <a:gd name="connsiteY45" fmla="*/ 755204 h 1128713"/>
                  <a:gd name="connsiteX46" fmla="*/ 737226 w 1122265"/>
                  <a:gd name="connsiteY46" fmla="*/ 756633 h 1128713"/>
                  <a:gd name="connsiteX47" fmla="*/ 717957 w 1122265"/>
                  <a:gd name="connsiteY47" fmla="*/ 760918 h 1128713"/>
                  <a:gd name="connsiteX48" fmla="*/ 623752 w 1122265"/>
                  <a:gd name="connsiteY48" fmla="*/ 770202 h 1128713"/>
                  <a:gd name="connsiteX49" fmla="*/ 742222 w 1122265"/>
                  <a:gd name="connsiteY49" fmla="*/ 787342 h 1128713"/>
                  <a:gd name="connsiteX50" fmla="*/ 774337 w 1122265"/>
                  <a:gd name="connsiteY50" fmla="*/ 783057 h 1128713"/>
                  <a:gd name="connsiteX51" fmla="*/ 784329 w 1122265"/>
                  <a:gd name="connsiteY51" fmla="*/ 780914 h 1128713"/>
                  <a:gd name="connsiteX52" fmla="*/ 785756 w 1122265"/>
                  <a:gd name="connsiteY52" fmla="*/ 780200 h 1128713"/>
                  <a:gd name="connsiteX53" fmla="*/ 795747 w 1122265"/>
                  <a:gd name="connsiteY53" fmla="*/ 778058 h 1128713"/>
                  <a:gd name="connsiteX54" fmla="*/ 825722 w 1122265"/>
                  <a:gd name="connsiteY54" fmla="*/ 767345 h 1128713"/>
                  <a:gd name="connsiteX55" fmla="*/ 908508 w 1122265"/>
                  <a:gd name="connsiteY55" fmla="*/ 714497 h 1128713"/>
                  <a:gd name="connsiteX56" fmla="*/ 927064 w 1122265"/>
                  <a:gd name="connsiteY56" fmla="*/ 695928 h 1128713"/>
                  <a:gd name="connsiteX57" fmla="*/ 974166 w 1122265"/>
                  <a:gd name="connsiteY57" fmla="*/ 642366 h 1128713"/>
                  <a:gd name="connsiteX58" fmla="*/ 977021 w 1122265"/>
                  <a:gd name="connsiteY58" fmla="*/ 638795 h 1128713"/>
                  <a:gd name="connsiteX59" fmla="*/ 977734 w 1122265"/>
                  <a:gd name="connsiteY59" fmla="*/ 638795 h 1128713"/>
                  <a:gd name="connsiteX60" fmla="*/ 1032687 w 1122265"/>
                  <a:gd name="connsiteY60" fmla="*/ 613799 h 1128713"/>
                  <a:gd name="connsiteX61" fmla="*/ 1033401 w 1122265"/>
                  <a:gd name="connsiteY61" fmla="*/ 613799 h 1128713"/>
                  <a:gd name="connsiteX62" fmla="*/ 1037683 w 1122265"/>
                  <a:gd name="connsiteY62" fmla="*/ 613799 h 1128713"/>
                  <a:gd name="connsiteX63" fmla="*/ 1039111 w 1122265"/>
                  <a:gd name="connsiteY63" fmla="*/ 613799 h 1128713"/>
                  <a:gd name="connsiteX64" fmla="*/ 1078363 w 1122265"/>
                  <a:gd name="connsiteY64" fmla="*/ 624512 h 1128713"/>
                  <a:gd name="connsiteX65" fmla="*/ 1081931 w 1122265"/>
                  <a:gd name="connsiteY65" fmla="*/ 626654 h 1128713"/>
                  <a:gd name="connsiteX66" fmla="*/ 1084786 w 1122265"/>
                  <a:gd name="connsiteY66" fmla="*/ 628083 h 1128713"/>
                  <a:gd name="connsiteX67" fmla="*/ 1085499 w 1122265"/>
                  <a:gd name="connsiteY67" fmla="*/ 628797 h 1128713"/>
                  <a:gd name="connsiteX68" fmla="*/ 1088354 w 1122265"/>
                  <a:gd name="connsiteY68" fmla="*/ 630939 h 1128713"/>
                  <a:gd name="connsiteX69" fmla="*/ 1089068 w 1122265"/>
                  <a:gd name="connsiteY69" fmla="*/ 631653 h 1128713"/>
                  <a:gd name="connsiteX70" fmla="*/ 1091209 w 1122265"/>
                  <a:gd name="connsiteY70" fmla="*/ 633082 h 1128713"/>
                  <a:gd name="connsiteX71" fmla="*/ 1094063 w 1122265"/>
                  <a:gd name="connsiteY71" fmla="*/ 635224 h 1128713"/>
                  <a:gd name="connsiteX72" fmla="*/ 1094063 w 1122265"/>
                  <a:gd name="connsiteY72" fmla="*/ 635938 h 1128713"/>
                  <a:gd name="connsiteX73" fmla="*/ 1101914 w 1122265"/>
                  <a:gd name="connsiteY73" fmla="*/ 753062 h 1128713"/>
                  <a:gd name="connsiteX74" fmla="*/ 1070512 w 1122265"/>
                  <a:gd name="connsiteY74" fmla="*/ 790913 h 1128713"/>
                  <a:gd name="connsiteX75" fmla="*/ 964888 w 1122265"/>
                  <a:gd name="connsiteY75" fmla="*/ 887325 h 1128713"/>
                  <a:gd name="connsiteX76" fmla="*/ 955611 w 1122265"/>
                  <a:gd name="connsiteY76" fmla="*/ 893752 h 1128713"/>
                  <a:gd name="connsiteX77" fmla="*/ 947046 w 1122265"/>
                  <a:gd name="connsiteY77" fmla="*/ 899466 h 1128713"/>
                  <a:gd name="connsiteX78" fmla="*/ 805025 w 1122265"/>
                  <a:gd name="connsiteY78" fmla="*/ 966597 h 1128713"/>
                  <a:gd name="connsiteX79" fmla="*/ 791465 w 1122265"/>
                  <a:gd name="connsiteY79" fmla="*/ 970882 h 1128713"/>
                  <a:gd name="connsiteX80" fmla="*/ 787183 w 1122265"/>
                  <a:gd name="connsiteY80" fmla="*/ 971597 h 1128713"/>
                  <a:gd name="connsiteX81" fmla="*/ 778619 w 1122265"/>
                  <a:gd name="connsiteY81" fmla="*/ 974453 h 1128713"/>
                  <a:gd name="connsiteX82" fmla="*/ 772910 w 1122265"/>
                  <a:gd name="connsiteY82" fmla="*/ 975882 h 1128713"/>
                  <a:gd name="connsiteX83" fmla="*/ 765059 w 1122265"/>
                  <a:gd name="connsiteY83" fmla="*/ 977310 h 1128713"/>
                  <a:gd name="connsiteX84" fmla="*/ 758636 w 1122265"/>
                  <a:gd name="connsiteY84" fmla="*/ 979452 h 1128713"/>
                  <a:gd name="connsiteX85" fmla="*/ 752927 w 1122265"/>
                  <a:gd name="connsiteY85" fmla="*/ 980167 h 1128713"/>
                  <a:gd name="connsiteX86" fmla="*/ 723666 w 1122265"/>
                  <a:gd name="connsiteY86" fmla="*/ 986594 h 1128713"/>
                  <a:gd name="connsiteX87" fmla="*/ 720812 w 1122265"/>
                  <a:gd name="connsiteY87" fmla="*/ 986594 h 1128713"/>
                  <a:gd name="connsiteX88" fmla="*/ 710106 w 1122265"/>
                  <a:gd name="connsiteY88" fmla="*/ 988737 h 1128713"/>
                  <a:gd name="connsiteX89" fmla="*/ 708679 w 1122265"/>
                  <a:gd name="connsiteY89" fmla="*/ 988737 h 1128713"/>
                  <a:gd name="connsiteX90" fmla="*/ 649444 w 1122265"/>
                  <a:gd name="connsiteY90" fmla="*/ 995164 h 1128713"/>
                  <a:gd name="connsiteX91" fmla="*/ 647303 w 1122265"/>
                  <a:gd name="connsiteY91" fmla="*/ 995164 h 1128713"/>
                  <a:gd name="connsiteX92" fmla="*/ 636598 w 1122265"/>
                  <a:gd name="connsiteY92" fmla="*/ 995878 h 1128713"/>
                  <a:gd name="connsiteX93" fmla="*/ 634457 w 1122265"/>
                  <a:gd name="connsiteY93" fmla="*/ 995878 h 1128713"/>
                  <a:gd name="connsiteX94" fmla="*/ 620183 w 1122265"/>
                  <a:gd name="connsiteY94" fmla="*/ 995878 h 1128713"/>
                  <a:gd name="connsiteX95" fmla="*/ 619470 w 1122265"/>
                  <a:gd name="connsiteY95" fmla="*/ 995878 h 1128713"/>
                  <a:gd name="connsiteX96" fmla="*/ 611619 w 1122265"/>
                  <a:gd name="connsiteY96" fmla="*/ 995878 h 1128713"/>
                  <a:gd name="connsiteX97" fmla="*/ 605196 w 1122265"/>
                  <a:gd name="connsiteY97" fmla="*/ 995878 h 1128713"/>
                  <a:gd name="connsiteX98" fmla="*/ 598060 w 1122265"/>
                  <a:gd name="connsiteY98" fmla="*/ 995878 h 1128713"/>
                  <a:gd name="connsiteX99" fmla="*/ 591637 w 1122265"/>
                  <a:gd name="connsiteY99" fmla="*/ 995878 h 1128713"/>
                  <a:gd name="connsiteX100" fmla="*/ 583786 w 1122265"/>
                  <a:gd name="connsiteY100" fmla="*/ 995164 h 1128713"/>
                  <a:gd name="connsiteX101" fmla="*/ 578077 w 1122265"/>
                  <a:gd name="connsiteY101" fmla="*/ 995164 h 1128713"/>
                  <a:gd name="connsiteX102" fmla="*/ 565944 w 1122265"/>
                  <a:gd name="connsiteY102" fmla="*/ 994450 h 1128713"/>
                  <a:gd name="connsiteX103" fmla="*/ 565231 w 1122265"/>
                  <a:gd name="connsiteY103" fmla="*/ 994450 h 1128713"/>
                  <a:gd name="connsiteX104" fmla="*/ 484585 w 1122265"/>
                  <a:gd name="connsiteY104" fmla="*/ 988737 h 1128713"/>
                  <a:gd name="connsiteX105" fmla="*/ 416073 w 1122265"/>
                  <a:gd name="connsiteY105" fmla="*/ 983737 h 1128713"/>
                  <a:gd name="connsiteX106" fmla="*/ 410363 w 1122265"/>
                  <a:gd name="connsiteY106" fmla="*/ 983737 h 1128713"/>
                  <a:gd name="connsiteX107" fmla="*/ 406795 w 1122265"/>
                  <a:gd name="connsiteY107" fmla="*/ 983737 h 1128713"/>
                  <a:gd name="connsiteX108" fmla="*/ 392521 w 1122265"/>
                  <a:gd name="connsiteY108" fmla="*/ 985166 h 1128713"/>
                  <a:gd name="connsiteX109" fmla="*/ 388239 w 1122265"/>
                  <a:gd name="connsiteY109" fmla="*/ 985880 h 1128713"/>
                  <a:gd name="connsiteX110" fmla="*/ 388239 w 1122265"/>
                  <a:gd name="connsiteY110" fmla="*/ 986594 h 1128713"/>
                  <a:gd name="connsiteX111" fmla="*/ 383957 w 1122265"/>
                  <a:gd name="connsiteY111" fmla="*/ 987308 h 1128713"/>
                  <a:gd name="connsiteX112" fmla="*/ 383244 w 1122265"/>
                  <a:gd name="connsiteY112" fmla="*/ 988022 h 1128713"/>
                  <a:gd name="connsiteX113" fmla="*/ 378961 w 1122265"/>
                  <a:gd name="connsiteY113" fmla="*/ 989451 h 1128713"/>
                  <a:gd name="connsiteX114" fmla="*/ 21410 w 1122265"/>
                  <a:gd name="connsiteY114" fmla="*/ 1127999 h 1128713"/>
                  <a:gd name="connsiteX115" fmla="*/ 15701 w 1122265"/>
                  <a:gd name="connsiteY115" fmla="*/ 1128713 h 1128713"/>
                  <a:gd name="connsiteX116" fmla="*/ 7137 w 1122265"/>
                  <a:gd name="connsiteY116" fmla="*/ 1125856 h 1128713"/>
                  <a:gd name="connsiteX117" fmla="*/ 0 w 1122265"/>
                  <a:gd name="connsiteY117" fmla="*/ 1113001 h 1128713"/>
                  <a:gd name="connsiteX118" fmla="*/ 0 w 1122265"/>
                  <a:gd name="connsiteY118" fmla="*/ 796626 h 1128713"/>
                  <a:gd name="connsiteX119" fmla="*/ 7851 w 1122265"/>
                  <a:gd name="connsiteY119" fmla="*/ 783057 h 1128713"/>
                  <a:gd name="connsiteX120" fmla="*/ 309735 w 1122265"/>
                  <a:gd name="connsiteY120" fmla="*/ 611657 h 1128713"/>
                  <a:gd name="connsiteX121" fmla="*/ 315444 w 1122265"/>
                  <a:gd name="connsiteY121" fmla="*/ 608800 h 1128713"/>
                  <a:gd name="connsiteX122" fmla="*/ 317585 w 1122265"/>
                  <a:gd name="connsiteY122" fmla="*/ 607372 h 1128713"/>
                  <a:gd name="connsiteX123" fmla="*/ 320440 w 1122265"/>
                  <a:gd name="connsiteY123" fmla="*/ 605943 h 1128713"/>
                  <a:gd name="connsiteX124" fmla="*/ 324009 w 1122265"/>
                  <a:gd name="connsiteY124" fmla="*/ 604515 h 1128713"/>
                  <a:gd name="connsiteX125" fmla="*/ 326150 w 1122265"/>
                  <a:gd name="connsiteY125" fmla="*/ 603087 h 1128713"/>
                  <a:gd name="connsiteX126" fmla="*/ 329718 w 1122265"/>
                  <a:gd name="connsiteY126" fmla="*/ 601658 h 1128713"/>
                  <a:gd name="connsiteX127" fmla="*/ 331859 w 1122265"/>
                  <a:gd name="connsiteY127" fmla="*/ 600944 h 1128713"/>
                  <a:gd name="connsiteX128" fmla="*/ 336141 w 1122265"/>
                  <a:gd name="connsiteY128" fmla="*/ 599516 h 1128713"/>
                  <a:gd name="connsiteX129" fmla="*/ 337568 w 1122265"/>
                  <a:gd name="connsiteY129" fmla="*/ 598802 h 1128713"/>
                  <a:gd name="connsiteX130" fmla="*/ 341850 w 1122265"/>
                  <a:gd name="connsiteY130" fmla="*/ 597373 h 1128713"/>
                  <a:gd name="connsiteX131" fmla="*/ 342564 w 1122265"/>
                  <a:gd name="connsiteY131" fmla="*/ 596659 h 1128713"/>
                  <a:gd name="connsiteX132" fmla="*/ 347560 w 1122265"/>
                  <a:gd name="connsiteY132" fmla="*/ 595231 h 1128713"/>
                  <a:gd name="connsiteX133" fmla="*/ 348273 w 1122265"/>
                  <a:gd name="connsiteY133" fmla="*/ 595231 h 1128713"/>
                  <a:gd name="connsiteX134" fmla="*/ 381816 w 1122265"/>
                  <a:gd name="connsiteY134" fmla="*/ 588089 h 1128713"/>
                  <a:gd name="connsiteX135" fmla="*/ 383244 w 1122265"/>
                  <a:gd name="connsiteY135" fmla="*/ 588089 h 1128713"/>
                  <a:gd name="connsiteX136" fmla="*/ 386812 w 1122265"/>
                  <a:gd name="connsiteY136" fmla="*/ 588089 h 1128713"/>
                  <a:gd name="connsiteX137" fmla="*/ 389667 w 1122265"/>
                  <a:gd name="connsiteY137" fmla="*/ 587375 h 1128713"/>
                  <a:gd name="connsiteX138" fmla="*/ 637653 w 1122265"/>
                  <a:gd name="connsiteY138" fmla="*/ 0 h 1128713"/>
                  <a:gd name="connsiteX139" fmla="*/ 747520 w 1122265"/>
                  <a:gd name="connsiteY139" fmla="*/ 0 h 1128713"/>
                  <a:gd name="connsiteX140" fmla="*/ 783905 w 1122265"/>
                  <a:gd name="connsiteY140" fmla="*/ 15718 h 1128713"/>
                  <a:gd name="connsiteX141" fmla="*/ 788186 w 1122265"/>
                  <a:gd name="connsiteY141" fmla="*/ 32151 h 1128713"/>
                  <a:gd name="connsiteX142" fmla="*/ 857388 w 1122265"/>
                  <a:gd name="connsiteY142" fmla="*/ 90738 h 1128713"/>
                  <a:gd name="connsiteX143" fmla="*/ 791039 w 1122265"/>
                  <a:gd name="connsiteY143" fmla="*/ 169329 h 1128713"/>
                  <a:gd name="connsiteX144" fmla="*/ 790326 w 1122265"/>
                  <a:gd name="connsiteY144" fmla="*/ 170044 h 1128713"/>
                  <a:gd name="connsiteX145" fmla="*/ 783905 w 1122265"/>
                  <a:gd name="connsiteY145" fmla="*/ 181475 h 1128713"/>
                  <a:gd name="connsiteX146" fmla="*/ 787472 w 1122265"/>
                  <a:gd name="connsiteY146" fmla="*/ 187191 h 1128713"/>
                  <a:gd name="connsiteX147" fmla="*/ 1020049 w 1122265"/>
                  <a:gd name="connsiteY147" fmla="*/ 572291 h 1128713"/>
                  <a:gd name="connsiteX148" fmla="*/ 1020762 w 1122265"/>
                  <a:gd name="connsiteY148" fmla="*/ 584437 h 1128713"/>
                  <a:gd name="connsiteX149" fmla="*/ 1005067 w 1122265"/>
                  <a:gd name="connsiteY149" fmla="*/ 588009 h 1128713"/>
                  <a:gd name="connsiteX150" fmla="*/ 989371 w 1122265"/>
                  <a:gd name="connsiteY150" fmla="*/ 593725 h 1128713"/>
                  <a:gd name="connsiteX151" fmla="*/ 989371 w 1122265"/>
                  <a:gd name="connsiteY151" fmla="*/ 574434 h 1128713"/>
                  <a:gd name="connsiteX152" fmla="*/ 988658 w 1122265"/>
                  <a:gd name="connsiteY152" fmla="*/ 573005 h 1128713"/>
                  <a:gd name="connsiteX153" fmla="*/ 767496 w 1122265"/>
                  <a:gd name="connsiteY153" fmla="*/ 211483 h 1128713"/>
                  <a:gd name="connsiteX154" fmla="*/ 752514 w 1122265"/>
                  <a:gd name="connsiteY154" fmla="*/ 181475 h 1128713"/>
                  <a:gd name="connsiteX155" fmla="*/ 769636 w 1122265"/>
                  <a:gd name="connsiteY155" fmla="*/ 146466 h 1128713"/>
                  <a:gd name="connsiteX156" fmla="*/ 824570 w 1122265"/>
                  <a:gd name="connsiteY156" fmla="*/ 88594 h 1128713"/>
                  <a:gd name="connsiteX157" fmla="*/ 778198 w 1122265"/>
                  <a:gd name="connsiteY157" fmla="*/ 62873 h 1128713"/>
                  <a:gd name="connsiteX158" fmla="*/ 752514 w 1122265"/>
                  <a:gd name="connsiteY158" fmla="*/ 115030 h 1128713"/>
                  <a:gd name="connsiteX159" fmla="*/ 738246 w 1122265"/>
                  <a:gd name="connsiteY159" fmla="*/ 124318 h 1128713"/>
                  <a:gd name="connsiteX160" fmla="*/ 731825 w 1122265"/>
                  <a:gd name="connsiteY160" fmla="*/ 122889 h 1128713"/>
                  <a:gd name="connsiteX161" fmla="*/ 722550 w 1122265"/>
                  <a:gd name="connsiteY161" fmla="*/ 108599 h 1128713"/>
                  <a:gd name="connsiteX162" fmla="*/ 723977 w 1122265"/>
                  <a:gd name="connsiteY162" fmla="*/ 102169 h 1128713"/>
                  <a:gd name="connsiteX163" fmla="*/ 751801 w 1122265"/>
                  <a:gd name="connsiteY163" fmla="*/ 46440 h 1128713"/>
                  <a:gd name="connsiteX164" fmla="*/ 753228 w 1122265"/>
                  <a:gd name="connsiteY164" fmla="*/ 42868 h 1128713"/>
                  <a:gd name="connsiteX165" fmla="*/ 756795 w 1122265"/>
                  <a:gd name="connsiteY165" fmla="*/ 32866 h 1128713"/>
                  <a:gd name="connsiteX166" fmla="*/ 748234 w 1122265"/>
                  <a:gd name="connsiteY166" fmla="*/ 31437 h 1128713"/>
                  <a:gd name="connsiteX167" fmla="*/ 747520 w 1122265"/>
                  <a:gd name="connsiteY167" fmla="*/ 31437 h 1128713"/>
                  <a:gd name="connsiteX168" fmla="*/ 637653 w 1122265"/>
                  <a:gd name="connsiteY168" fmla="*/ 31437 h 1128713"/>
                  <a:gd name="connsiteX169" fmla="*/ 636226 w 1122265"/>
                  <a:gd name="connsiteY169" fmla="*/ 31437 h 1128713"/>
                  <a:gd name="connsiteX170" fmla="*/ 628378 w 1122265"/>
                  <a:gd name="connsiteY170" fmla="*/ 32866 h 1128713"/>
                  <a:gd name="connsiteX171" fmla="*/ 631945 w 1122265"/>
                  <a:gd name="connsiteY171" fmla="*/ 42868 h 1128713"/>
                  <a:gd name="connsiteX172" fmla="*/ 633372 w 1122265"/>
                  <a:gd name="connsiteY172" fmla="*/ 46440 h 1128713"/>
                  <a:gd name="connsiteX173" fmla="*/ 661196 w 1122265"/>
                  <a:gd name="connsiteY173" fmla="*/ 102169 h 1128713"/>
                  <a:gd name="connsiteX174" fmla="*/ 662623 w 1122265"/>
                  <a:gd name="connsiteY174" fmla="*/ 108599 h 1128713"/>
                  <a:gd name="connsiteX175" fmla="*/ 653348 w 1122265"/>
                  <a:gd name="connsiteY175" fmla="*/ 122889 h 1128713"/>
                  <a:gd name="connsiteX176" fmla="*/ 632659 w 1122265"/>
                  <a:gd name="connsiteY176" fmla="*/ 115030 h 1128713"/>
                  <a:gd name="connsiteX177" fmla="*/ 606975 w 1122265"/>
                  <a:gd name="connsiteY177" fmla="*/ 62873 h 1128713"/>
                  <a:gd name="connsiteX178" fmla="*/ 560603 w 1122265"/>
                  <a:gd name="connsiteY178" fmla="*/ 88594 h 1128713"/>
                  <a:gd name="connsiteX179" fmla="*/ 615537 w 1122265"/>
                  <a:gd name="connsiteY179" fmla="*/ 146466 h 1128713"/>
                  <a:gd name="connsiteX180" fmla="*/ 632659 w 1122265"/>
                  <a:gd name="connsiteY180" fmla="*/ 181475 h 1128713"/>
                  <a:gd name="connsiteX181" fmla="*/ 617677 w 1122265"/>
                  <a:gd name="connsiteY181" fmla="*/ 211483 h 1128713"/>
                  <a:gd name="connsiteX182" fmla="*/ 397228 w 1122265"/>
                  <a:gd name="connsiteY182" fmla="*/ 556572 h 1128713"/>
                  <a:gd name="connsiteX183" fmla="*/ 380820 w 1122265"/>
                  <a:gd name="connsiteY183" fmla="*/ 557287 h 1128713"/>
                  <a:gd name="connsiteX184" fmla="*/ 365124 w 1122265"/>
                  <a:gd name="connsiteY184" fmla="*/ 559430 h 1128713"/>
                  <a:gd name="connsiteX185" fmla="*/ 597701 w 1122265"/>
                  <a:gd name="connsiteY185" fmla="*/ 187191 h 1128713"/>
                  <a:gd name="connsiteX186" fmla="*/ 601268 w 1122265"/>
                  <a:gd name="connsiteY186" fmla="*/ 181475 h 1128713"/>
                  <a:gd name="connsiteX187" fmla="*/ 594847 w 1122265"/>
                  <a:gd name="connsiteY187" fmla="*/ 170044 h 1128713"/>
                  <a:gd name="connsiteX188" fmla="*/ 594134 w 1122265"/>
                  <a:gd name="connsiteY188" fmla="*/ 169329 h 1128713"/>
                  <a:gd name="connsiteX189" fmla="*/ 527785 w 1122265"/>
                  <a:gd name="connsiteY189" fmla="*/ 90738 h 1128713"/>
                  <a:gd name="connsiteX190" fmla="*/ 596988 w 1122265"/>
                  <a:gd name="connsiteY190" fmla="*/ 32151 h 1128713"/>
                  <a:gd name="connsiteX191" fmla="*/ 601268 w 1122265"/>
                  <a:gd name="connsiteY191" fmla="*/ 15718 h 1128713"/>
                  <a:gd name="connsiteX192" fmla="*/ 637653 w 1122265"/>
                  <a:gd name="connsiteY192" fmla="*/ 0 h 11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122265" h="1128713">
                    <a:moveTo>
                      <a:pt x="408151" y="618966"/>
                    </a:moveTo>
                    <a:cubicBezTo>
                      <a:pt x="378855" y="617537"/>
                      <a:pt x="349559" y="624683"/>
                      <a:pt x="324550" y="638976"/>
                    </a:cubicBezTo>
                    <a:cubicBezTo>
                      <a:pt x="324550" y="638976"/>
                      <a:pt x="324550" y="638976"/>
                      <a:pt x="30162" y="806195"/>
                    </a:cubicBezTo>
                    <a:cubicBezTo>
                      <a:pt x="30162" y="806195"/>
                      <a:pt x="30162" y="806195"/>
                      <a:pt x="30162" y="1090612"/>
                    </a:cubicBezTo>
                    <a:cubicBezTo>
                      <a:pt x="30162" y="1090612"/>
                      <a:pt x="30162" y="1090612"/>
                      <a:pt x="366708" y="960552"/>
                    </a:cubicBezTo>
                    <a:cubicBezTo>
                      <a:pt x="383142" y="954121"/>
                      <a:pt x="400291" y="951262"/>
                      <a:pt x="417440" y="952691"/>
                    </a:cubicBezTo>
                    <a:cubicBezTo>
                      <a:pt x="417440" y="952691"/>
                      <a:pt x="417440" y="952691"/>
                      <a:pt x="566778" y="963411"/>
                    </a:cubicBezTo>
                    <a:cubicBezTo>
                      <a:pt x="643947" y="969128"/>
                      <a:pt x="721117" y="959838"/>
                      <a:pt x="795429" y="936970"/>
                    </a:cubicBezTo>
                    <a:cubicBezTo>
                      <a:pt x="893320" y="906242"/>
                      <a:pt x="979779" y="849072"/>
                      <a:pt x="1046230" y="770465"/>
                    </a:cubicBezTo>
                    <a:cubicBezTo>
                      <a:pt x="1046230" y="770465"/>
                      <a:pt x="1046230" y="770465"/>
                      <a:pt x="1078384" y="733305"/>
                    </a:cubicBezTo>
                    <a:cubicBezTo>
                      <a:pt x="1096962" y="711152"/>
                      <a:pt x="1094819" y="678279"/>
                      <a:pt x="1073383" y="658985"/>
                    </a:cubicBezTo>
                    <a:cubicBezTo>
                      <a:pt x="1062665" y="649695"/>
                      <a:pt x="1049088" y="644692"/>
                      <a:pt x="1034798" y="645407"/>
                    </a:cubicBezTo>
                    <a:cubicBezTo>
                      <a:pt x="1020507" y="646122"/>
                      <a:pt x="1006931" y="652553"/>
                      <a:pt x="997642" y="663272"/>
                    </a:cubicBezTo>
                    <a:cubicBezTo>
                      <a:pt x="997642" y="663272"/>
                      <a:pt x="997642" y="663272"/>
                      <a:pt x="949768" y="716869"/>
                    </a:cubicBezTo>
                    <a:cubicBezTo>
                      <a:pt x="911183" y="761175"/>
                      <a:pt x="860451" y="792618"/>
                      <a:pt x="804003" y="808339"/>
                    </a:cubicBezTo>
                    <a:cubicBezTo>
                      <a:pt x="738980" y="826919"/>
                      <a:pt x="668956" y="822632"/>
                      <a:pt x="606792" y="797620"/>
                    </a:cubicBezTo>
                    <a:cubicBezTo>
                      <a:pt x="606792" y="797620"/>
                      <a:pt x="606792" y="797620"/>
                      <a:pt x="551772" y="775467"/>
                    </a:cubicBezTo>
                    <a:cubicBezTo>
                      <a:pt x="545342" y="772609"/>
                      <a:pt x="541054" y="766177"/>
                      <a:pt x="542483" y="759031"/>
                    </a:cubicBezTo>
                    <a:cubicBezTo>
                      <a:pt x="543198" y="751885"/>
                      <a:pt x="548914" y="746168"/>
                      <a:pt x="556060" y="745453"/>
                    </a:cubicBezTo>
                    <a:cubicBezTo>
                      <a:pt x="556060" y="745453"/>
                      <a:pt x="556060" y="745453"/>
                      <a:pt x="713972" y="729732"/>
                    </a:cubicBezTo>
                    <a:cubicBezTo>
                      <a:pt x="738980" y="727588"/>
                      <a:pt x="757558" y="706864"/>
                      <a:pt x="757558" y="682567"/>
                    </a:cubicBezTo>
                    <a:cubicBezTo>
                      <a:pt x="757558" y="656841"/>
                      <a:pt x="737551" y="636117"/>
                      <a:pt x="711828" y="634688"/>
                    </a:cubicBezTo>
                    <a:cubicBezTo>
                      <a:pt x="711828" y="634688"/>
                      <a:pt x="711828" y="634688"/>
                      <a:pt x="408151" y="618966"/>
                    </a:cubicBezTo>
                    <a:close/>
                    <a:moveTo>
                      <a:pt x="389667" y="587375"/>
                    </a:moveTo>
                    <a:cubicBezTo>
                      <a:pt x="391094" y="587375"/>
                      <a:pt x="391808" y="587375"/>
                      <a:pt x="393235" y="587375"/>
                    </a:cubicBezTo>
                    <a:cubicBezTo>
                      <a:pt x="393949" y="587375"/>
                      <a:pt x="395376" y="587375"/>
                      <a:pt x="396090" y="587375"/>
                    </a:cubicBezTo>
                    <a:cubicBezTo>
                      <a:pt x="397517" y="587375"/>
                      <a:pt x="398231" y="587375"/>
                      <a:pt x="398944" y="587375"/>
                    </a:cubicBezTo>
                    <a:cubicBezTo>
                      <a:pt x="400372" y="587375"/>
                      <a:pt x="401085" y="587375"/>
                      <a:pt x="402513" y="587375"/>
                    </a:cubicBezTo>
                    <a:cubicBezTo>
                      <a:pt x="404654" y="587375"/>
                      <a:pt x="407508" y="587375"/>
                      <a:pt x="410363" y="587375"/>
                    </a:cubicBezTo>
                    <a:cubicBezTo>
                      <a:pt x="410363" y="587375"/>
                      <a:pt x="410363" y="587375"/>
                      <a:pt x="714389" y="603087"/>
                    </a:cubicBezTo>
                    <a:cubicBezTo>
                      <a:pt x="742222" y="604515"/>
                      <a:pt x="765773" y="620941"/>
                      <a:pt x="779333" y="643794"/>
                    </a:cubicBezTo>
                    <a:cubicBezTo>
                      <a:pt x="780047" y="645223"/>
                      <a:pt x="780760" y="646651"/>
                      <a:pt x="781474" y="648079"/>
                    </a:cubicBezTo>
                    <a:cubicBezTo>
                      <a:pt x="784329" y="653793"/>
                      <a:pt x="786470" y="660220"/>
                      <a:pt x="787897" y="666648"/>
                    </a:cubicBezTo>
                    <a:cubicBezTo>
                      <a:pt x="788611" y="671647"/>
                      <a:pt x="789324" y="676646"/>
                      <a:pt x="789324" y="682359"/>
                    </a:cubicBezTo>
                    <a:cubicBezTo>
                      <a:pt x="789324" y="684502"/>
                      <a:pt x="789324" y="685930"/>
                      <a:pt x="788611" y="688073"/>
                    </a:cubicBezTo>
                    <a:cubicBezTo>
                      <a:pt x="788611" y="688073"/>
                      <a:pt x="788611" y="688787"/>
                      <a:pt x="788611" y="688787"/>
                    </a:cubicBezTo>
                    <a:cubicBezTo>
                      <a:pt x="788611" y="690929"/>
                      <a:pt x="788611" y="692358"/>
                      <a:pt x="787897" y="694500"/>
                    </a:cubicBezTo>
                    <a:cubicBezTo>
                      <a:pt x="785042" y="713068"/>
                      <a:pt x="775765" y="729494"/>
                      <a:pt x="762918" y="741635"/>
                    </a:cubicBezTo>
                    <a:cubicBezTo>
                      <a:pt x="762918" y="741635"/>
                      <a:pt x="762205" y="741635"/>
                      <a:pt x="762205" y="741635"/>
                    </a:cubicBezTo>
                    <a:cubicBezTo>
                      <a:pt x="760777" y="743063"/>
                      <a:pt x="759350" y="743778"/>
                      <a:pt x="757923" y="745206"/>
                    </a:cubicBezTo>
                    <a:cubicBezTo>
                      <a:pt x="756495" y="746634"/>
                      <a:pt x="755068" y="747348"/>
                      <a:pt x="753641" y="748063"/>
                    </a:cubicBezTo>
                    <a:cubicBezTo>
                      <a:pt x="752927" y="748777"/>
                      <a:pt x="752927" y="748777"/>
                      <a:pt x="752927" y="748777"/>
                    </a:cubicBezTo>
                    <a:cubicBezTo>
                      <a:pt x="751500" y="749491"/>
                      <a:pt x="750072" y="750919"/>
                      <a:pt x="748645" y="751633"/>
                    </a:cubicBezTo>
                    <a:cubicBezTo>
                      <a:pt x="747931" y="751633"/>
                      <a:pt x="747218" y="751633"/>
                      <a:pt x="747218" y="752348"/>
                    </a:cubicBezTo>
                    <a:cubicBezTo>
                      <a:pt x="745790" y="753062"/>
                      <a:pt x="744363" y="753776"/>
                      <a:pt x="742222" y="754490"/>
                    </a:cubicBezTo>
                    <a:cubicBezTo>
                      <a:pt x="742222" y="754490"/>
                      <a:pt x="741508" y="754490"/>
                      <a:pt x="741508" y="755204"/>
                    </a:cubicBezTo>
                    <a:cubicBezTo>
                      <a:pt x="740081" y="755204"/>
                      <a:pt x="738653" y="755918"/>
                      <a:pt x="737226" y="756633"/>
                    </a:cubicBezTo>
                    <a:cubicBezTo>
                      <a:pt x="730803" y="758775"/>
                      <a:pt x="724380" y="760203"/>
                      <a:pt x="717957" y="760918"/>
                    </a:cubicBezTo>
                    <a:cubicBezTo>
                      <a:pt x="717957" y="760918"/>
                      <a:pt x="717957" y="760918"/>
                      <a:pt x="623752" y="770202"/>
                    </a:cubicBezTo>
                    <a:cubicBezTo>
                      <a:pt x="661577" y="784485"/>
                      <a:pt x="702256" y="790198"/>
                      <a:pt x="742222" y="787342"/>
                    </a:cubicBezTo>
                    <a:cubicBezTo>
                      <a:pt x="752927" y="786628"/>
                      <a:pt x="763632" y="785199"/>
                      <a:pt x="774337" y="783057"/>
                    </a:cubicBezTo>
                    <a:cubicBezTo>
                      <a:pt x="777906" y="782343"/>
                      <a:pt x="780760" y="781628"/>
                      <a:pt x="784329" y="780914"/>
                    </a:cubicBezTo>
                    <a:cubicBezTo>
                      <a:pt x="785042" y="780914"/>
                      <a:pt x="785042" y="780914"/>
                      <a:pt x="785756" y="780200"/>
                    </a:cubicBezTo>
                    <a:cubicBezTo>
                      <a:pt x="789324" y="779486"/>
                      <a:pt x="792179" y="778772"/>
                      <a:pt x="795747" y="778058"/>
                    </a:cubicBezTo>
                    <a:cubicBezTo>
                      <a:pt x="805739" y="775201"/>
                      <a:pt x="815730" y="771630"/>
                      <a:pt x="825722" y="767345"/>
                    </a:cubicBezTo>
                    <a:cubicBezTo>
                      <a:pt x="856410" y="755204"/>
                      <a:pt x="884243" y="737350"/>
                      <a:pt x="908508" y="714497"/>
                    </a:cubicBezTo>
                    <a:cubicBezTo>
                      <a:pt x="914931" y="708783"/>
                      <a:pt x="920641" y="702356"/>
                      <a:pt x="927064" y="695928"/>
                    </a:cubicBezTo>
                    <a:cubicBezTo>
                      <a:pt x="927064" y="695928"/>
                      <a:pt x="927064" y="695928"/>
                      <a:pt x="974166" y="642366"/>
                    </a:cubicBezTo>
                    <a:cubicBezTo>
                      <a:pt x="975593" y="640938"/>
                      <a:pt x="976307" y="640223"/>
                      <a:pt x="977021" y="638795"/>
                    </a:cubicBezTo>
                    <a:cubicBezTo>
                      <a:pt x="977734" y="638795"/>
                      <a:pt x="977734" y="638795"/>
                      <a:pt x="977734" y="638795"/>
                    </a:cubicBezTo>
                    <a:cubicBezTo>
                      <a:pt x="992722" y="623798"/>
                      <a:pt x="1011991" y="615228"/>
                      <a:pt x="1032687" y="613799"/>
                    </a:cubicBezTo>
                    <a:cubicBezTo>
                      <a:pt x="1033401" y="613799"/>
                      <a:pt x="1033401" y="613799"/>
                      <a:pt x="1033401" y="613799"/>
                    </a:cubicBezTo>
                    <a:cubicBezTo>
                      <a:pt x="1034828" y="613799"/>
                      <a:pt x="1036256" y="613799"/>
                      <a:pt x="1037683" y="613799"/>
                    </a:cubicBezTo>
                    <a:cubicBezTo>
                      <a:pt x="1037683" y="613799"/>
                      <a:pt x="1038397" y="613799"/>
                      <a:pt x="1039111" y="613799"/>
                    </a:cubicBezTo>
                    <a:cubicBezTo>
                      <a:pt x="1052670" y="613799"/>
                      <a:pt x="1066230" y="618084"/>
                      <a:pt x="1078363" y="624512"/>
                    </a:cubicBezTo>
                    <a:cubicBezTo>
                      <a:pt x="1079790" y="625226"/>
                      <a:pt x="1080504" y="625940"/>
                      <a:pt x="1081931" y="626654"/>
                    </a:cubicBezTo>
                    <a:cubicBezTo>
                      <a:pt x="1083358" y="627368"/>
                      <a:pt x="1084072" y="628083"/>
                      <a:pt x="1084786" y="628083"/>
                    </a:cubicBezTo>
                    <a:cubicBezTo>
                      <a:pt x="1085499" y="628797"/>
                      <a:pt x="1085499" y="628797"/>
                      <a:pt x="1085499" y="628797"/>
                    </a:cubicBezTo>
                    <a:cubicBezTo>
                      <a:pt x="1086213" y="629511"/>
                      <a:pt x="1087640" y="630225"/>
                      <a:pt x="1088354" y="630939"/>
                    </a:cubicBezTo>
                    <a:cubicBezTo>
                      <a:pt x="1088354" y="630939"/>
                      <a:pt x="1089068" y="631653"/>
                      <a:pt x="1089068" y="631653"/>
                    </a:cubicBezTo>
                    <a:cubicBezTo>
                      <a:pt x="1089781" y="632368"/>
                      <a:pt x="1090495" y="632368"/>
                      <a:pt x="1091209" y="633082"/>
                    </a:cubicBezTo>
                    <a:cubicBezTo>
                      <a:pt x="1091922" y="633796"/>
                      <a:pt x="1092636" y="634510"/>
                      <a:pt x="1094063" y="635224"/>
                    </a:cubicBezTo>
                    <a:cubicBezTo>
                      <a:pt x="1094063" y="635224"/>
                      <a:pt x="1094063" y="635938"/>
                      <a:pt x="1094063" y="635938"/>
                    </a:cubicBezTo>
                    <a:cubicBezTo>
                      <a:pt x="1128320" y="666648"/>
                      <a:pt x="1131888" y="718068"/>
                      <a:pt x="1101914" y="753062"/>
                    </a:cubicBezTo>
                    <a:cubicBezTo>
                      <a:pt x="1101914" y="753062"/>
                      <a:pt x="1101914" y="753062"/>
                      <a:pt x="1070512" y="790913"/>
                    </a:cubicBezTo>
                    <a:cubicBezTo>
                      <a:pt x="1039111" y="827335"/>
                      <a:pt x="1003427" y="860187"/>
                      <a:pt x="964888" y="887325"/>
                    </a:cubicBezTo>
                    <a:cubicBezTo>
                      <a:pt x="962034" y="889467"/>
                      <a:pt x="958465" y="891610"/>
                      <a:pt x="955611" y="893752"/>
                    </a:cubicBezTo>
                    <a:cubicBezTo>
                      <a:pt x="952756" y="895895"/>
                      <a:pt x="949901" y="898037"/>
                      <a:pt x="947046" y="899466"/>
                    </a:cubicBezTo>
                    <a:cubicBezTo>
                      <a:pt x="903512" y="928032"/>
                      <a:pt x="855696" y="950886"/>
                      <a:pt x="805025" y="966597"/>
                    </a:cubicBezTo>
                    <a:cubicBezTo>
                      <a:pt x="800743" y="968026"/>
                      <a:pt x="796461" y="969454"/>
                      <a:pt x="791465" y="970882"/>
                    </a:cubicBezTo>
                    <a:cubicBezTo>
                      <a:pt x="790038" y="970882"/>
                      <a:pt x="788611" y="971597"/>
                      <a:pt x="787183" y="971597"/>
                    </a:cubicBezTo>
                    <a:cubicBezTo>
                      <a:pt x="784329" y="972311"/>
                      <a:pt x="781474" y="973739"/>
                      <a:pt x="778619" y="974453"/>
                    </a:cubicBezTo>
                    <a:cubicBezTo>
                      <a:pt x="776478" y="974453"/>
                      <a:pt x="774337" y="975167"/>
                      <a:pt x="772910" y="975882"/>
                    </a:cubicBezTo>
                    <a:cubicBezTo>
                      <a:pt x="770055" y="976596"/>
                      <a:pt x="767914" y="976596"/>
                      <a:pt x="765059" y="977310"/>
                    </a:cubicBezTo>
                    <a:cubicBezTo>
                      <a:pt x="762918" y="978024"/>
                      <a:pt x="760777" y="978738"/>
                      <a:pt x="758636" y="979452"/>
                    </a:cubicBezTo>
                    <a:cubicBezTo>
                      <a:pt x="756495" y="979452"/>
                      <a:pt x="755068" y="980167"/>
                      <a:pt x="752927" y="980167"/>
                    </a:cubicBezTo>
                    <a:cubicBezTo>
                      <a:pt x="742936" y="982309"/>
                      <a:pt x="732944" y="984452"/>
                      <a:pt x="723666" y="986594"/>
                    </a:cubicBezTo>
                    <a:cubicBezTo>
                      <a:pt x="722239" y="986594"/>
                      <a:pt x="721525" y="986594"/>
                      <a:pt x="720812" y="986594"/>
                    </a:cubicBezTo>
                    <a:cubicBezTo>
                      <a:pt x="717243" y="987308"/>
                      <a:pt x="713675" y="988022"/>
                      <a:pt x="710106" y="988737"/>
                    </a:cubicBezTo>
                    <a:cubicBezTo>
                      <a:pt x="709393" y="988737"/>
                      <a:pt x="709393" y="988737"/>
                      <a:pt x="708679" y="988737"/>
                    </a:cubicBezTo>
                    <a:cubicBezTo>
                      <a:pt x="688696" y="991593"/>
                      <a:pt x="669427" y="993736"/>
                      <a:pt x="649444" y="995164"/>
                    </a:cubicBezTo>
                    <a:cubicBezTo>
                      <a:pt x="648730" y="995164"/>
                      <a:pt x="648017" y="995164"/>
                      <a:pt x="647303" y="995164"/>
                    </a:cubicBezTo>
                    <a:cubicBezTo>
                      <a:pt x="643735" y="995164"/>
                      <a:pt x="640166" y="995164"/>
                      <a:pt x="636598" y="995878"/>
                    </a:cubicBezTo>
                    <a:cubicBezTo>
                      <a:pt x="635884" y="995878"/>
                      <a:pt x="635171" y="995878"/>
                      <a:pt x="634457" y="995878"/>
                    </a:cubicBezTo>
                    <a:cubicBezTo>
                      <a:pt x="629461" y="995878"/>
                      <a:pt x="625179" y="995878"/>
                      <a:pt x="620183" y="995878"/>
                    </a:cubicBezTo>
                    <a:cubicBezTo>
                      <a:pt x="620183" y="995878"/>
                      <a:pt x="619470" y="995878"/>
                      <a:pt x="619470" y="995878"/>
                    </a:cubicBezTo>
                    <a:cubicBezTo>
                      <a:pt x="616615" y="995878"/>
                      <a:pt x="613760" y="995878"/>
                      <a:pt x="611619" y="995878"/>
                    </a:cubicBezTo>
                    <a:cubicBezTo>
                      <a:pt x="609478" y="995878"/>
                      <a:pt x="607337" y="995878"/>
                      <a:pt x="605196" y="995878"/>
                    </a:cubicBezTo>
                    <a:cubicBezTo>
                      <a:pt x="603055" y="995878"/>
                      <a:pt x="600201" y="995878"/>
                      <a:pt x="598060" y="995878"/>
                    </a:cubicBezTo>
                    <a:cubicBezTo>
                      <a:pt x="595919" y="995878"/>
                      <a:pt x="593778" y="995878"/>
                      <a:pt x="591637" y="995878"/>
                    </a:cubicBezTo>
                    <a:cubicBezTo>
                      <a:pt x="588782" y="995878"/>
                      <a:pt x="586641" y="995878"/>
                      <a:pt x="583786" y="995164"/>
                    </a:cubicBezTo>
                    <a:cubicBezTo>
                      <a:pt x="581645" y="995164"/>
                      <a:pt x="580218" y="995164"/>
                      <a:pt x="578077" y="995164"/>
                    </a:cubicBezTo>
                    <a:cubicBezTo>
                      <a:pt x="574508" y="995164"/>
                      <a:pt x="570226" y="994450"/>
                      <a:pt x="565944" y="994450"/>
                    </a:cubicBezTo>
                    <a:cubicBezTo>
                      <a:pt x="565944" y="994450"/>
                      <a:pt x="565231" y="994450"/>
                      <a:pt x="565231" y="994450"/>
                    </a:cubicBezTo>
                    <a:cubicBezTo>
                      <a:pt x="565231" y="994450"/>
                      <a:pt x="565231" y="994450"/>
                      <a:pt x="484585" y="988737"/>
                    </a:cubicBezTo>
                    <a:cubicBezTo>
                      <a:pt x="484585" y="988737"/>
                      <a:pt x="484585" y="988737"/>
                      <a:pt x="416073" y="983737"/>
                    </a:cubicBezTo>
                    <a:cubicBezTo>
                      <a:pt x="414645" y="983737"/>
                      <a:pt x="412504" y="983737"/>
                      <a:pt x="410363" y="983737"/>
                    </a:cubicBezTo>
                    <a:cubicBezTo>
                      <a:pt x="409649" y="983737"/>
                      <a:pt x="408222" y="983737"/>
                      <a:pt x="406795" y="983737"/>
                    </a:cubicBezTo>
                    <a:cubicBezTo>
                      <a:pt x="401799" y="983737"/>
                      <a:pt x="397517" y="984452"/>
                      <a:pt x="392521" y="985166"/>
                    </a:cubicBezTo>
                    <a:cubicBezTo>
                      <a:pt x="391094" y="985880"/>
                      <a:pt x="389667" y="985880"/>
                      <a:pt x="388239" y="985880"/>
                    </a:cubicBezTo>
                    <a:cubicBezTo>
                      <a:pt x="388239" y="986594"/>
                      <a:pt x="388239" y="986594"/>
                      <a:pt x="388239" y="986594"/>
                    </a:cubicBezTo>
                    <a:cubicBezTo>
                      <a:pt x="386812" y="986594"/>
                      <a:pt x="385385" y="987308"/>
                      <a:pt x="383957" y="987308"/>
                    </a:cubicBezTo>
                    <a:cubicBezTo>
                      <a:pt x="383957" y="987308"/>
                      <a:pt x="383957" y="987308"/>
                      <a:pt x="383244" y="988022"/>
                    </a:cubicBezTo>
                    <a:cubicBezTo>
                      <a:pt x="381816" y="988022"/>
                      <a:pt x="380389" y="988737"/>
                      <a:pt x="378961" y="989451"/>
                    </a:cubicBezTo>
                    <a:cubicBezTo>
                      <a:pt x="378961" y="989451"/>
                      <a:pt x="378961" y="989451"/>
                      <a:pt x="21410" y="1127999"/>
                    </a:cubicBezTo>
                    <a:cubicBezTo>
                      <a:pt x="19983" y="1128713"/>
                      <a:pt x="17842" y="1128713"/>
                      <a:pt x="15701" y="1128713"/>
                    </a:cubicBezTo>
                    <a:cubicBezTo>
                      <a:pt x="12846" y="1128713"/>
                      <a:pt x="9992" y="1127999"/>
                      <a:pt x="7137" y="1125856"/>
                    </a:cubicBezTo>
                    <a:cubicBezTo>
                      <a:pt x="2855" y="1123000"/>
                      <a:pt x="0" y="1118001"/>
                      <a:pt x="0" y="1113001"/>
                    </a:cubicBezTo>
                    <a:cubicBezTo>
                      <a:pt x="0" y="1113001"/>
                      <a:pt x="0" y="1113001"/>
                      <a:pt x="0" y="796626"/>
                    </a:cubicBezTo>
                    <a:cubicBezTo>
                      <a:pt x="0" y="790913"/>
                      <a:pt x="3569" y="785913"/>
                      <a:pt x="7851" y="783057"/>
                    </a:cubicBezTo>
                    <a:cubicBezTo>
                      <a:pt x="7851" y="783057"/>
                      <a:pt x="7851" y="783057"/>
                      <a:pt x="309735" y="611657"/>
                    </a:cubicBezTo>
                    <a:cubicBezTo>
                      <a:pt x="311162" y="610228"/>
                      <a:pt x="313303" y="609514"/>
                      <a:pt x="315444" y="608800"/>
                    </a:cubicBezTo>
                    <a:cubicBezTo>
                      <a:pt x="316158" y="608086"/>
                      <a:pt x="316872" y="608086"/>
                      <a:pt x="317585" y="607372"/>
                    </a:cubicBezTo>
                    <a:cubicBezTo>
                      <a:pt x="318299" y="606658"/>
                      <a:pt x="319726" y="605943"/>
                      <a:pt x="320440" y="605943"/>
                    </a:cubicBezTo>
                    <a:cubicBezTo>
                      <a:pt x="321868" y="605229"/>
                      <a:pt x="322581" y="604515"/>
                      <a:pt x="324009" y="604515"/>
                    </a:cubicBezTo>
                    <a:cubicBezTo>
                      <a:pt x="324722" y="603801"/>
                      <a:pt x="325436" y="603801"/>
                      <a:pt x="326150" y="603087"/>
                    </a:cubicBezTo>
                    <a:cubicBezTo>
                      <a:pt x="327577" y="602373"/>
                      <a:pt x="329004" y="602373"/>
                      <a:pt x="329718" y="601658"/>
                    </a:cubicBezTo>
                    <a:cubicBezTo>
                      <a:pt x="330432" y="601658"/>
                      <a:pt x="331145" y="600944"/>
                      <a:pt x="331859" y="600944"/>
                    </a:cubicBezTo>
                    <a:cubicBezTo>
                      <a:pt x="333286" y="600230"/>
                      <a:pt x="334714" y="599516"/>
                      <a:pt x="336141" y="599516"/>
                    </a:cubicBezTo>
                    <a:cubicBezTo>
                      <a:pt x="336141" y="598802"/>
                      <a:pt x="336855" y="598802"/>
                      <a:pt x="337568" y="598802"/>
                    </a:cubicBezTo>
                    <a:cubicBezTo>
                      <a:pt x="338996" y="598088"/>
                      <a:pt x="340423" y="597373"/>
                      <a:pt x="341850" y="597373"/>
                    </a:cubicBezTo>
                    <a:cubicBezTo>
                      <a:pt x="342564" y="596659"/>
                      <a:pt x="342564" y="596659"/>
                      <a:pt x="342564" y="596659"/>
                    </a:cubicBezTo>
                    <a:cubicBezTo>
                      <a:pt x="344705" y="595945"/>
                      <a:pt x="346132" y="595945"/>
                      <a:pt x="347560" y="595231"/>
                    </a:cubicBezTo>
                    <a:cubicBezTo>
                      <a:pt x="348273" y="595231"/>
                      <a:pt x="348273" y="595231"/>
                      <a:pt x="348273" y="595231"/>
                    </a:cubicBezTo>
                    <a:cubicBezTo>
                      <a:pt x="359692" y="591660"/>
                      <a:pt x="370397" y="589518"/>
                      <a:pt x="381816" y="588089"/>
                    </a:cubicBezTo>
                    <a:cubicBezTo>
                      <a:pt x="382530" y="588089"/>
                      <a:pt x="383244" y="588089"/>
                      <a:pt x="383244" y="588089"/>
                    </a:cubicBezTo>
                    <a:cubicBezTo>
                      <a:pt x="384671" y="588089"/>
                      <a:pt x="386098" y="588089"/>
                      <a:pt x="386812" y="588089"/>
                    </a:cubicBezTo>
                    <a:cubicBezTo>
                      <a:pt x="388239" y="588089"/>
                      <a:pt x="388953" y="588089"/>
                      <a:pt x="389667" y="587375"/>
                    </a:cubicBezTo>
                    <a:close/>
                    <a:moveTo>
                      <a:pt x="637653" y="0"/>
                    </a:moveTo>
                    <a:cubicBezTo>
                      <a:pt x="637653" y="0"/>
                      <a:pt x="637653" y="0"/>
                      <a:pt x="747520" y="0"/>
                    </a:cubicBezTo>
                    <a:cubicBezTo>
                      <a:pt x="751801" y="0"/>
                      <a:pt x="773204" y="0"/>
                      <a:pt x="783905" y="15718"/>
                    </a:cubicBezTo>
                    <a:cubicBezTo>
                      <a:pt x="786759" y="20720"/>
                      <a:pt x="788186" y="26435"/>
                      <a:pt x="788186" y="32151"/>
                    </a:cubicBezTo>
                    <a:cubicBezTo>
                      <a:pt x="861668" y="65017"/>
                      <a:pt x="858815" y="82878"/>
                      <a:pt x="857388" y="90738"/>
                    </a:cubicBezTo>
                    <a:cubicBezTo>
                      <a:pt x="855248" y="103598"/>
                      <a:pt x="833131" y="130034"/>
                      <a:pt x="791039" y="169329"/>
                    </a:cubicBezTo>
                    <a:cubicBezTo>
                      <a:pt x="791039" y="169329"/>
                      <a:pt x="791039" y="169329"/>
                      <a:pt x="790326" y="170044"/>
                    </a:cubicBezTo>
                    <a:cubicBezTo>
                      <a:pt x="788186" y="172187"/>
                      <a:pt x="783192" y="177903"/>
                      <a:pt x="783905" y="181475"/>
                    </a:cubicBezTo>
                    <a:cubicBezTo>
                      <a:pt x="783905" y="182904"/>
                      <a:pt x="785332" y="185048"/>
                      <a:pt x="787472" y="187191"/>
                    </a:cubicBezTo>
                    <a:cubicBezTo>
                      <a:pt x="790326" y="189335"/>
                      <a:pt x="1020049" y="389386"/>
                      <a:pt x="1020049" y="572291"/>
                    </a:cubicBezTo>
                    <a:cubicBezTo>
                      <a:pt x="1020762" y="573720"/>
                      <a:pt x="1020762" y="578006"/>
                      <a:pt x="1020762" y="584437"/>
                    </a:cubicBezTo>
                    <a:cubicBezTo>
                      <a:pt x="1015055" y="585151"/>
                      <a:pt x="1010061" y="586580"/>
                      <a:pt x="1005067" y="588009"/>
                    </a:cubicBezTo>
                    <a:cubicBezTo>
                      <a:pt x="999359" y="589438"/>
                      <a:pt x="994365" y="591582"/>
                      <a:pt x="989371" y="593725"/>
                    </a:cubicBezTo>
                    <a:cubicBezTo>
                      <a:pt x="989371" y="582293"/>
                      <a:pt x="989371" y="574434"/>
                      <a:pt x="989371" y="574434"/>
                    </a:cubicBezTo>
                    <a:cubicBezTo>
                      <a:pt x="989371" y="574434"/>
                      <a:pt x="989371" y="574434"/>
                      <a:pt x="988658" y="573005"/>
                    </a:cubicBezTo>
                    <a:cubicBezTo>
                      <a:pt x="988658" y="426539"/>
                      <a:pt x="814582" y="250779"/>
                      <a:pt x="767496" y="211483"/>
                    </a:cubicBezTo>
                    <a:cubicBezTo>
                      <a:pt x="755368" y="200766"/>
                      <a:pt x="752514" y="189335"/>
                      <a:pt x="752514" y="181475"/>
                    </a:cubicBezTo>
                    <a:cubicBezTo>
                      <a:pt x="751801" y="162899"/>
                      <a:pt x="766783" y="148610"/>
                      <a:pt x="769636" y="146466"/>
                    </a:cubicBezTo>
                    <a:cubicBezTo>
                      <a:pt x="791039" y="125747"/>
                      <a:pt x="816009" y="100026"/>
                      <a:pt x="824570" y="88594"/>
                    </a:cubicBezTo>
                    <a:cubicBezTo>
                      <a:pt x="816723" y="82164"/>
                      <a:pt x="798173" y="71447"/>
                      <a:pt x="778198" y="62873"/>
                    </a:cubicBezTo>
                    <a:cubicBezTo>
                      <a:pt x="761075" y="95739"/>
                      <a:pt x="752514" y="115030"/>
                      <a:pt x="752514" y="115030"/>
                    </a:cubicBezTo>
                    <a:cubicBezTo>
                      <a:pt x="749661" y="120745"/>
                      <a:pt x="743953" y="124318"/>
                      <a:pt x="738246" y="124318"/>
                    </a:cubicBezTo>
                    <a:cubicBezTo>
                      <a:pt x="736105" y="124318"/>
                      <a:pt x="733965" y="123603"/>
                      <a:pt x="731825" y="122889"/>
                    </a:cubicBezTo>
                    <a:cubicBezTo>
                      <a:pt x="726118" y="120031"/>
                      <a:pt x="722550" y="114315"/>
                      <a:pt x="722550" y="108599"/>
                    </a:cubicBezTo>
                    <a:cubicBezTo>
                      <a:pt x="722550" y="106456"/>
                      <a:pt x="723264" y="104313"/>
                      <a:pt x="723977" y="102169"/>
                    </a:cubicBezTo>
                    <a:cubicBezTo>
                      <a:pt x="723977" y="101455"/>
                      <a:pt x="733252" y="80735"/>
                      <a:pt x="751801" y="46440"/>
                    </a:cubicBezTo>
                    <a:cubicBezTo>
                      <a:pt x="752514" y="45012"/>
                      <a:pt x="752514" y="44297"/>
                      <a:pt x="753228" y="42868"/>
                    </a:cubicBezTo>
                    <a:cubicBezTo>
                      <a:pt x="756795" y="37152"/>
                      <a:pt x="756795" y="33580"/>
                      <a:pt x="756795" y="32866"/>
                    </a:cubicBezTo>
                    <a:cubicBezTo>
                      <a:pt x="755368" y="32151"/>
                      <a:pt x="751087" y="31437"/>
                      <a:pt x="748234" y="31437"/>
                    </a:cubicBezTo>
                    <a:cubicBezTo>
                      <a:pt x="748234" y="31437"/>
                      <a:pt x="748234" y="31437"/>
                      <a:pt x="747520" y="31437"/>
                    </a:cubicBezTo>
                    <a:cubicBezTo>
                      <a:pt x="747520" y="31437"/>
                      <a:pt x="747520" y="31437"/>
                      <a:pt x="637653" y="31437"/>
                    </a:cubicBezTo>
                    <a:cubicBezTo>
                      <a:pt x="636939" y="31437"/>
                      <a:pt x="636939" y="31437"/>
                      <a:pt x="636226" y="31437"/>
                    </a:cubicBezTo>
                    <a:cubicBezTo>
                      <a:pt x="634086" y="31437"/>
                      <a:pt x="629805" y="32151"/>
                      <a:pt x="628378" y="32866"/>
                    </a:cubicBezTo>
                    <a:cubicBezTo>
                      <a:pt x="628378" y="33580"/>
                      <a:pt x="628378" y="37152"/>
                      <a:pt x="631945" y="42868"/>
                    </a:cubicBezTo>
                    <a:cubicBezTo>
                      <a:pt x="632659" y="44297"/>
                      <a:pt x="632659" y="45012"/>
                      <a:pt x="633372" y="46440"/>
                    </a:cubicBezTo>
                    <a:cubicBezTo>
                      <a:pt x="651921" y="80735"/>
                      <a:pt x="661196" y="101455"/>
                      <a:pt x="661196" y="102169"/>
                    </a:cubicBezTo>
                    <a:cubicBezTo>
                      <a:pt x="661909" y="104313"/>
                      <a:pt x="662623" y="106456"/>
                      <a:pt x="662623" y="108599"/>
                    </a:cubicBezTo>
                    <a:cubicBezTo>
                      <a:pt x="662623" y="114315"/>
                      <a:pt x="659056" y="120031"/>
                      <a:pt x="653348" y="122889"/>
                    </a:cubicBezTo>
                    <a:cubicBezTo>
                      <a:pt x="645500" y="126461"/>
                      <a:pt x="636226" y="122889"/>
                      <a:pt x="632659" y="115030"/>
                    </a:cubicBezTo>
                    <a:cubicBezTo>
                      <a:pt x="632659" y="115030"/>
                      <a:pt x="624098" y="95739"/>
                      <a:pt x="606975" y="62873"/>
                    </a:cubicBezTo>
                    <a:cubicBezTo>
                      <a:pt x="587000" y="71447"/>
                      <a:pt x="568450" y="82164"/>
                      <a:pt x="560603" y="88594"/>
                    </a:cubicBezTo>
                    <a:cubicBezTo>
                      <a:pt x="569164" y="100026"/>
                      <a:pt x="594134" y="125747"/>
                      <a:pt x="615537" y="146466"/>
                    </a:cubicBezTo>
                    <a:cubicBezTo>
                      <a:pt x="618390" y="148610"/>
                      <a:pt x="633372" y="162899"/>
                      <a:pt x="632659" y="181475"/>
                    </a:cubicBezTo>
                    <a:cubicBezTo>
                      <a:pt x="632659" y="189335"/>
                      <a:pt x="629805" y="200766"/>
                      <a:pt x="617677" y="211483"/>
                    </a:cubicBezTo>
                    <a:cubicBezTo>
                      <a:pt x="572731" y="249350"/>
                      <a:pt x="408643" y="413678"/>
                      <a:pt x="397228" y="556572"/>
                    </a:cubicBezTo>
                    <a:cubicBezTo>
                      <a:pt x="391521" y="556572"/>
                      <a:pt x="386527" y="557287"/>
                      <a:pt x="380820" y="557287"/>
                    </a:cubicBezTo>
                    <a:cubicBezTo>
                      <a:pt x="375826" y="558001"/>
                      <a:pt x="370118" y="558716"/>
                      <a:pt x="365124" y="559430"/>
                    </a:cubicBezTo>
                    <a:cubicBezTo>
                      <a:pt x="375826" y="380098"/>
                      <a:pt x="595561" y="189335"/>
                      <a:pt x="597701" y="187191"/>
                    </a:cubicBezTo>
                    <a:cubicBezTo>
                      <a:pt x="599841" y="185048"/>
                      <a:pt x="601268" y="182904"/>
                      <a:pt x="601268" y="181475"/>
                    </a:cubicBezTo>
                    <a:cubicBezTo>
                      <a:pt x="601981" y="177903"/>
                      <a:pt x="596988" y="172187"/>
                      <a:pt x="594847" y="170044"/>
                    </a:cubicBezTo>
                    <a:cubicBezTo>
                      <a:pt x="594847" y="170044"/>
                      <a:pt x="594847" y="170044"/>
                      <a:pt x="594134" y="169329"/>
                    </a:cubicBezTo>
                    <a:cubicBezTo>
                      <a:pt x="552042" y="130034"/>
                      <a:pt x="529926" y="103598"/>
                      <a:pt x="527785" y="90738"/>
                    </a:cubicBezTo>
                    <a:cubicBezTo>
                      <a:pt x="526358" y="82878"/>
                      <a:pt x="523505" y="65017"/>
                      <a:pt x="596988" y="32151"/>
                    </a:cubicBezTo>
                    <a:cubicBezTo>
                      <a:pt x="596988" y="26435"/>
                      <a:pt x="598414" y="20720"/>
                      <a:pt x="601268" y="15718"/>
                    </a:cubicBezTo>
                    <a:cubicBezTo>
                      <a:pt x="611969" y="0"/>
                      <a:pt x="633372" y="0"/>
                      <a:pt x="63765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grpSp>
      </p:grpSp>
      <p:sp>
        <p:nvSpPr>
          <p:cNvPr id="295" name="Rectangle: Rounded Corners 234">
            <a:extLst>
              <a:ext uri="{FF2B5EF4-FFF2-40B4-BE49-F238E27FC236}">
                <a16:creationId xmlns:a16="http://schemas.microsoft.com/office/drawing/2014/main" id="{79B12DD9-E178-4AEA-B5CC-12B6F839409A}"/>
              </a:ext>
            </a:extLst>
          </p:cNvPr>
          <p:cNvSpPr/>
          <p:nvPr/>
        </p:nvSpPr>
        <p:spPr>
          <a:xfrm>
            <a:off x="8058620" y="4261838"/>
            <a:ext cx="1346400" cy="573786"/>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endParaRPr kumimoji="1" lang="en-US" sz="1600" b="0" i="0" u="none" strike="noStrike" kern="1200" cap="none" spc="0" normalizeH="0" baseline="0" noProof="0" dirty="0">
              <a:ln>
                <a:noFill/>
              </a:ln>
              <a:solidFill>
                <a:srgbClr val="575757"/>
              </a:solidFill>
              <a:effectLst/>
              <a:uLnTx/>
              <a:uFillTx/>
              <a:latin typeface="+mn-ea"/>
              <a:cs typeface="+mn-cs"/>
            </a:endParaRPr>
          </a:p>
        </p:txBody>
      </p:sp>
      <p:sp>
        <p:nvSpPr>
          <p:cNvPr id="296" name="Rectangle 235">
            <a:extLst>
              <a:ext uri="{FF2B5EF4-FFF2-40B4-BE49-F238E27FC236}">
                <a16:creationId xmlns:a16="http://schemas.microsoft.com/office/drawing/2014/main" id="{98124302-938E-4032-8F3A-AA911141B598}"/>
              </a:ext>
            </a:extLst>
          </p:cNvPr>
          <p:cNvSpPr/>
          <p:nvPr/>
        </p:nvSpPr>
        <p:spPr>
          <a:xfrm>
            <a:off x="8485638" y="4312355"/>
            <a:ext cx="1015788" cy="523269"/>
          </a:xfrm>
          <a:prstGeom prst="rect">
            <a:avLst/>
          </a:prstGeom>
          <a:solidFill>
            <a:schemeClr val="bg1">
              <a:lumMod val="95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100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n-ea"/>
                <a:cs typeface="+mn-cs"/>
              </a:rPr>
              <a:t>民間金融機関等</a:t>
            </a:r>
            <a:endParaRPr kumimoji="1" lang="en-US" sz="1600" b="1" i="0" u="none" strike="noStrike" kern="1200" cap="none" spc="0" normalizeH="0" baseline="0" noProof="0" dirty="0">
              <a:ln>
                <a:noFill/>
              </a:ln>
              <a:solidFill>
                <a:prstClr val="black"/>
              </a:solidFill>
              <a:effectLst/>
              <a:uLnTx/>
              <a:uFillTx/>
              <a:latin typeface="+mn-ea"/>
              <a:cs typeface="+mn-cs"/>
            </a:endParaRPr>
          </a:p>
        </p:txBody>
      </p:sp>
      <p:grpSp>
        <p:nvGrpSpPr>
          <p:cNvPr id="297" name="Group 236">
            <a:extLst>
              <a:ext uri="{FF2B5EF4-FFF2-40B4-BE49-F238E27FC236}">
                <a16:creationId xmlns:a16="http://schemas.microsoft.com/office/drawing/2014/main" id="{BA26E93B-DE06-49A5-9DFC-04BCE0A067DC}"/>
              </a:ext>
            </a:extLst>
          </p:cNvPr>
          <p:cNvGrpSpPr>
            <a:grpSpLocks noChangeAspect="1"/>
          </p:cNvGrpSpPr>
          <p:nvPr/>
        </p:nvGrpSpPr>
        <p:grpSpPr>
          <a:xfrm>
            <a:off x="8147135" y="4299922"/>
            <a:ext cx="468600" cy="468600"/>
            <a:chOff x="5273799" y="2606040"/>
            <a:chExt cx="1644396" cy="1645920"/>
          </a:xfrm>
        </p:grpSpPr>
        <p:sp>
          <p:nvSpPr>
            <p:cNvPr id="298" name="AutoShape 3">
              <a:extLst>
                <a:ext uri="{FF2B5EF4-FFF2-40B4-BE49-F238E27FC236}">
                  <a16:creationId xmlns:a16="http://schemas.microsoft.com/office/drawing/2014/main" id="{481F2E33-CEB0-43C4-8B9A-CB27775262BC}"/>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grpSp>
          <p:nvGrpSpPr>
            <p:cNvPr id="299" name="Group 238">
              <a:extLst>
                <a:ext uri="{FF2B5EF4-FFF2-40B4-BE49-F238E27FC236}">
                  <a16:creationId xmlns:a16="http://schemas.microsoft.com/office/drawing/2014/main" id="{CC0EB5E8-21C4-413C-8AC9-F83A62423198}"/>
                </a:ext>
              </a:extLst>
            </p:cNvPr>
            <p:cNvGrpSpPr/>
            <p:nvPr/>
          </p:nvGrpSpPr>
          <p:grpSpPr>
            <a:xfrm>
              <a:off x="5442201" y="2765298"/>
              <a:ext cx="1306068" cy="1315974"/>
              <a:chOff x="5442201" y="2765298"/>
              <a:chExt cx="1306068" cy="1315974"/>
            </a:xfrm>
          </p:grpSpPr>
          <p:sp>
            <p:nvSpPr>
              <p:cNvPr id="300" name="Freeform 5">
                <a:extLst>
                  <a:ext uri="{FF2B5EF4-FFF2-40B4-BE49-F238E27FC236}">
                    <a16:creationId xmlns:a16="http://schemas.microsoft.com/office/drawing/2014/main" id="{AB4EBE6F-BA43-4152-AD64-FF68685451E8}"/>
                  </a:ext>
                </a:extLst>
              </p:cNvPr>
              <p:cNvSpPr>
                <a:spLocks noEditPoints="1"/>
              </p:cNvSpPr>
              <p:nvPr/>
            </p:nvSpPr>
            <p:spPr bwMode="auto">
              <a:xfrm>
                <a:off x="5442201" y="2765298"/>
                <a:ext cx="1306068" cy="1315974"/>
              </a:xfrm>
              <a:custGeom>
                <a:avLst/>
                <a:gdLst>
                  <a:gd name="T0" fmla="*/ 1807 w 1830"/>
                  <a:gd name="T1" fmla="*/ 1666 h 1842"/>
                  <a:gd name="T2" fmla="*/ 1708 w 1830"/>
                  <a:gd name="T3" fmla="*/ 1666 h 1842"/>
                  <a:gd name="T4" fmla="*/ 1708 w 1830"/>
                  <a:gd name="T5" fmla="*/ 1616 h 1842"/>
                  <a:gd name="T6" fmla="*/ 1686 w 1830"/>
                  <a:gd name="T7" fmla="*/ 1594 h 1842"/>
                  <a:gd name="T8" fmla="*/ 144 w 1830"/>
                  <a:gd name="T9" fmla="*/ 1594 h 1842"/>
                  <a:gd name="T10" fmla="*/ 122 w 1830"/>
                  <a:gd name="T11" fmla="*/ 1616 h 1842"/>
                  <a:gd name="T12" fmla="*/ 122 w 1830"/>
                  <a:gd name="T13" fmla="*/ 1666 h 1842"/>
                  <a:gd name="T14" fmla="*/ 23 w 1830"/>
                  <a:gd name="T15" fmla="*/ 1666 h 1842"/>
                  <a:gd name="T16" fmla="*/ 1 w 1830"/>
                  <a:gd name="T17" fmla="*/ 1688 h 1842"/>
                  <a:gd name="T18" fmla="*/ 1 w 1830"/>
                  <a:gd name="T19" fmla="*/ 1820 h 1842"/>
                  <a:gd name="T20" fmla="*/ 23 w 1830"/>
                  <a:gd name="T21" fmla="*/ 1842 h 1842"/>
                  <a:gd name="T22" fmla="*/ 1807 w 1830"/>
                  <a:gd name="T23" fmla="*/ 1842 h 1842"/>
                  <a:gd name="T24" fmla="*/ 1829 w 1830"/>
                  <a:gd name="T25" fmla="*/ 1820 h 1842"/>
                  <a:gd name="T26" fmla="*/ 1829 w 1830"/>
                  <a:gd name="T27" fmla="*/ 1688 h 1842"/>
                  <a:gd name="T28" fmla="*/ 1807 w 1830"/>
                  <a:gd name="T29" fmla="*/ 1666 h 1842"/>
                  <a:gd name="T30" fmla="*/ 1818 w 1830"/>
                  <a:gd name="T31" fmla="*/ 441 h 1842"/>
                  <a:gd name="T32" fmla="*/ 925 w 1830"/>
                  <a:gd name="T33" fmla="*/ 3 h 1842"/>
                  <a:gd name="T34" fmla="*/ 905 w 1830"/>
                  <a:gd name="T35" fmla="*/ 3 h 1842"/>
                  <a:gd name="T36" fmla="*/ 12 w 1830"/>
                  <a:gd name="T37" fmla="*/ 441 h 1842"/>
                  <a:gd name="T38" fmla="*/ 0 w 1830"/>
                  <a:gd name="T39" fmla="*/ 461 h 1842"/>
                  <a:gd name="T40" fmla="*/ 0 w 1830"/>
                  <a:gd name="T41" fmla="*/ 533 h 1842"/>
                  <a:gd name="T42" fmla="*/ 22 w 1830"/>
                  <a:gd name="T43" fmla="*/ 555 h 1842"/>
                  <a:gd name="T44" fmla="*/ 169 w 1830"/>
                  <a:gd name="T45" fmla="*/ 555 h 1842"/>
                  <a:gd name="T46" fmla="*/ 169 w 1830"/>
                  <a:gd name="T47" fmla="*/ 641 h 1842"/>
                  <a:gd name="T48" fmla="*/ 191 w 1830"/>
                  <a:gd name="T49" fmla="*/ 663 h 1842"/>
                  <a:gd name="T50" fmla="*/ 1639 w 1830"/>
                  <a:gd name="T51" fmla="*/ 663 h 1842"/>
                  <a:gd name="T52" fmla="*/ 1661 w 1830"/>
                  <a:gd name="T53" fmla="*/ 641 h 1842"/>
                  <a:gd name="T54" fmla="*/ 1661 w 1830"/>
                  <a:gd name="T55" fmla="*/ 555 h 1842"/>
                  <a:gd name="T56" fmla="*/ 1808 w 1830"/>
                  <a:gd name="T57" fmla="*/ 555 h 1842"/>
                  <a:gd name="T58" fmla="*/ 1830 w 1830"/>
                  <a:gd name="T59" fmla="*/ 533 h 1842"/>
                  <a:gd name="T60" fmla="*/ 1830 w 1830"/>
                  <a:gd name="T61" fmla="*/ 461 h 1842"/>
                  <a:gd name="T62" fmla="*/ 1818 w 1830"/>
                  <a:gd name="T63" fmla="*/ 441 h 1842"/>
                  <a:gd name="T64" fmla="*/ 1617 w 1830"/>
                  <a:gd name="T65" fmla="*/ 619 h 1842"/>
                  <a:gd name="T66" fmla="*/ 213 w 1830"/>
                  <a:gd name="T67" fmla="*/ 619 h 1842"/>
                  <a:gd name="T68" fmla="*/ 213 w 1830"/>
                  <a:gd name="T69" fmla="*/ 555 h 1842"/>
                  <a:gd name="T70" fmla="*/ 1617 w 1830"/>
                  <a:gd name="T71" fmla="*/ 555 h 1842"/>
                  <a:gd name="T72" fmla="*/ 1617 w 1830"/>
                  <a:gd name="T73" fmla="*/ 619 h 1842"/>
                  <a:gd name="T74" fmla="*/ 1786 w 1830"/>
                  <a:gd name="T75" fmla="*/ 511 h 1842"/>
                  <a:gd name="T76" fmla="*/ 1661 w 1830"/>
                  <a:gd name="T77" fmla="*/ 511 h 1842"/>
                  <a:gd name="T78" fmla="*/ 1617 w 1830"/>
                  <a:gd name="T79" fmla="*/ 511 h 1842"/>
                  <a:gd name="T80" fmla="*/ 213 w 1830"/>
                  <a:gd name="T81" fmla="*/ 511 h 1842"/>
                  <a:gd name="T82" fmla="*/ 169 w 1830"/>
                  <a:gd name="T83" fmla="*/ 511 h 1842"/>
                  <a:gd name="T84" fmla="*/ 44 w 1830"/>
                  <a:gd name="T85" fmla="*/ 511 h 1842"/>
                  <a:gd name="T86" fmla="*/ 44 w 1830"/>
                  <a:gd name="T87" fmla="*/ 474 h 1842"/>
                  <a:gd name="T88" fmla="*/ 915 w 1830"/>
                  <a:gd name="T89" fmla="*/ 47 h 1842"/>
                  <a:gd name="T90" fmla="*/ 1786 w 1830"/>
                  <a:gd name="T91" fmla="*/ 474 h 1842"/>
                  <a:gd name="T92" fmla="*/ 1786 w 1830"/>
                  <a:gd name="T93" fmla="*/ 511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30" h="1842">
                    <a:moveTo>
                      <a:pt x="1807" y="1666"/>
                    </a:moveTo>
                    <a:cubicBezTo>
                      <a:pt x="1708" y="1666"/>
                      <a:pt x="1708" y="1666"/>
                      <a:pt x="1708" y="1666"/>
                    </a:cubicBezTo>
                    <a:cubicBezTo>
                      <a:pt x="1708" y="1616"/>
                      <a:pt x="1708" y="1616"/>
                      <a:pt x="1708" y="1616"/>
                    </a:cubicBezTo>
                    <a:cubicBezTo>
                      <a:pt x="1708" y="1603"/>
                      <a:pt x="1699" y="1594"/>
                      <a:pt x="1686" y="1594"/>
                    </a:cubicBezTo>
                    <a:cubicBezTo>
                      <a:pt x="144" y="1594"/>
                      <a:pt x="144" y="1594"/>
                      <a:pt x="144" y="1594"/>
                    </a:cubicBezTo>
                    <a:cubicBezTo>
                      <a:pt x="131" y="1594"/>
                      <a:pt x="122" y="1603"/>
                      <a:pt x="122" y="1616"/>
                    </a:cubicBezTo>
                    <a:cubicBezTo>
                      <a:pt x="122" y="1666"/>
                      <a:pt x="122" y="1666"/>
                      <a:pt x="122" y="1666"/>
                    </a:cubicBezTo>
                    <a:cubicBezTo>
                      <a:pt x="23" y="1666"/>
                      <a:pt x="23" y="1666"/>
                      <a:pt x="23" y="1666"/>
                    </a:cubicBezTo>
                    <a:cubicBezTo>
                      <a:pt x="11" y="1666"/>
                      <a:pt x="1" y="1675"/>
                      <a:pt x="1" y="1688"/>
                    </a:cubicBezTo>
                    <a:cubicBezTo>
                      <a:pt x="1" y="1820"/>
                      <a:pt x="1" y="1820"/>
                      <a:pt x="1" y="1820"/>
                    </a:cubicBezTo>
                    <a:cubicBezTo>
                      <a:pt x="1" y="1832"/>
                      <a:pt x="11" y="1842"/>
                      <a:pt x="23" y="1842"/>
                    </a:cubicBezTo>
                    <a:cubicBezTo>
                      <a:pt x="1807" y="1842"/>
                      <a:pt x="1807" y="1842"/>
                      <a:pt x="1807" y="1842"/>
                    </a:cubicBezTo>
                    <a:cubicBezTo>
                      <a:pt x="1819" y="1842"/>
                      <a:pt x="1829" y="1832"/>
                      <a:pt x="1829" y="1820"/>
                    </a:cubicBezTo>
                    <a:cubicBezTo>
                      <a:pt x="1829" y="1688"/>
                      <a:pt x="1829" y="1688"/>
                      <a:pt x="1829" y="1688"/>
                    </a:cubicBezTo>
                    <a:cubicBezTo>
                      <a:pt x="1829" y="1675"/>
                      <a:pt x="1819" y="1666"/>
                      <a:pt x="1807" y="1666"/>
                    </a:cubicBezTo>
                    <a:close/>
                    <a:moveTo>
                      <a:pt x="1818" y="441"/>
                    </a:moveTo>
                    <a:cubicBezTo>
                      <a:pt x="925" y="3"/>
                      <a:pt x="925" y="3"/>
                      <a:pt x="925" y="3"/>
                    </a:cubicBezTo>
                    <a:cubicBezTo>
                      <a:pt x="919" y="0"/>
                      <a:pt x="911" y="0"/>
                      <a:pt x="905" y="3"/>
                    </a:cubicBezTo>
                    <a:cubicBezTo>
                      <a:pt x="12" y="441"/>
                      <a:pt x="12" y="441"/>
                      <a:pt x="12" y="441"/>
                    </a:cubicBezTo>
                    <a:cubicBezTo>
                      <a:pt x="5" y="445"/>
                      <a:pt x="0" y="452"/>
                      <a:pt x="0" y="461"/>
                    </a:cubicBezTo>
                    <a:cubicBezTo>
                      <a:pt x="0" y="533"/>
                      <a:pt x="0" y="533"/>
                      <a:pt x="0" y="533"/>
                    </a:cubicBezTo>
                    <a:cubicBezTo>
                      <a:pt x="0" y="545"/>
                      <a:pt x="10" y="555"/>
                      <a:pt x="22" y="555"/>
                    </a:cubicBezTo>
                    <a:cubicBezTo>
                      <a:pt x="169" y="555"/>
                      <a:pt x="169" y="555"/>
                      <a:pt x="169" y="555"/>
                    </a:cubicBezTo>
                    <a:cubicBezTo>
                      <a:pt x="169" y="641"/>
                      <a:pt x="169" y="641"/>
                      <a:pt x="169" y="641"/>
                    </a:cubicBezTo>
                    <a:cubicBezTo>
                      <a:pt x="169" y="654"/>
                      <a:pt x="179" y="663"/>
                      <a:pt x="191" y="663"/>
                    </a:cubicBezTo>
                    <a:cubicBezTo>
                      <a:pt x="1639" y="663"/>
                      <a:pt x="1639" y="663"/>
                      <a:pt x="1639" y="663"/>
                    </a:cubicBezTo>
                    <a:cubicBezTo>
                      <a:pt x="1651" y="663"/>
                      <a:pt x="1661" y="654"/>
                      <a:pt x="1661" y="641"/>
                    </a:cubicBezTo>
                    <a:cubicBezTo>
                      <a:pt x="1661" y="555"/>
                      <a:pt x="1661" y="555"/>
                      <a:pt x="1661" y="555"/>
                    </a:cubicBezTo>
                    <a:cubicBezTo>
                      <a:pt x="1808" y="555"/>
                      <a:pt x="1808" y="555"/>
                      <a:pt x="1808" y="555"/>
                    </a:cubicBezTo>
                    <a:cubicBezTo>
                      <a:pt x="1820" y="555"/>
                      <a:pt x="1830" y="545"/>
                      <a:pt x="1830" y="533"/>
                    </a:cubicBezTo>
                    <a:cubicBezTo>
                      <a:pt x="1830" y="461"/>
                      <a:pt x="1830" y="461"/>
                      <a:pt x="1830" y="461"/>
                    </a:cubicBezTo>
                    <a:cubicBezTo>
                      <a:pt x="1830" y="452"/>
                      <a:pt x="1825" y="445"/>
                      <a:pt x="1818" y="441"/>
                    </a:cubicBezTo>
                    <a:close/>
                    <a:moveTo>
                      <a:pt x="1617" y="619"/>
                    </a:moveTo>
                    <a:cubicBezTo>
                      <a:pt x="213" y="619"/>
                      <a:pt x="213" y="619"/>
                      <a:pt x="213" y="619"/>
                    </a:cubicBezTo>
                    <a:cubicBezTo>
                      <a:pt x="213" y="555"/>
                      <a:pt x="213" y="555"/>
                      <a:pt x="213" y="555"/>
                    </a:cubicBezTo>
                    <a:cubicBezTo>
                      <a:pt x="1617" y="555"/>
                      <a:pt x="1617" y="555"/>
                      <a:pt x="1617" y="555"/>
                    </a:cubicBezTo>
                    <a:lnTo>
                      <a:pt x="1617" y="619"/>
                    </a:lnTo>
                    <a:close/>
                    <a:moveTo>
                      <a:pt x="1786" y="511"/>
                    </a:moveTo>
                    <a:cubicBezTo>
                      <a:pt x="1661" y="511"/>
                      <a:pt x="1661" y="511"/>
                      <a:pt x="1661" y="511"/>
                    </a:cubicBezTo>
                    <a:cubicBezTo>
                      <a:pt x="1617" y="511"/>
                      <a:pt x="1617" y="511"/>
                      <a:pt x="1617" y="511"/>
                    </a:cubicBezTo>
                    <a:cubicBezTo>
                      <a:pt x="213" y="511"/>
                      <a:pt x="213" y="511"/>
                      <a:pt x="213" y="511"/>
                    </a:cubicBezTo>
                    <a:cubicBezTo>
                      <a:pt x="169" y="511"/>
                      <a:pt x="169" y="511"/>
                      <a:pt x="169" y="511"/>
                    </a:cubicBezTo>
                    <a:cubicBezTo>
                      <a:pt x="44" y="511"/>
                      <a:pt x="44" y="511"/>
                      <a:pt x="44" y="511"/>
                    </a:cubicBezTo>
                    <a:cubicBezTo>
                      <a:pt x="44" y="474"/>
                      <a:pt x="44" y="474"/>
                      <a:pt x="44" y="474"/>
                    </a:cubicBezTo>
                    <a:cubicBezTo>
                      <a:pt x="915" y="47"/>
                      <a:pt x="915" y="47"/>
                      <a:pt x="915" y="47"/>
                    </a:cubicBezTo>
                    <a:cubicBezTo>
                      <a:pt x="1786" y="474"/>
                      <a:pt x="1786" y="474"/>
                      <a:pt x="1786" y="474"/>
                    </a:cubicBezTo>
                    <a:lnTo>
                      <a:pt x="1786" y="5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sp>
            <p:nvSpPr>
              <p:cNvPr id="301" name="Freeform 6">
                <a:extLst>
                  <a:ext uri="{FF2B5EF4-FFF2-40B4-BE49-F238E27FC236}">
                    <a16:creationId xmlns:a16="http://schemas.microsoft.com/office/drawing/2014/main" id="{78C53AAD-3708-4518-9AD5-714F05FBE6E7}"/>
                  </a:ext>
                </a:extLst>
              </p:cNvPr>
              <p:cNvSpPr>
                <a:spLocks noEditPoints="1"/>
              </p:cNvSpPr>
              <p:nvPr/>
            </p:nvSpPr>
            <p:spPr bwMode="auto">
              <a:xfrm>
                <a:off x="5613651" y="2902458"/>
                <a:ext cx="963549" cy="958596"/>
              </a:xfrm>
              <a:custGeom>
                <a:avLst/>
                <a:gdLst>
                  <a:gd name="T0" fmla="*/ 783 w 1350"/>
                  <a:gd name="T1" fmla="*/ 108 h 1342"/>
                  <a:gd name="T2" fmla="*/ 675 w 1350"/>
                  <a:gd name="T3" fmla="*/ 216 h 1342"/>
                  <a:gd name="T4" fmla="*/ 567 w 1350"/>
                  <a:gd name="T5" fmla="*/ 108 h 1342"/>
                  <a:gd name="T6" fmla="*/ 675 w 1350"/>
                  <a:gd name="T7" fmla="*/ 0 h 1342"/>
                  <a:gd name="T8" fmla="*/ 783 w 1350"/>
                  <a:gd name="T9" fmla="*/ 108 h 1342"/>
                  <a:gd name="T10" fmla="*/ 174 w 1350"/>
                  <a:gd name="T11" fmla="*/ 540 h 1342"/>
                  <a:gd name="T12" fmla="*/ 164 w 1350"/>
                  <a:gd name="T13" fmla="*/ 531 h 1342"/>
                  <a:gd name="T14" fmla="*/ 35 w 1350"/>
                  <a:gd name="T15" fmla="*/ 531 h 1342"/>
                  <a:gd name="T16" fmla="*/ 25 w 1350"/>
                  <a:gd name="T17" fmla="*/ 540 h 1342"/>
                  <a:gd name="T18" fmla="*/ 0 w 1350"/>
                  <a:gd name="T19" fmla="*/ 1332 h 1342"/>
                  <a:gd name="T20" fmla="*/ 10 w 1350"/>
                  <a:gd name="T21" fmla="*/ 1342 h 1342"/>
                  <a:gd name="T22" fmla="*/ 188 w 1350"/>
                  <a:gd name="T23" fmla="*/ 1342 h 1342"/>
                  <a:gd name="T24" fmla="*/ 198 w 1350"/>
                  <a:gd name="T25" fmla="*/ 1332 h 1342"/>
                  <a:gd name="T26" fmla="*/ 174 w 1350"/>
                  <a:gd name="T27" fmla="*/ 540 h 1342"/>
                  <a:gd name="T28" fmla="*/ 557 w 1350"/>
                  <a:gd name="T29" fmla="*/ 540 h 1342"/>
                  <a:gd name="T30" fmla="*/ 548 w 1350"/>
                  <a:gd name="T31" fmla="*/ 531 h 1342"/>
                  <a:gd name="T32" fmla="*/ 418 w 1350"/>
                  <a:gd name="T33" fmla="*/ 531 h 1342"/>
                  <a:gd name="T34" fmla="*/ 409 w 1350"/>
                  <a:gd name="T35" fmla="*/ 540 h 1342"/>
                  <a:gd name="T36" fmla="*/ 384 w 1350"/>
                  <a:gd name="T37" fmla="*/ 1332 h 1342"/>
                  <a:gd name="T38" fmla="*/ 394 w 1350"/>
                  <a:gd name="T39" fmla="*/ 1342 h 1342"/>
                  <a:gd name="T40" fmla="*/ 572 w 1350"/>
                  <a:gd name="T41" fmla="*/ 1342 h 1342"/>
                  <a:gd name="T42" fmla="*/ 582 w 1350"/>
                  <a:gd name="T43" fmla="*/ 1332 h 1342"/>
                  <a:gd name="T44" fmla="*/ 557 w 1350"/>
                  <a:gd name="T45" fmla="*/ 540 h 1342"/>
                  <a:gd name="T46" fmla="*/ 941 w 1350"/>
                  <a:gd name="T47" fmla="*/ 540 h 1342"/>
                  <a:gd name="T48" fmla="*/ 932 w 1350"/>
                  <a:gd name="T49" fmla="*/ 531 h 1342"/>
                  <a:gd name="T50" fmla="*/ 802 w 1350"/>
                  <a:gd name="T51" fmla="*/ 531 h 1342"/>
                  <a:gd name="T52" fmla="*/ 793 w 1350"/>
                  <a:gd name="T53" fmla="*/ 540 h 1342"/>
                  <a:gd name="T54" fmla="*/ 768 w 1350"/>
                  <a:gd name="T55" fmla="*/ 1332 h 1342"/>
                  <a:gd name="T56" fmla="*/ 778 w 1350"/>
                  <a:gd name="T57" fmla="*/ 1342 h 1342"/>
                  <a:gd name="T58" fmla="*/ 956 w 1350"/>
                  <a:gd name="T59" fmla="*/ 1342 h 1342"/>
                  <a:gd name="T60" fmla="*/ 966 w 1350"/>
                  <a:gd name="T61" fmla="*/ 1332 h 1342"/>
                  <a:gd name="T62" fmla="*/ 941 w 1350"/>
                  <a:gd name="T63" fmla="*/ 540 h 1342"/>
                  <a:gd name="T64" fmla="*/ 1325 w 1350"/>
                  <a:gd name="T65" fmla="*/ 540 h 1342"/>
                  <a:gd name="T66" fmla="*/ 1315 w 1350"/>
                  <a:gd name="T67" fmla="*/ 531 h 1342"/>
                  <a:gd name="T68" fmla="*/ 1186 w 1350"/>
                  <a:gd name="T69" fmla="*/ 531 h 1342"/>
                  <a:gd name="T70" fmla="*/ 1176 w 1350"/>
                  <a:gd name="T71" fmla="*/ 540 h 1342"/>
                  <a:gd name="T72" fmla="*/ 1152 w 1350"/>
                  <a:gd name="T73" fmla="*/ 1332 h 1342"/>
                  <a:gd name="T74" fmla="*/ 1162 w 1350"/>
                  <a:gd name="T75" fmla="*/ 1342 h 1342"/>
                  <a:gd name="T76" fmla="*/ 1340 w 1350"/>
                  <a:gd name="T77" fmla="*/ 1342 h 1342"/>
                  <a:gd name="T78" fmla="*/ 1350 w 1350"/>
                  <a:gd name="T79" fmla="*/ 1332 h 1342"/>
                  <a:gd name="T80" fmla="*/ 1325 w 1350"/>
                  <a:gd name="T81" fmla="*/ 54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0" h="1342">
                    <a:moveTo>
                      <a:pt x="783" y="108"/>
                    </a:moveTo>
                    <a:cubicBezTo>
                      <a:pt x="783" y="167"/>
                      <a:pt x="735" y="216"/>
                      <a:pt x="675" y="216"/>
                    </a:cubicBezTo>
                    <a:cubicBezTo>
                      <a:pt x="615" y="216"/>
                      <a:pt x="567" y="167"/>
                      <a:pt x="567" y="108"/>
                    </a:cubicBezTo>
                    <a:cubicBezTo>
                      <a:pt x="567" y="48"/>
                      <a:pt x="615" y="0"/>
                      <a:pt x="675" y="0"/>
                    </a:cubicBezTo>
                    <a:cubicBezTo>
                      <a:pt x="735" y="0"/>
                      <a:pt x="783" y="48"/>
                      <a:pt x="783" y="108"/>
                    </a:cubicBezTo>
                    <a:close/>
                    <a:moveTo>
                      <a:pt x="174" y="540"/>
                    </a:moveTo>
                    <a:cubicBezTo>
                      <a:pt x="174" y="535"/>
                      <a:pt x="169" y="531"/>
                      <a:pt x="164" y="531"/>
                    </a:cubicBezTo>
                    <a:cubicBezTo>
                      <a:pt x="35" y="531"/>
                      <a:pt x="35" y="531"/>
                      <a:pt x="35" y="531"/>
                    </a:cubicBezTo>
                    <a:cubicBezTo>
                      <a:pt x="29" y="531"/>
                      <a:pt x="25" y="535"/>
                      <a:pt x="25" y="540"/>
                    </a:cubicBezTo>
                    <a:cubicBezTo>
                      <a:pt x="0" y="1332"/>
                      <a:pt x="0" y="1332"/>
                      <a:pt x="0" y="1332"/>
                    </a:cubicBezTo>
                    <a:cubicBezTo>
                      <a:pt x="0" y="1337"/>
                      <a:pt x="5" y="1342"/>
                      <a:pt x="10" y="1342"/>
                    </a:cubicBezTo>
                    <a:cubicBezTo>
                      <a:pt x="188" y="1342"/>
                      <a:pt x="188" y="1342"/>
                      <a:pt x="188" y="1342"/>
                    </a:cubicBezTo>
                    <a:cubicBezTo>
                      <a:pt x="194" y="1342"/>
                      <a:pt x="198" y="1337"/>
                      <a:pt x="198" y="1332"/>
                    </a:cubicBezTo>
                    <a:lnTo>
                      <a:pt x="174" y="540"/>
                    </a:lnTo>
                    <a:close/>
                    <a:moveTo>
                      <a:pt x="557" y="540"/>
                    </a:moveTo>
                    <a:cubicBezTo>
                      <a:pt x="557" y="535"/>
                      <a:pt x="553" y="531"/>
                      <a:pt x="548" y="531"/>
                    </a:cubicBezTo>
                    <a:cubicBezTo>
                      <a:pt x="418" y="531"/>
                      <a:pt x="418" y="531"/>
                      <a:pt x="418" y="531"/>
                    </a:cubicBezTo>
                    <a:cubicBezTo>
                      <a:pt x="413" y="531"/>
                      <a:pt x="409" y="535"/>
                      <a:pt x="409" y="540"/>
                    </a:cubicBezTo>
                    <a:cubicBezTo>
                      <a:pt x="384" y="1332"/>
                      <a:pt x="384" y="1332"/>
                      <a:pt x="384" y="1332"/>
                    </a:cubicBezTo>
                    <a:cubicBezTo>
                      <a:pt x="384" y="1337"/>
                      <a:pt x="389" y="1342"/>
                      <a:pt x="394" y="1342"/>
                    </a:cubicBezTo>
                    <a:cubicBezTo>
                      <a:pt x="572" y="1342"/>
                      <a:pt x="572" y="1342"/>
                      <a:pt x="572" y="1342"/>
                    </a:cubicBezTo>
                    <a:cubicBezTo>
                      <a:pt x="578" y="1342"/>
                      <a:pt x="582" y="1337"/>
                      <a:pt x="582" y="1332"/>
                    </a:cubicBezTo>
                    <a:lnTo>
                      <a:pt x="557" y="540"/>
                    </a:lnTo>
                    <a:close/>
                    <a:moveTo>
                      <a:pt x="941" y="540"/>
                    </a:moveTo>
                    <a:cubicBezTo>
                      <a:pt x="941" y="535"/>
                      <a:pt x="937" y="531"/>
                      <a:pt x="932" y="531"/>
                    </a:cubicBezTo>
                    <a:cubicBezTo>
                      <a:pt x="802" y="531"/>
                      <a:pt x="802" y="531"/>
                      <a:pt x="802" y="531"/>
                    </a:cubicBezTo>
                    <a:cubicBezTo>
                      <a:pt x="797" y="531"/>
                      <a:pt x="793" y="535"/>
                      <a:pt x="793" y="540"/>
                    </a:cubicBezTo>
                    <a:cubicBezTo>
                      <a:pt x="768" y="1332"/>
                      <a:pt x="768" y="1332"/>
                      <a:pt x="768" y="1332"/>
                    </a:cubicBezTo>
                    <a:cubicBezTo>
                      <a:pt x="768" y="1337"/>
                      <a:pt x="772" y="1342"/>
                      <a:pt x="778" y="1342"/>
                    </a:cubicBezTo>
                    <a:cubicBezTo>
                      <a:pt x="956" y="1342"/>
                      <a:pt x="956" y="1342"/>
                      <a:pt x="956" y="1342"/>
                    </a:cubicBezTo>
                    <a:cubicBezTo>
                      <a:pt x="961" y="1342"/>
                      <a:pt x="966" y="1337"/>
                      <a:pt x="966" y="1332"/>
                    </a:cubicBezTo>
                    <a:lnTo>
                      <a:pt x="941" y="540"/>
                    </a:lnTo>
                    <a:close/>
                    <a:moveTo>
                      <a:pt x="1325" y="540"/>
                    </a:moveTo>
                    <a:cubicBezTo>
                      <a:pt x="1325" y="535"/>
                      <a:pt x="1321" y="531"/>
                      <a:pt x="1315" y="531"/>
                    </a:cubicBezTo>
                    <a:cubicBezTo>
                      <a:pt x="1186" y="531"/>
                      <a:pt x="1186" y="531"/>
                      <a:pt x="1186" y="531"/>
                    </a:cubicBezTo>
                    <a:cubicBezTo>
                      <a:pt x="1181" y="531"/>
                      <a:pt x="1176" y="535"/>
                      <a:pt x="1176" y="540"/>
                    </a:cubicBezTo>
                    <a:cubicBezTo>
                      <a:pt x="1152" y="1332"/>
                      <a:pt x="1152" y="1332"/>
                      <a:pt x="1152" y="1332"/>
                    </a:cubicBezTo>
                    <a:cubicBezTo>
                      <a:pt x="1152" y="1337"/>
                      <a:pt x="1156" y="1342"/>
                      <a:pt x="1162" y="1342"/>
                    </a:cubicBezTo>
                    <a:cubicBezTo>
                      <a:pt x="1340" y="1342"/>
                      <a:pt x="1340" y="1342"/>
                      <a:pt x="1340" y="1342"/>
                    </a:cubicBezTo>
                    <a:cubicBezTo>
                      <a:pt x="1345" y="1342"/>
                      <a:pt x="1350" y="1337"/>
                      <a:pt x="1350" y="1332"/>
                    </a:cubicBezTo>
                    <a:lnTo>
                      <a:pt x="1325" y="5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ea"/>
                  <a:cs typeface="+mn-cs"/>
                </a:endParaRPr>
              </a:p>
            </p:txBody>
          </p:sp>
        </p:grpSp>
      </p:grpSp>
      <p:sp>
        <p:nvSpPr>
          <p:cNvPr id="302" name="TextBox 117">
            <a:extLst>
              <a:ext uri="{FF2B5EF4-FFF2-40B4-BE49-F238E27FC236}">
                <a16:creationId xmlns:a16="http://schemas.microsoft.com/office/drawing/2014/main" id="{F51F580E-4A31-4E61-B561-776B79904AE1}"/>
              </a:ext>
            </a:extLst>
          </p:cNvPr>
          <p:cNvSpPr txBox="1"/>
          <p:nvPr/>
        </p:nvSpPr>
        <p:spPr>
          <a:xfrm>
            <a:off x="7100809" y="4324146"/>
            <a:ext cx="869686" cy="424895"/>
          </a:xfrm>
          <a:prstGeom prst="rect">
            <a:avLst/>
          </a:prstGeom>
          <a:solidFill>
            <a:schemeClr val="bg1">
              <a:lumMod val="95000"/>
            </a:schemeClr>
          </a:solidFill>
          <a:ln w="6350" cap="flat" cmpd="sng" algn="ctr">
            <a:noFill/>
            <a:prstDash val="solid"/>
            <a:miter lim="800000"/>
            <a:tailEnd type="triangle"/>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1" lang="ja-JP" altLang="en-US" sz="1600" b="1" spc="-150" dirty="0">
                <a:solidFill>
                  <a:prstClr val="black"/>
                </a:solidFill>
                <a:latin typeface="+mn-ea"/>
              </a:rPr>
              <a:t>民間企業</a:t>
            </a:r>
            <a:endParaRPr kumimoji="1" lang="ja-JP" altLang="en-US" sz="1600" b="1" i="0" u="none" strike="noStrike" kern="1200" cap="none" spc="-150" normalizeH="0" baseline="0" noProof="0" dirty="0">
              <a:ln>
                <a:noFill/>
              </a:ln>
              <a:solidFill>
                <a:prstClr val="black"/>
              </a:solidFill>
              <a:effectLst/>
              <a:uLnTx/>
              <a:uFillTx/>
              <a:latin typeface="+mn-ea"/>
            </a:endParaRPr>
          </a:p>
        </p:txBody>
      </p:sp>
      <p:grpSp>
        <p:nvGrpSpPr>
          <p:cNvPr id="303" name="グループ化 302">
            <a:extLst>
              <a:ext uri="{FF2B5EF4-FFF2-40B4-BE49-F238E27FC236}">
                <a16:creationId xmlns:a16="http://schemas.microsoft.com/office/drawing/2014/main" id="{18BEA38C-A8AF-46EF-BC27-E58EFA3F9F49}"/>
              </a:ext>
            </a:extLst>
          </p:cNvPr>
          <p:cNvGrpSpPr/>
          <p:nvPr/>
        </p:nvGrpSpPr>
        <p:grpSpPr>
          <a:xfrm>
            <a:off x="3842655" y="2573911"/>
            <a:ext cx="2299995" cy="590574"/>
            <a:chOff x="5270820" y="2044016"/>
            <a:chExt cx="1347969" cy="655860"/>
          </a:xfrm>
          <a:solidFill>
            <a:schemeClr val="accent4">
              <a:lumMod val="20000"/>
              <a:lumOff val="80000"/>
            </a:schemeClr>
          </a:solidFill>
        </p:grpSpPr>
        <p:sp>
          <p:nvSpPr>
            <p:cNvPr id="305" name="正方形/長方形 304">
              <a:extLst>
                <a:ext uri="{FF2B5EF4-FFF2-40B4-BE49-F238E27FC236}">
                  <a16:creationId xmlns:a16="http://schemas.microsoft.com/office/drawing/2014/main" id="{09DAA57B-DC2C-446B-9063-A14BDB1128BD}"/>
                </a:ext>
              </a:extLst>
            </p:cNvPr>
            <p:cNvSpPr/>
            <p:nvPr/>
          </p:nvSpPr>
          <p:spPr>
            <a:xfrm>
              <a:off x="5380160" y="2044016"/>
              <a:ext cx="1238629" cy="619932"/>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000000"/>
                </a:solidFill>
                <a:effectLst/>
                <a:uLnTx/>
                <a:uFillTx/>
                <a:latin typeface="+mn-ea"/>
                <a:cs typeface="+mn-cs"/>
              </a:endParaRPr>
            </a:p>
          </p:txBody>
        </p:sp>
        <p:sp>
          <p:nvSpPr>
            <p:cNvPr id="306" name="正方形/長方形 305">
              <a:extLst>
                <a:ext uri="{FF2B5EF4-FFF2-40B4-BE49-F238E27FC236}">
                  <a16:creationId xmlns:a16="http://schemas.microsoft.com/office/drawing/2014/main" id="{B34E0FE0-59E7-4D22-9F8D-DBE0477DB4E9}"/>
                </a:ext>
              </a:extLst>
            </p:cNvPr>
            <p:cNvSpPr/>
            <p:nvPr/>
          </p:nvSpPr>
          <p:spPr>
            <a:xfrm>
              <a:off x="5324156" y="2086572"/>
              <a:ext cx="1238629" cy="604335"/>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000000"/>
                </a:solidFill>
                <a:effectLst/>
                <a:uLnTx/>
                <a:uFillTx/>
                <a:latin typeface="+mn-ea"/>
                <a:cs typeface="+mn-cs"/>
              </a:endParaRPr>
            </a:p>
          </p:txBody>
        </p:sp>
        <p:sp>
          <p:nvSpPr>
            <p:cNvPr id="307" name="正方形/長方形 306">
              <a:extLst>
                <a:ext uri="{FF2B5EF4-FFF2-40B4-BE49-F238E27FC236}">
                  <a16:creationId xmlns:a16="http://schemas.microsoft.com/office/drawing/2014/main" id="{50A09280-AEBC-41F5-8E8E-1AED89350E08}"/>
                </a:ext>
              </a:extLst>
            </p:cNvPr>
            <p:cNvSpPr/>
            <p:nvPr/>
          </p:nvSpPr>
          <p:spPr>
            <a:xfrm>
              <a:off x="5270820" y="2127102"/>
              <a:ext cx="1238629" cy="572774"/>
            </a:xfrm>
            <a:prstGeom prst="rect">
              <a:avLst/>
            </a:prstGeom>
            <a:grpFill/>
            <a:ln w="9525" cap="flat" cmpd="sng" algn="ctr">
              <a:solidFill>
                <a:schemeClr val="bg1">
                  <a:lumMod val="50000"/>
                </a:schemeClr>
              </a:solidFill>
              <a:prstDash val="solid"/>
              <a:miter lim="800000"/>
            </a:ln>
            <a:effectLst/>
          </p:spPr>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n-ea"/>
                </a:rPr>
                <a:t>民間企業や</a:t>
              </a:r>
              <a:br>
                <a:rPr kumimoji="1" lang="en-US" altLang="ja-JP" sz="1600" b="1" i="0" u="none" strike="noStrike" kern="0" cap="none" spc="0" normalizeH="0" baseline="0" noProof="0" dirty="0">
                  <a:ln>
                    <a:noFill/>
                  </a:ln>
                  <a:solidFill>
                    <a:srgbClr val="000000"/>
                  </a:solidFill>
                  <a:effectLst/>
                  <a:uLnTx/>
                  <a:uFillTx/>
                  <a:latin typeface="+mn-ea"/>
                </a:rPr>
              </a:br>
              <a:r>
                <a:rPr kumimoji="1" lang="ja-JP" altLang="en-US" sz="1600" b="1" i="0" u="none" strike="noStrike" kern="0" cap="none" spc="0" normalizeH="0" baseline="0" noProof="0" dirty="0">
                  <a:ln>
                    <a:noFill/>
                  </a:ln>
                  <a:solidFill>
                    <a:srgbClr val="000000"/>
                  </a:solidFill>
                  <a:effectLst/>
                  <a:uLnTx/>
                  <a:uFillTx/>
                  <a:latin typeface="+mn-ea"/>
                </a:rPr>
                <a:t>民間金融機関等</a:t>
              </a:r>
              <a:endParaRPr kumimoji="1" lang="en-US" altLang="ja-JP" sz="1600" b="1" i="0" u="none" strike="noStrike" kern="0" cap="none" spc="0" normalizeH="0" baseline="0" noProof="0" dirty="0">
                <a:ln>
                  <a:noFill/>
                </a:ln>
                <a:solidFill>
                  <a:srgbClr val="000000"/>
                </a:solidFill>
                <a:effectLst/>
                <a:uLnTx/>
                <a:uFillTx/>
                <a:latin typeface="+mn-ea"/>
              </a:endParaRPr>
            </a:p>
          </p:txBody>
        </p:sp>
      </p:grpSp>
      <p:sp>
        <p:nvSpPr>
          <p:cNvPr id="76" name="テキスト ボックス 75">
            <a:extLst>
              <a:ext uri="{FF2B5EF4-FFF2-40B4-BE49-F238E27FC236}">
                <a16:creationId xmlns:a16="http://schemas.microsoft.com/office/drawing/2014/main" id="{8990973C-ACCA-429C-8663-CCB2F9113C67}"/>
              </a:ext>
            </a:extLst>
          </p:cNvPr>
          <p:cNvSpPr txBox="1"/>
          <p:nvPr/>
        </p:nvSpPr>
        <p:spPr>
          <a:xfrm>
            <a:off x="9351" y="6536328"/>
            <a:ext cx="9605952" cy="210776"/>
          </a:xfrm>
          <a:prstGeom prst="rect">
            <a:avLst/>
          </a:prstGeom>
          <a:noFill/>
          <a:ln>
            <a:noFill/>
          </a:ln>
        </p:spPr>
        <p:txBody>
          <a:bodyPr wrap="square" lIns="82800" tIns="82800" rIns="82800" bIns="828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indent="0">
              <a:buNone/>
            </a:pPr>
            <a:endParaRPr lang="ja-JP" altLang="en-US" sz="1400" dirty="0">
              <a:latin typeface="+mn-ea"/>
              <a:ea typeface="+mn-ea"/>
            </a:endParaRPr>
          </a:p>
        </p:txBody>
      </p:sp>
      <p:sp>
        <p:nvSpPr>
          <p:cNvPr id="72" name="テキスト ボックス 71">
            <a:extLst>
              <a:ext uri="{FF2B5EF4-FFF2-40B4-BE49-F238E27FC236}">
                <a16:creationId xmlns:a16="http://schemas.microsoft.com/office/drawing/2014/main" id="{D63A940C-171C-4F42-B6D0-E56029BD8CCA}"/>
              </a:ext>
            </a:extLst>
          </p:cNvPr>
          <p:cNvSpPr txBox="1"/>
          <p:nvPr/>
        </p:nvSpPr>
        <p:spPr>
          <a:xfrm>
            <a:off x="2274396" y="4922873"/>
            <a:ext cx="683428" cy="246221"/>
          </a:xfrm>
          <a:prstGeom prst="rect">
            <a:avLst/>
          </a:prstGeom>
          <a:noFill/>
        </p:spPr>
        <p:txBody>
          <a:bodyPr wrap="square" lIns="0" tIns="0" rIns="0" bIns="0"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1" sz="800" b="0" i="0" u="none" strike="noStrike" kern="0" cap="none" spc="0" normalizeH="0" baseline="0">
                <a:ln>
                  <a:noFill/>
                </a:ln>
                <a:solidFill>
                  <a:srgbClr val="000000"/>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n-ea"/>
                <a:cs typeface="+mn-cs"/>
              </a:rPr>
              <a:t>出資等</a:t>
            </a:r>
          </a:p>
        </p:txBody>
      </p:sp>
      <p:sp>
        <p:nvSpPr>
          <p:cNvPr id="74" name="テキスト ボックス 73">
            <a:extLst>
              <a:ext uri="{FF2B5EF4-FFF2-40B4-BE49-F238E27FC236}">
                <a16:creationId xmlns:a16="http://schemas.microsoft.com/office/drawing/2014/main" id="{B98C5D46-7027-499E-AB04-EE0855CE8CC7}"/>
              </a:ext>
            </a:extLst>
          </p:cNvPr>
          <p:cNvSpPr txBox="1"/>
          <p:nvPr/>
        </p:nvSpPr>
        <p:spPr>
          <a:xfrm flipH="1">
            <a:off x="1932283" y="5103254"/>
            <a:ext cx="1367655" cy="601582"/>
          </a:xfrm>
          <a:prstGeom prst="rect">
            <a:avLst/>
          </a:prstGeom>
          <a:noFill/>
          <a:ln>
            <a:noFill/>
          </a:ln>
        </p:spPr>
        <p:txBody>
          <a:bodyPr wrap="square" lIns="0" tIns="0" rIns="0" bIns="0" rtlCol="0" anchor="ctr">
            <a:noAutofit/>
          </a:bodyPr>
          <a:lstStyle>
            <a:defPPr>
              <a:defRPr lang="en-US"/>
            </a:defPPr>
            <a:lvl1pPr lvl="0" indent="0" algn="ctr">
              <a:buFont typeface="Wingdings" panose="05000000000000000000" pitchFamily="2" charset="2"/>
              <a:buNone/>
              <a:defRPr sz="1400" b="0" kern="100">
                <a:ea typeface="メイリオ" panose="020B0604030504040204" pitchFamily="50" charset="-128"/>
                <a:cs typeface="Times New Roman" panose="02020603050405020304" pitchFamily="18" charset="0"/>
              </a:defRPr>
            </a:lvl1p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ja-JP" sz="12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rPr>
              <a:t>出資比率は</a:t>
            </a:r>
            <a:endParaRPr kumimoji="0" lang="en-US" altLang="ja-JP" sz="12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ja-JP" sz="12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rPr>
              <a:t>50%</a:t>
            </a:r>
            <a:r>
              <a:rPr kumimoji="0" lang="ja-JP" altLang="en-US" sz="1200" b="0" i="0" u="none" strike="noStrike" kern="100" cap="none" spc="0" normalizeH="0" baseline="0" noProof="0" dirty="0">
                <a:ln>
                  <a:noFill/>
                </a:ln>
                <a:solidFill>
                  <a:prstClr val="black"/>
                </a:solidFill>
                <a:effectLst/>
                <a:uLnTx/>
                <a:uFillTx/>
                <a:latin typeface="+mn-ea"/>
                <a:ea typeface="+mn-ea"/>
                <a:cs typeface="Times New Roman" panose="02020603050405020304" pitchFamily="18" charset="0"/>
              </a:rPr>
              <a:t>以下を想定</a:t>
            </a:r>
          </a:p>
        </p:txBody>
      </p:sp>
      <p:sp>
        <p:nvSpPr>
          <p:cNvPr id="70" name="テキスト ボックス 69">
            <a:extLst>
              <a:ext uri="{FF2B5EF4-FFF2-40B4-BE49-F238E27FC236}">
                <a16:creationId xmlns:a16="http://schemas.microsoft.com/office/drawing/2014/main" id="{FCE09BE8-6B68-4B4C-9A88-834066987F3E}"/>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１．本機構の概要</a:t>
            </a:r>
          </a:p>
        </p:txBody>
      </p:sp>
      <p:sp>
        <p:nvSpPr>
          <p:cNvPr id="78" name="コンテンツ プレースホルダー 2">
            <a:extLst>
              <a:ext uri="{FF2B5EF4-FFF2-40B4-BE49-F238E27FC236}">
                <a16:creationId xmlns:a16="http://schemas.microsoft.com/office/drawing/2014/main" id="{937F254F-854C-E524-713F-3257CD625C24}"/>
              </a:ext>
            </a:extLst>
          </p:cNvPr>
          <p:cNvSpPr txBox="1">
            <a:spLocks/>
          </p:cNvSpPr>
          <p:nvPr/>
        </p:nvSpPr>
        <p:spPr>
          <a:xfrm>
            <a:off x="6541829" y="2510723"/>
            <a:ext cx="3190731" cy="400932"/>
          </a:xfrm>
          <a:prstGeom prst="rect">
            <a:avLst/>
          </a:prstGeom>
          <a:ln w="19050">
            <a:solidFill>
              <a:schemeClr val="tx2"/>
            </a:solidFill>
          </a:ln>
        </p:spPr>
        <p:txBody>
          <a:bodyPr wrap="square" lIns="180000" tIns="36000" rIns="180000" bIns="36000" anchor="ctr" anchorCtr="0">
            <a:noAutofit/>
          </a:bodyPr>
          <a:lstStyle>
            <a:lvl1pPr marL="259232" indent="-259232" algn="l" defTabSz="914406" rtl="0" eaLnBrk="1" latinLnBrk="0" hangingPunct="1">
              <a:lnSpc>
                <a:spcPct val="100000"/>
              </a:lnSpc>
              <a:spcBef>
                <a:spcPts val="544"/>
              </a:spcBef>
              <a:spcAft>
                <a:spcPts val="0"/>
              </a:spcAft>
              <a:buFont typeface="Wingdings" panose="05000000000000000000" pitchFamily="2" charset="2"/>
              <a:buChar char="n"/>
              <a:defRPr kumimoji="1" sz="1814" b="0" kern="1200">
                <a:solidFill>
                  <a:schemeClr val="tx1"/>
                </a:solidFill>
                <a:latin typeface="Meiryo UI" panose="020B0604030504040204" pitchFamily="50" charset="-128"/>
                <a:ea typeface="Meiryo UI" panose="020B0604030504040204" pitchFamily="50" charset="-128"/>
                <a:cs typeface="+mn-cs"/>
              </a:defRPr>
            </a:lvl1pPr>
            <a:lvl2pPr marL="0" indent="0" algn="l" defTabSz="914406" rtl="0" eaLnBrk="1" latinLnBrk="0" hangingPunct="1">
              <a:lnSpc>
                <a:spcPct val="90000"/>
              </a:lnSpc>
              <a:spcBef>
                <a:spcPts val="500"/>
              </a:spcBef>
              <a:buFontTx/>
              <a:buNone/>
              <a:defRPr kumimoji="1" sz="2400" kern="1200">
                <a:solidFill>
                  <a:schemeClr val="tx1"/>
                </a:solidFill>
                <a:latin typeface="+mn-lt"/>
                <a:ea typeface="+mn-ea"/>
                <a:cs typeface="+mn-cs"/>
              </a:defRPr>
            </a:lvl2pPr>
            <a:lvl3pPr marL="0" indent="0" algn="l" defTabSz="914406" rtl="0" eaLnBrk="1" latinLnBrk="0" hangingPunct="1">
              <a:lnSpc>
                <a:spcPct val="90000"/>
              </a:lnSpc>
              <a:spcBef>
                <a:spcPts val="500"/>
              </a:spcBef>
              <a:buFontTx/>
              <a:buNone/>
              <a:defRPr kumimoji="1" sz="2000" kern="1200">
                <a:solidFill>
                  <a:schemeClr val="tx1"/>
                </a:solidFill>
                <a:latin typeface="+mn-lt"/>
                <a:ea typeface="+mn-ea"/>
                <a:cs typeface="+mn-cs"/>
              </a:defRPr>
            </a:lvl3pPr>
            <a:lvl4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4pPr>
            <a:lvl5pPr marL="0" indent="0" algn="l" defTabSz="914406" rtl="0" eaLnBrk="1" latinLnBrk="0" hangingPunct="1">
              <a:lnSpc>
                <a:spcPct val="90000"/>
              </a:lnSpc>
              <a:spcBef>
                <a:spcPts val="500"/>
              </a:spcBef>
              <a:buFontTx/>
              <a:buNone/>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200" dirty="0"/>
              <a:t>2022</a:t>
            </a:r>
            <a:r>
              <a:rPr lang="ja-JP" altLang="en-US" sz="1200" dirty="0"/>
              <a:t>年７月５日社長（常勤）候補として、田吉禎彦氏を内定</a:t>
            </a:r>
            <a:endParaRPr lang="en-US" altLang="ja-JP" sz="1200" dirty="0"/>
          </a:p>
        </p:txBody>
      </p:sp>
    </p:spTree>
    <p:extLst>
      <p:ext uri="{BB962C8B-B14F-4D97-AF65-F5344CB8AC3E}">
        <p14:creationId xmlns:p14="http://schemas.microsoft.com/office/powerpoint/2010/main" val="270665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lang="ja-JP" altLang="en-US" dirty="0"/>
              <a:t>脱炭素化支援機構の支援対象事業の定義・要件</a:t>
            </a:r>
            <a:endParaRPr kumimoji="1" lang="ja-JP" altLang="en-US" dirty="0"/>
          </a:p>
        </p:txBody>
      </p:sp>
      <p:sp>
        <p:nvSpPr>
          <p:cNvPr id="3" name="コンテンツ プレースホルダー 2">
            <a:extLst>
              <a:ext uri="{FF2B5EF4-FFF2-40B4-BE49-F238E27FC236}">
                <a16:creationId xmlns:a16="http://schemas.microsoft.com/office/drawing/2014/main" id="{AA6DAADB-B25E-40AF-BF5E-0F10D21F727B}"/>
              </a:ext>
            </a:extLst>
          </p:cNvPr>
          <p:cNvSpPr>
            <a:spLocks noGrp="1"/>
          </p:cNvSpPr>
          <p:nvPr>
            <p:ph sz="quarter" idx="12"/>
          </p:nvPr>
        </p:nvSpPr>
        <p:spPr>
          <a:xfrm>
            <a:off x="150023" y="1055805"/>
            <a:ext cx="9605952" cy="1068736"/>
          </a:xfrm>
        </p:spPr>
        <p:txBody>
          <a:bodyPr lIns="72000" tIns="72000" rIns="72000" bIns="72000"/>
          <a:lstStyle/>
          <a:p>
            <a:r>
              <a:rPr lang="ja-JP" altLang="en-US" sz="2000" dirty="0"/>
              <a:t>脱炭素化支援機構は、脱炭素社会の実現に貢献する事業であって、民間企業が主導する採算性のある事業について、民間資金単独での資金調達を補完するための公的支援のニーズに応える資金供給を行います。</a:t>
            </a:r>
            <a:endParaRPr lang="en-US" altLang="ja-JP" sz="2000" dirty="0"/>
          </a:p>
        </p:txBody>
      </p:sp>
      <p:sp>
        <p:nvSpPr>
          <p:cNvPr id="17" name="Text Placeholder 2">
            <a:extLst>
              <a:ext uri="{FF2B5EF4-FFF2-40B4-BE49-F238E27FC236}">
                <a16:creationId xmlns:a16="http://schemas.microsoft.com/office/drawing/2014/main" id="{A0737470-AB51-4751-828E-3A93D4C8E7BD}"/>
              </a:ext>
            </a:extLst>
          </p:cNvPr>
          <p:cNvSpPr txBox="1">
            <a:spLocks/>
          </p:cNvSpPr>
          <p:nvPr/>
        </p:nvSpPr>
        <p:spPr>
          <a:xfrm>
            <a:off x="150023" y="2249322"/>
            <a:ext cx="9605952" cy="435079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a:spcBef>
                <a:spcPts val="600"/>
              </a:spcBef>
              <a:spcAft>
                <a:spcPts val="0"/>
              </a:spcAft>
              <a:buFont typeface="Wingdings" panose="05000000000000000000" pitchFamily="2" charset="2"/>
              <a:buChar char="l"/>
            </a:pPr>
            <a:r>
              <a:rPr kumimoji="1" lang="en-US" altLang="ja-JP" sz="1800" b="1" u="sng" dirty="0">
                <a:latin typeface="Meiryo UI" panose="020B0604030504040204" pitchFamily="50" charset="-128"/>
                <a:ea typeface="Meiryo UI" panose="020B0604030504040204" pitchFamily="50" charset="-128"/>
              </a:rPr>
              <a:t>【</a:t>
            </a:r>
            <a:r>
              <a:rPr kumimoji="1" lang="ja-JP" altLang="en-US" sz="1800" b="1" u="sng" dirty="0">
                <a:latin typeface="Meiryo UI" panose="020B0604030504040204" pitchFamily="50" charset="-128"/>
                <a:ea typeface="Meiryo UI" panose="020B0604030504040204" pitchFamily="50" charset="-128"/>
              </a:rPr>
              <a:t>政策性</a:t>
            </a:r>
            <a:r>
              <a:rPr kumimoji="1" lang="en-US" altLang="ja-JP" sz="1800" b="1" u="sng" dirty="0">
                <a:latin typeface="Meiryo UI" panose="020B0604030504040204" pitchFamily="50" charset="-128"/>
                <a:ea typeface="Meiryo UI" panose="020B0604030504040204" pitchFamily="50" charset="-128"/>
              </a:rPr>
              <a:t>】</a:t>
            </a:r>
            <a:r>
              <a:rPr kumimoji="1" lang="ja-JP" altLang="en-US" sz="1800" b="1" u="sng" dirty="0">
                <a:latin typeface="Meiryo UI" panose="020B0604030504040204" pitchFamily="50" charset="-128"/>
                <a:ea typeface="Meiryo UI" panose="020B0604030504040204" pitchFamily="50" charset="-128"/>
              </a:rPr>
              <a:t>　脱炭素社会の実現に貢献する事業であること</a:t>
            </a:r>
            <a:endParaRPr kumimoji="1" lang="en-US" altLang="ja-JP" sz="1800" dirty="0">
              <a:latin typeface="Meiryo UI" panose="020B0604030504040204" pitchFamily="50" charset="-128"/>
              <a:ea typeface="Meiryo UI" panose="020B0604030504040204" pitchFamily="50" charset="-128"/>
            </a:endParaRPr>
          </a:p>
          <a:p>
            <a:pPr marL="523875" lvl="1" indent="-342900">
              <a:spcBef>
                <a:spcPts val="600"/>
              </a:spcBef>
              <a:spcAft>
                <a:spcPts val="0"/>
              </a:spcAft>
              <a:buFont typeface="+mj-ea"/>
              <a:buAutoNum type="circleNumDbPlain"/>
            </a:pPr>
            <a:r>
              <a:rPr lang="ja-JP" altLang="en-US" sz="1600" dirty="0">
                <a:latin typeface="+mn-ea"/>
              </a:rPr>
              <a:t>自社の温室効果ガスの排出量の削減や吸収量の増大を行う事業活動</a:t>
            </a:r>
          </a:p>
          <a:p>
            <a:pPr marL="523875" lvl="1" indent="-342900">
              <a:spcBef>
                <a:spcPts val="600"/>
              </a:spcBef>
              <a:spcAft>
                <a:spcPts val="0"/>
              </a:spcAft>
              <a:buFont typeface="+mj-ea"/>
              <a:buAutoNum type="circleNumDbPlain"/>
            </a:pPr>
            <a:r>
              <a:rPr lang="ja-JP" altLang="en-US" sz="1600" dirty="0">
                <a:latin typeface="+mn-ea"/>
              </a:rPr>
              <a:t>他社の温室効果ガスの排出量の削減や吸収量の増大に寄与する事業活動</a:t>
            </a:r>
          </a:p>
          <a:p>
            <a:pPr marL="523875" lvl="1" indent="-342900">
              <a:spcBef>
                <a:spcPts val="600"/>
              </a:spcBef>
              <a:spcAft>
                <a:spcPts val="0"/>
              </a:spcAft>
              <a:buFont typeface="+mj-ea"/>
              <a:buAutoNum type="circleNumDbPlain"/>
            </a:pPr>
            <a:r>
              <a:rPr lang="ja-JP" altLang="en-US" sz="1600" dirty="0">
                <a:latin typeface="+mn-ea"/>
              </a:rPr>
              <a:t>これらの事業活動を支援する事業活動</a:t>
            </a:r>
          </a:p>
          <a:p>
            <a:pPr marL="457200" lvl="1" indent="-276225">
              <a:spcBef>
                <a:spcPts val="600"/>
              </a:spcBef>
              <a:spcAft>
                <a:spcPts val="0"/>
              </a:spcAft>
              <a:buNone/>
            </a:pPr>
            <a:r>
              <a:rPr lang="en-US" altLang="ja-JP" sz="1600" dirty="0">
                <a:latin typeface="+mn-ea"/>
              </a:rPr>
              <a:t>※</a:t>
            </a:r>
            <a:r>
              <a:rPr lang="ja-JP" altLang="en-US" sz="1600" dirty="0">
                <a:latin typeface="+mn-ea"/>
              </a:rPr>
              <a:t>いわゆるグリーンウォッシュに該当する案件を支援することがないようにスクリーニングを行います。</a:t>
            </a:r>
            <a:endParaRPr lang="en-US" altLang="ja-JP" sz="1600" dirty="0">
              <a:latin typeface="+mn-ea"/>
            </a:endParaRPr>
          </a:p>
          <a:p>
            <a:pPr>
              <a:spcBef>
                <a:spcPts val="1200"/>
              </a:spcBef>
              <a:spcAft>
                <a:spcPts val="0"/>
              </a:spcAft>
              <a:buFont typeface="Wingdings" panose="05000000000000000000" pitchFamily="2" charset="2"/>
              <a:buChar char="l"/>
            </a:pPr>
            <a:r>
              <a:rPr lang="en-US" altLang="ja-JP" sz="1800" b="1" u="sng" dirty="0">
                <a:latin typeface="+mn-ea"/>
              </a:rPr>
              <a:t>【</a:t>
            </a:r>
            <a:r>
              <a:rPr lang="ja-JP" altLang="en-US" sz="1800" b="1" u="sng" dirty="0">
                <a:latin typeface="+mn-ea"/>
              </a:rPr>
              <a:t>収益性</a:t>
            </a:r>
            <a:r>
              <a:rPr lang="en-US" altLang="ja-JP" sz="1800" b="1" u="sng" dirty="0">
                <a:latin typeface="+mn-ea"/>
              </a:rPr>
              <a:t>】</a:t>
            </a:r>
            <a:r>
              <a:rPr lang="ja-JP" altLang="en-US" sz="1800" b="1" u="sng" dirty="0">
                <a:latin typeface="+mn-ea"/>
              </a:rPr>
              <a:t>　事業採算性</a:t>
            </a:r>
            <a:r>
              <a:rPr lang="ja-JP" altLang="en-US" sz="1800" dirty="0">
                <a:latin typeface="+mn-ea"/>
              </a:rPr>
              <a:t>があること</a:t>
            </a:r>
            <a:br>
              <a:rPr lang="en-US" altLang="ja-JP" sz="1800" dirty="0">
                <a:latin typeface="+mn-ea"/>
              </a:rPr>
            </a:br>
            <a:r>
              <a:rPr lang="ja-JP" altLang="en-US" sz="1800" dirty="0">
                <a:latin typeface="+mn-ea"/>
              </a:rPr>
              <a:t>　事業実施によるキャッシュフローによる投資回収が見込まれるものであること。</a:t>
            </a:r>
            <a:br>
              <a:rPr lang="en-US" altLang="ja-JP" sz="1800" dirty="0">
                <a:latin typeface="+mn-ea"/>
              </a:rPr>
            </a:br>
            <a:r>
              <a:rPr lang="ja-JP" altLang="en-US" sz="1800" dirty="0">
                <a:latin typeface="+mn-ea"/>
              </a:rPr>
              <a:t>　</a:t>
            </a:r>
            <a:r>
              <a:rPr lang="en-US" altLang="ja-JP" sz="1600" dirty="0">
                <a:latin typeface="+mn-ea"/>
              </a:rPr>
              <a:t>※</a:t>
            </a:r>
            <a:r>
              <a:rPr kumimoji="1" lang="ja-JP" altLang="en-US" sz="1600" dirty="0">
                <a:solidFill>
                  <a:prstClr val="black"/>
                </a:solidFill>
                <a:latin typeface="+mn-ea"/>
              </a:rPr>
              <a:t>民間</a:t>
            </a:r>
            <a:r>
              <a:rPr lang="ja-JP" altLang="en-US" sz="1600" dirty="0">
                <a:solidFill>
                  <a:prstClr val="black"/>
                </a:solidFill>
                <a:latin typeface="+mn-ea"/>
              </a:rPr>
              <a:t>資金による資金調達を補完するための公的なファイナンスのニーズがあることが前提になります。</a:t>
            </a:r>
            <a:endParaRPr lang="en-US" altLang="ja-JP" sz="1600" dirty="0">
              <a:solidFill>
                <a:prstClr val="black"/>
              </a:solidFill>
              <a:latin typeface="+mn-ea"/>
            </a:endParaRPr>
          </a:p>
          <a:p>
            <a:pPr>
              <a:spcBef>
                <a:spcPts val="1200"/>
              </a:spcBef>
              <a:spcAft>
                <a:spcPts val="0"/>
              </a:spcAft>
              <a:buFont typeface="Wingdings" panose="05000000000000000000" pitchFamily="2" charset="2"/>
              <a:buChar char="l"/>
            </a:pPr>
            <a:r>
              <a:rPr lang="en-US" altLang="ja-JP" sz="1800" b="1" u="sng" dirty="0">
                <a:latin typeface="+mn-ea"/>
              </a:rPr>
              <a:t>【</a:t>
            </a:r>
            <a:r>
              <a:rPr lang="ja-JP" altLang="en-US" sz="1800" b="1" u="sng" dirty="0">
                <a:latin typeface="+mn-ea"/>
              </a:rPr>
              <a:t>経営体制</a:t>
            </a:r>
            <a:r>
              <a:rPr lang="en-US" altLang="ja-JP" sz="1800" b="1" u="sng" dirty="0">
                <a:latin typeface="+mn-ea"/>
              </a:rPr>
              <a:t>】</a:t>
            </a:r>
            <a:r>
              <a:rPr lang="ja-JP" altLang="en-US" sz="1800" b="1" u="sng" dirty="0">
                <a:latin typeface="+mn-ea"/>
              </a:rPr>
              <a:t>　民間事業主体が主導する事業運営</a:t>
            </a:r>
            <a:endParaRPr lang="en-US" altLang="ja-JP" sz="1800" dirty="0">
              <a:latin typeface="+mn-ea"/>
            </a:endParaRPr>
          </a:p>
          <a:p>
            <a:pPr lvl="1">
              <a:spcBef>
                <a:spcPts val="600"/>
              </a:spcBef>
              <a:spcAft>
                <a:spcPts val="0"/>
              </a:spcAft>
            </a:pPr>
            <a:r>
              <a:rPr lang="ja-JP" altLang="en-US" sz="1600" dirty="0">
                <a:latin typeface="+mn-ea"/>
              </a:rPr>
              <a:t>ビジネスモデルを普及拡大させる等、脱炭素事業の推進に意欲のある民間事業者等であること</a:t>
            </a:r>
            <a:endParaRPr lang="en-US" altLang="ja-JP" sz="1600" dirty="0">
              <a:latin typeface="+mn-ea"/>
            </a:endParaRPr>
          </a:p>
          <a:p>
            <a:pPr lvl="1">
              <a:spcBef>
                <a:spcPts val="600"/>
              </a:spcBef>
              <a:spcAft>
                <a:spcPts val="0"/>
              </a:spcAft>
            </a:pPr>
            <a:r>
              <a:rPr lang="ja-JP" altLang="en-US" sz="1600" dirty="0">
                <a:latin typeface="+mn-ea"/>
              </a:rPr>
              <a:t>公的なファイナンスを受けることにも鑑み、対象事業者が適切な経営責任を果たすことが見込まれること。</a:t>
            </a:r>
            <a:endParaRPr lang="en-US" altLang="ja-JP" sz="1600" dirty="0">
              <a:latin typeface="+mn-ea"/>
            </a:endParaRPr>
          </a:p>
          <a:p>
            <a:pPr marL="174625" indent="-174625">
              <a:spcBef>
                <a:spcPts val="600"/>
              </a:spcBef>
              <a:spcAft>
                <a:spcPts val="0"/>
              </a:spcAft>
              <a:buNone/>
            </a:pPr>
            <a:endParaRPr lang="en-US" altLang="ja-JP" sz="1600" dirty="0">
              <a:latin typeface="+mn-ea"/>
            </a:endParaRPr>
          </a:p>
          <a:p>
            <a:pPr marL="174625" indent="-174625">
              <a:spcBef>
                <a:spcPts val="600"/>
              </a:spcBef>
              <a:spcAft>
                <a:spcPts val="0"/>
              </a:spcAft>
              <a:buNone/>
            </a:pPr>
            <a:r>
              <a:rPr lang="en-US" altLang="ja-JP" sz="1600" dirty="0">
                <a:latin typeface="+mn-ea"/>
              </a:rPr>
              <a:t>※</a:t>
            </a:r>
            <a:r>
              <a:rPr lang="ja-JP" altLang="en-US" sz="1600" dirty="0">
                <a:latin typeface="+mn-ea"/>
              </a:rPr>
              <a:t>具体的な支援決定は、ポートフォリオ全体の構築に留意しながら総合的に判断しながら行います。</a:t>
            </a:r>
            <a:endParaRPr lang="en-US" altLang="ja-JP" sz="1600" dirty="0">
              <a:latin typeface="+mn-ea"/>
            </a:endParaRPr>
          </a:p>
        </p:txBody>
      </p:sp>
      <p:sp>
        <p:nvSpPr>
          <p:cNvPr id="7" name="テキスト ボックス 6">
            <a:extLst>
              <a:ext uri="{FF2B5EF4-FFF2-40B4-BE49-F238E27FC236}">
                <a16:creationId xmlns:a16="http://schemas.microsoft.com/office/drawing/2014/main" id="{3B15D89A-5ADF-4390-BC5B-3AE41E20B899}"/>
              </a:ext>
            </a:extLst>
          </p:cNvPr>
          <p:cNvSpPr txBox="1"/>
          <p:nvPr/>
        </p:nvSpPr>
        <p:spPr>
          <a:xfrm>
            <a:off x="150024" y="-21364"/>
            <a:ext cx="5488776"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2</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．支援対象となる主な要件</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事業領域や事業段階、資金使途等</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284002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170A371-43C4-4E62-A922-CF8979A1FE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8" name="オブジェクト 7" hidden="1">
                        <a:extLst>
                          <a:ext uri="{FF2B5EF4-FFF2-40B4-BE49-F238E27FC236}">
                            <a16:creationId xmlns:a16="http://schemas.microsoft.com/office/drawing/2014/main" id="{B170A371-43C4-4E62-A922-CF8979A1FE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en-US" altLang="ja-JP" dirty="0"/>
              <a:t>【</a:t>
            </a:r>
            <a:r>
              <a:rPr kumimoji="1" lang="ja-JP" altLang="en-US" dirty="0"/>
              <a:t>参考</a:t>
            </a:r>
            <a:r>
              <a:rPr kumimoji="1" lang="en-US" altLang="ja-JP" dirty="0"/>
              <a:t>】</a:t>
            </a:r>
            <a:r>
              <a:rPr kumimoji="1" lang="ja-JP" altLang="en-US" dirty="0"/>
              <a:t>脱炭素化支援機構が支援する事業の法律上の定義</a:t>
            </a:r>
          </a:p>
        </p:txBody>
      </p:sp>
      <p:sp>
        <p:nvSpPr>
          <p:cNvPr id="5" name="コンテンツ プレースホルダー 4">
            <a:extLst>
              <a:ext uri="{FF2B5EF4-FFF2-40B4-BE49-F238E27FC236}">
                <a16:creationId xmlns:a16="http://schemas.microsoft.com/office/drawing/2014/main" id="{C5D8D25B-77B4-41CE-A174-C0EF05FAA4E8}"/>
              </a:ext>
            </a:extLst>
          </p:cNvPr>
          <p:cNvSpPr>
            <a:spLocks noGrp="1"/>
          </p:cNvSpPr>
          <p:nvPr>
            <p:ph sz="quarter" idx="12"/>
          </p:nvPr>
        </p:nvSpPr>
        <p:spPr>
          <a:xfrm>
            <a:off x="150024" y="999024"/>
            <a:ext cx="9605952" cy="976403"/>
          </a:xfrm>
        </p:spPr>
        <p:txBody>
          <a:bodyPr lIns="72000" tIns="72000" rIns="72000" bIns="72000"/>
          <a:lstStyle/>
          <a:p>
            <a:pPr marL="0" indent="0">
              <a:buNone/>
            </a:pPr>
            <a:r>
              <a:rPr lang="ja-JP" altLang="en-US" sz="1800" dirty="0"/>
              <a:t>　脱炭素化支援機構の支援対象は、①自社の温室効果ガスの排出量の削減や吸収量の増大を行う</a:t>
            </a:r>
            <a:br>
              <a:rPr lang="en-US" altLang="ja-JP" sz="1800" dirty="0"/>
            </a:br>
            <a:r>
              <a:rPr lang="ja-JP" altLang="en-US" sz="1800" dirty="0"/>
              <a:t>事業活動、②他社の温室効果ガスの排出量の削減や吸収量の増大に寄与する事業活動、③これらの事業活動を支援する事業活動になります。</a:t>
            </a:r>
          </a:p>
        </p:txBody>
      </p:sp>
      <p:sp>
        <p:nvSpPr>
          <p:cNvPr id="24" name="正方形/長方形 23">
            <a:extLst>
              <a:ext uri="{FF2B5EF4-FFF2-40B4-BE49-F238E27FC236}">
                <a16:creationId xmlns:a16="http://schemas.microsoft.com/office/drawing/2014/main" id="{338FDDCB-36B0-4828-932B-003121B7C7EE}"/>
              </a:ext>
            </a:extLst>
          </p:cNvPr>
          <p:cNvSpPr/>
          <p:nvPr/>
        </p:nvSpPr>
        <p:spPr>
          <a:xfrm>
            <a:off x="150024" y="2048439"/>
            <a:ext cx="9605951" cy="14486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地球温暖化対策推進法 第</a:t>
            </a:r>
            <a:r>
              <a:rPr kumimoji="1" lang="en-US" altLang="ja-JP" sz="1600" b="1" dirty="0">
                <a:solidFill>
                  <a:schemeClr val="tx1"/>
                </a:solidFill>
                <a:latin typeface="Meiryo UI" panose="020B0604030504040204" pitchFamily="50" charset="-128"/>
                <a:ea typeface="Meiryo UI" panose="020B0604030504040204" pitchFamily="50" charset="-128"/>
              </a:rPr>
              <a:t>36</a:t>
            </a:r>
            <a:r>
              <a:rPr kumimoji="1" lang="ja-JP" altLang="en-US" sz="1600" b="1" dirty="0">
                <a:solidFill>
                  <a:schemeClr val="tx1"/>
                </a:solidFill>
                <a:latin typeface="Meiryo UI" panose="020B0604030504040204" pitchFamily="50" charset="-128"/>
                <a:ea typeface="Meiryo UI" panose="020B0604030504040204" pitchFamily="50" charset="-128"/>
              </a:rPr>
              <a:t>条の</a:t>
            </a:r>
            <a:r>
              <a:rPr kumimoji="1" lang="en-US" altLang="ja-JP" sz="1600" b="1" dirty="0">
                <a:solidFill>
                  <a:schemeClr val="tx1"/>
                </a:solidFill>
                <a:latin typeface="Meiryo UI" panose="020B0604030504040204" pitchFamily="50" charset="-128"/>
                <a:ea typeface="Meiryo UI" panose="020B0604030504040204" pitchFamily="50" charset="-128"/>
              </a:rPr>
              <a:t>2</a:t>
            </a:r>
            <a:r>
              <a:rPr kumimoji="1" lang="ja-JP" altLang="en-US" sz="1600" b="1" dirty="0">
                <a:solidFill>
                  <a:schemeClr val="tx1"/>
                </a:solidFill>
                <a:latin typeface="Meiryo UI" panose="020B0604030504040204" pitchFamily="50" charset="-128"/>
                <a:ea typeface="Meiryo UI" panose="020B0604030504040204" pitchFamily="50" charset="-128"/>
              </a:rPr>
              <a:t> 機構の目的</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株式会社脱炭素化支援機構は、</a:t>
            </a:r>
            <a:r>
              <a:rPr kumimoji="1" lang="ja-JP" altLang="en-US" sz="1600" u="sng" dirty="0">
                <a:solidFill>
                  <a:schemeClr val="tx1"/>
                </a:solidFill>
                <a:latin typeface="Meiryo UI" panose="020B0604030504040204" pitchFamily="50" charset="-128"/>
                <a:ea typeface="Meiryo UI" panose="020B0604030504040204" pitchFamily="50" charset="-128"/>
              </a:rPr>
              <a:t>温室効果ガスの排出の量の削減等を行う事業活動（他の者の温室効果ガスの</a:t>
            </a:r>
            <a:br>
              <a:rPr kumimoji="1" lang="en-US" altLang="ja-JP" sz="1600" u="sng" dirty="0">
                <a:solidFill>
                  <a:schemeClr val="tx1"/>
                </a:solidFill>
                <a:latin typeface="Meiryo UI" panose="020B0604030504040204" pitchFamily="50" charset="-128"/>
                <a:ea typeface="Meiryo UI" panose="020B0604030504040204" pitchFamily="50" charset="-128"/>
              </a:rPr>
            </a:br>
            <a:r>
              <a:rPr kumimoji="1" lang="ja-JP" altLang="en-US" sz="1600" u="sng" dirty="0">
                <a:solidFill>
                  <a:schemeClr val="tx1"/>
                </a:solidFill>
                <a:latin typeface="Meiryo UI" panose="020B0604030504040204" pitchFamily="50" charset="-128"/>
                <a:ea typeface="Meiryo UI" panose="020B0604030504040204" pitchFamily="50" charset="-128"/>
              </a:rPr>
              <a:t>排出の量の削減等に寄与する事業活動を含む。）又は当該事業活動を支援する事業活動（以下「対象事業活動」という。）を行う者</a:t>
            </a:r>
            <a:r>
              <a:rPr kumimoji="1" lang="ja-JP" altLang="en-US" sz="1600" dirty="0">
                <a:solidFill>
                  <a:schemeClr val="tx1"/>
                </a:solidFill>
                <a:latin typeface="Meiryo UI" panose="020B0604030504040204" pitchFamily="50" charset="-128"/>
                <a:ea typeface="Meiryo UI" panose="020B0604030504040204" pitchFamily="50" charset="-128"/>
              </a:rPr>
              <a:t>に対し、資金供給その他の支援を行うことにより、環境の保全と我が国の経済社会の発展の統合的</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な推進を図りつつ脱炭素社会の実現に寄与することを目的とする株式会社とする。</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排出の量の「削減等」の「等」は、「吸収の量の増大」、例えば森林保全等による吸収源対策などを意味します。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1" name="矢印: 右 50">
            <a:extLst>
              <a:ext uri="{FF2B5EF4-FFF2-40B4-BE49-F238E27FC236}">
                <a16:creationId xmlns:a16="http://schemas.microsoft.com/office/drawing/2014/main" id="{07A4E353-B1BA-4B5F-AFE5-36C00EDEFC67}"/>
              </a:ext>
            </a:extLst>
          </p:cNvPr>
          <p:cNvSpPr/>
          <p:nvPr/>
        </p:nvSpPr>
        <p:spPr>
          <a:xfrm rot="16200000">
            <a:off x="1177063" y="4953483"/>
            <a:ext cx="886853" cy="38638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8B4CB74B-7BA4-4B64-A8C9-7C9E0CB8DC52}"/>
              </a:ext>
            </a:extLst>
          </p:cNvPr>
          <p:cNvSpPr txBox="1"/>
          <p:nvPr/>
        </p:nvSpPr>
        <p:spPr>
          <a:xfrm>
            <a:off x="1742933" y="4992787"/>
            <a:ext cx="680351" cy="369332"/>
          </a:xfrm>
          <a:prstGeom prst="rect">
            <a:avLst/>
          </a:prstGeom>
          <a:noFill/>
        </p:spPr>
        <p:txBody>
          <a:bodyPr wrap="square" rtlCol="0">
            <a:spAutoFit/>
          </a:bodyPr>
          <a:lstStyle/>
          <a:p>
            <a:pPr algn="ctr"/>
            <a:r>
              <a:rPr kumimoji="1" lang="ja-JP" altLang="en-US" dirty="0"/>
              <a:t>支援</a:t>
            </a:r>
            <a:endParaRPr kumimoji="1" lang="en-GB" dirty="0"/>
          </a:p>
        </p:txBody>
      </p:sp>
      <p:sp>
        <p:nvSpPr>
          <p:cNvPr id="38" name="正方形/長方形 37">
            <a:extLst>
              <a:ext uri="{FF2B5EF4-FFF2-40B4-BE49-F238E27FC236}">
                <a16:creationId xmlns:a16="http://schemas.microsoft.com/office/drawing/2014/main" id="{8F9A92D7-A6E7-4CD5-A629-BCC444B2D78C}"/>
              </a:ext>
            </a:extLst>
          </p:cNvPr>
          <p:cNvSpPr/>
          <p:nvPr/>
        </p:nvSpPr>
        <p:spPr>
          <a:xfrm>
            <a:off x="903665" y="3732813"/>
            <a:ext cx="1942347" cy="771214"/>
          </a:xfrm>
          <a:prstGeom prst="rect">
            <a:avLst/>
          </a:prstGeom>
          <a:solidFill>
            <a:schemeClr val="tx1">
              <a:lumMod val="50000"/>
              <a:lumOff val="50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排出量の削減等を行う事業活動</a:t>
            </a:r>
          </a:p>
        </p:txBody>
      </p:sp>
      <p:sp>
        <p:nvSpPr>
          <p:cNvPr id="39" name="正方形/長方形 38">
            <a:extLst>
              <a:ext uri="{FF2B5EF4-FFF2-40B4-BE49-F238E27FC236}">
                <a16:creationId xmlns:a16="http://schemas.microsoft.com/office/drawing/2014/main" id="{F3581025-012E-4481-A9A4-EC85CF908D24}"/>
              </a:ext>
            </a:extLst>
          </p:cNvPr>
          <p:cNvSpPr/>
          <p:nvPr/>
        </p:nvSpPr>
        <p:spPr>
          <a:xfrm>
            <a:off x="982087" y="6003610"/>
            <a:ext cx="1942347" cy="770400"/>
          </a:xfrm>
          <a:prstGeom prst="rect">
            <a:avLst/>
          </a:prstGeom>
          <a:solidFill>
            <a:schemeClr val="tx1">
              <a:lumMod val="50000"/>
              <a:lumOff val="50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当該事業活動を</a:t>
            </a:r>
            <a:endParaRPr kumimoji="1" lang="en-US" altLang="ja-JP" dirty="0">
              <a:solidFill>
                <a:schemeClr val="bg1"/>
              </a:solidFill>
              <a:latin typeface="Meiryo UI" panose="020B0604030504040204" pitchFamily="50" charset="-128"/>
              <a:ea typeface="Meiryo UI" panose="020B0604030504040204" pitchFamily="50" charset="-128"/>
            </a:endParaRPr>
          </a:p>
          <a:p>
            <a:pPr algn="ctr"/>
            <a:r>
              <a:rPr kumimoji="1" lang="ja-JP" altLang="en-US" dirty="0">
                <a:solidFill>
                  <a:schemeClr val="bg1"/>
                </a:solidFill>
                <a:latin typeface="Meiryo UI" panose="020B0604030504040204" pitchFamily="50" charset="-128"/>
                <a:ea typeface="Meiryo UI" panose="020B0604030504040204" pitchFamily="50" charset="-128"/>
              </a:rPr>
              <a:t>支援する事業活動</a:t>
            </a:r>
          </a:p>
        </p:txBody>
      </p:sp>
      <p:sp>
        <p:nvSpPr>
          <p:cNvPr id="40" name="正方形/長方形 39">
            <a:extLst>
              <a:ext uri="{FF2B5EF4-FFF2-40B4-BE49-F238E27FC236}">
                <a16:creationId xmlns:a16="http://schemas.microsoft.com/office/drawing/2014/main" id="{8B26F654-3CF0-4194-8C32-3D27597A1C8D}"/>
              </a:ext>
            </a:extLst>
          </p:cNvPr>
          <p:cNvSpPr/>
          <p:nvPr/>
        </p:nvSpPr>
        <p:spPr>
          <a:xfrm>
            <a:off x="3117249" y="3732813"/>
            <a:ext cx="2009103" cy="770400"/>
          </a:xfrm>
          <a:prstGeom prst="rect">
            <a:avLst/>
          </a:prstGeom>
          <a:solidFill>
            <a:schemeClr val="bg1">
              <a:lumMod val="9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自らの排出削減等を行う事業活動</a:t>
            </a:r>
          </a:p>
        </p:txBody>
      </p:sp>
      <p:sp>
        <p:nvSpPr>
          <p:cNvPr id="41" name="フローチャート: 結合子 40">
            <a:extLst>
              <a:ext uri="{FF2B5EF4-FFF2-40B4-BE49-F238E27FC236}">
                <a16:creationId xmlns:a16="http://schemas.microsoft.com/office/drawing/2014/main" id="{A73AF955-CB90-4513-95A1-8407B595D363}"/>
              </a:ext>
            </a:extLst>
          </p:cNvPr>
          <p:cNvSpPr/>
          <p:nvPr/>
        </p:nvSpPr>
        <p:spPr>
          <a:xfrm>
            <a:off x="3073478" y="3684388"/>
            <a:ext cx="180000" cy="180000"/>
          </a:xfrm>
          <a:prstGeom prst="flowChartConnector">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1</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90C55CF0-46FF-460F-AF67-169AE2464BF1}"/>
              </a:ext>
            </a:extLst>
          </p:cNvPr>
          <p:cNvSpPr/>
          <p:nvPr/>
        </p:nvSpPr>
        <p:spPr>
          <a:xfrm>
            <a:off x="3117249" y="4817326"/>
            <a:ext cx="2009103" cy="1001180"/>
          </a:xfrm>
          <a:prstGeom prst="rect">
            <a:avLst/>
          </a:prstGeom>
          <a:solidFill>
            <a:schemeClr val="bg1">
              <a:lumMod val="9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他者の排出削減等に寄与する事業活動</a:t>
            </a:r>
          </a:p>
        </p:txBody>
      </p:sp>
      <p:sp>
        <p:nvSpPr>
          <p:cNvPr id="46" name="フローチャート: 結合子 45">
            <a:extLst>
              <a:ext uri="{FF2B5EF4-FFF2-40B4-BE49-F238E27FC236}">
                <a16:creationId xmlns:a16="http://schemas.microsoft.com/office/drawing/2014/main" id="{146A6A89-F864-491D-8941-62D115894AEC}"/>
              </a:ext>
            </a:extLst>
          </p:cNvPr>
          <p:cNvSpPr/>
          <p:nvPr/>
        </p:nvSpPr>
        <p:spPr>
          <a:xfrm>
            <a:off x="3073478" y="4703952"/>
            <a:ext cx="180000" cy="180000"/>
          </a:xfrm>
          <a:prstGeom prst="flowChartConnector">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2</a:t>
            </a:r>
            <a:endParaRPr kumimoji="1" lang="ja-JP" altLang="en-US" dirty="0">
              <a:solidFill>
                <a:schemeClr val="tx1"/>
              </a:solidFill>
              <a:latin typeface="Meiryo UI" panose="020B0604030504040204" pitchFamily="50" charset="-128"/>
              <a:ea typeface="Meiryo UI" panose="020B0604030504040204" pitchFamily="50" charset="-128"/>
            </a:endParaRPr>
          </a:p>
        </p:txBody>
      </p:sp>
      <p:cxnSp>
        <p:nvCxnSpPr>
          <p:cNvPr id="48" name="直線矢印コネクタ 47">
            <a:extLst>
              <a:ext uri="{FF2B5EF4-FFF2-40B4-BE49-F238E27FC236}">
                <a16:creationId xmlns:a16="http://schemas.microsoft.com/office/drawing/2014/main" id="{D2AB0D6B-6FCD-429A-9E56-13FD38B839A2}"/>
              </a:ext>
            </a:extLst>
          </p:cNvPr>
          <p:cNvCxnSpPr>
            <a:cxnSpLocks/>
            <a:stCxn id="38" idx="3"/>
            <a:endCxn id="40" idx="1"/>
          </p:cNvCxnSpPr>
          <p:nvPr/>
        </p:nvCxnSpPr>
        <p:spPr>
          <a:xfrm flipV="1">
            <a:off x="2846012" y="4118013"/>
            <a:ext cx="271237" cy="407"/>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6A6C8C2C-87D2-4959-924C-3286B5E9AFF4}"/>
              </a:ext>
            </a:extLst>
          </p:cNvPr>
          <p:cNvCxnSpPr>
            <a:cxnSpLocks/>
            <a:stCxn id="38" idx="3"/>
            <a:endCxn id="45" idx="1"/>
          </p:cNvCxnSpPr>
          <p:nvPr/>
        </p:nvCxnSpPr>
        <p:spPr>
          <a:xfrm>
            <a:off x="2846012" y="4118420"/>
            <a:ext cx="271237" cy="1199496"/>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D7FFA297-F62A-45AC-A5F1-932CC9FFC27A}"/>
              </a:ext>
            </a:extLst>
          </p:cNvPr>
          <p:cNvSpPr/>
          <p:nvPr/>
        </p:nvSpPr>
        <p:spPr>
          <a:xfrm>
            <a:off x="3195671" y="6003610"/>
            <a:ext cx="1930681" cy="770400"/>
          </a:xfrm>
          <a:prstGeom prst="rect">
            <a:avLst/>
          </a:prstGeom>
          <a:solidFill>
            <a:schemeClr val="bg1">
              <a:lumMod val="9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上記の支援</a:t>
            </a:r>
          </a:p>
        </p:txBody>
      </p:sp>
      <p:cxnSp>
        <p:nvCxnSpPr>
          <p:cNvPr id="55" name="直線矢印コネクタ 54">
            <a:extLst>
              <a:ext uri="{FF2B5EF4-FFF2-40B4-BE49-F238E27FC236}">
                <a16:creationId xmlns:a16="http://schemas.microsoft.com/office/drawing/2014/main" id="{78298F23-1089-4DBB-B5E7-DB8764EF2156}"/>
              </a:ext>
            </a:extLst>
          </p:cNvPr>
          <p:cNvCxnSpPr>
            <a:cxnSpLocks/>
            <a:stCxn id="39" idx="3"/>
            <a:endCxn id="54" idx="1"/>
          </p:cNvCxnSpPr>
          <p:nvPr/>
        </p:nvCxnSpPr>
        <p:spPr>
          <a:xfrm>
            <a:off x="2924434" y="6388810"/>
            <a:ext cx="271237" cy="0"/>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フローチャート: 結合子 59">
            <a:extLst>
              <a:ext uri="{FF2B5EF4-FFF2-40B4-BE49-F238E27FC236}">
                <a16:creationId xmlns:a16="http://schemas.microsoft.com/office/drawing/2014/main" id="{4F28AB06-C351-4F6F-A961-D57E2E806171}"/>
              </a:ext>
            </a:extLst>
          </p:cNvPr>
          <p:cNvSpPr/>
          <p:nvPr/>
        </p:nvSpPr>
        <p:spPr>
          <a:xfrm>
            <a:off x="3148114" y="5949281"/>
            <a:ext cx="180000" cy="180000"/>
          </a:xfrm>
          <a:prstGeom prst="flowChartConnector">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3</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903C85D8-0FC6-491F-A08C-5D87A6E2CE06}"/>
              </a:ext>
            </a:extLst>
          </p:cNvPr>
          <p:cNvSpPr/>
          <p:nvPr/>
        </p:nvSpPr>
        <p:spPr>
          <a:xfrm>
            <a:off x="5213890" y="3732813"/>
            <a:ext cx="4542084" cy="77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marL="354013" indent="-354013">
              <a:tabLst>
                <a:tab pos="269875" algn="l"/>
              </a:tabLst>
            </a:pPr>
            <a:r>
              <a:rPr kumimoji="1" lang="ja-JP" altLang="en-US" sz="1600" dirty="0">
                <a:solidFill>
                  <a:schemeClr val="tx1"/>
                </a:solidFill>
                <a:latin typeface="Meiryo UI" panose="020B0604030504040204" pitchFamily="50" charset="-128"/>
                <a:ea typeface="Meiryo UI" panose="020B0604030504040204" pitchFamily="50" charset="-128"/>
              </a:rPr>
              <a:t>例：自らの施設において再エネ設備を導入し、そこで　　得られた再エネを自らの行う事業活動において活用することで、自社の排出そのものを削減</a:t>
            </a:r>
          </a:p>
        </p:txBody>
      </p:sp>
      <p:sp>
        <p:nvSpPr>
          <p:cNvPr id="64" name="正方形/長方形 63">
            <a:extLst>
              <a:ext uri="{FF2B5EF4-FFF2-40B4-BE49-F238E27FC236}">
                <a16:creationId xmlns:a16="http://schemas.microsoft.com/office/drawing/2014/main" id="{99FE20B4-E0AE-4DDD-BDE2-7008E8BDE059}"/>
              </a:ext>
            </a:extLst>
          </p:cNvPr>
          <p:cNvSpPr/>
          <p:nvPr/>
        </p:nvSpPr>
        <p:spPr>
          <a:xfrm>
            <a:off x="5213890" y="4793952"/>
            <a:ext cx="4556265" cy="117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marL="354013" indent="-354013"/>
            <a:r>
              <a:rPr kumimoji="1" lang="ja-JP" altLang="en-US" sz="1600" dirty="0">
                <a:solidFill>
                  <a:schemeClr val="tx1"/>
                </a:solidFill>
                <a:latin typeface="Meiryo UI" panose="020B0604030504040204" pitchFamily="50" charset="-128"/>
                <a:ea typeface="Meiryo UI" panose="020B0604030504040204" pitchFamily="50" charset="-128"/>
              </a:rPr>
              <a:t>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再エネ事業者が需要家に再エネ電気を供給し、</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需要家の電力消費に伴う</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削減に貢献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indent="-354013"/>
            <a:r>
              <a:rPr kumimoji="1" lang="ja-JP" altLang="en-US" sz="1600" dirty="0">
                <a:solidFill>
                  <a:schemeClr val="tx1"/>
                </a:solidFill>
                <a:latin typeface="Meiryo UI" panose="020B0604030504040204" pitchFamily="50" charset="-128"/>
                <a:ea typeface="Meiryo UI" panose="020B0604030504040204" pitchFamily="50" charset="-128"/>
              </a:rPr>
              <a:t>例：</a:t>
            </a:r>
            <a:r>
              <a:rPr kumimoji="1" lang="ja-JP" altLang="en-US" sz="1600" dirty="0">
                <a:solidFill>
                  <a:prstClr val="black"/>
                </a:solidFill>
                <a:latin typeface="Meiryo UI" panose="020B0604030504040204" pitchFamily="50" charset="-128"/>
                <a:ea typeface="Meiryo UI" panose="020B0604030504040204" pitchFamily="50" charset="-128"/>
              </a:rPr>
              <a:t>再エネ・蓄エネ・省エネなどの脱炭素関連の製品やサービス、素材・部材を製造・販売し、利用拡大を通じて排出削減に貢献</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AC53C74B-C9DB-4056-8EF6-EBB3B4AC96CA}"/>
              </a:ext>
            </a:extLst>
          </p:cNvPr>
          <p:cNvSpPr/>
          <p:nvPr/>
        </p:nvSpPr>
        <p:spPr>
          <a:xfrm>
            <a:off x="5447437" y="5993172"/>
            <a:ext cx="4232183" cy="77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650E15C2-4DD9-4EDB-853D-9B228641E711}"/>
              </a:ext>
            </a:extLst>
          </p:cNvPr>
          <p:cNvSpPr/>
          <p:nvPr/>
        </p:nvSpPr>
        <p:spPr>
          <a:xfrm>
            <a:off x="150024" y="3732813"/>
            <a:ext cx="271237" cy="3041197"/>
          </a:xfrm>
          <a:prstGeom prst="rect">
            <a:avLst/>
          </a:prstGeom>
          <a:solidFill>
            <a:schemeClr val="tx1">
              <a:lumMod val="65000"/>
              <a:lumOff val="3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脱炭素化支援機構</a:t>
            </a:r>
          </a:p>
        </p:txBody>
      </p:sp>
      <p:sp>
        <p:nvSpPr>
          <p:cNvPr id="66" name="矢印: 右 65">
            <a:extLst>
              <a:ext uri="{FF2B5EF4-FFF2-40B4-BE49-F238E27FC236}">
                <a16:creationId xmlns:a16="http://schemas.microsoft.com/office/drawing/2014/main" id="{A6DC80C4-1B29-4A56-BE95-EF35F1A1B317}"/>
              </a:ext>
            </a:extLst>
          </p:cNvPr>
          <p:cNvSpPr/>
          <p:nvPr/>
        </p:nvSpPr>
        <p:spPr>
          <a:xfrm>
            <a:off x="512606" y="3924820"/>
            <a:ext cx="299714" cy="38638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7" name="矢印: 右 66">
            <a:extLst>
              <a:ext uri="{FF2B5EF4-FFF2-40B4-BE49-F238E27FC236}">
                <a16:creationId xmlns:a16="http://schemas.microsoft.com/office/drawing/2014/main" id="{C68B9F52-DC20-463F-83F2-F858BAB71692}"/>
              </a:ext>
            </a:extLst>
          </p:cNvPr>
          <p:cNvSpPr/>
          <p:nvPr/>
        </p:nvSpPr>
        <p:spPr>
          <a:xfrm>
            <a:off x="591028" y="6195617"/>
            <a:ext cx="299714" cy="386386"/>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04E91D64-7B37-4B28-A2E7-50F01FDD626C}"/>
              </a:ext>
            </a:extLst>
          </p:cNvPr>
          <p:cNvSpPr txBox="1"/>
          <p:nvPr/>
        </p:nvSpPr>
        <p:spPr>
          <a:xfrm>
            <a:off x="322287" y="3696554"/>
            <a:ext cx="680351" cy="369332"/>
          </a:xfrm>
          <a:prstGeom prst="rect">
            <a:avLst/>
          </a:prstGeom>
          <a:noFill/>
        </p:spPr>
        <p:txBody>
          <a:bodyPr wrap="square" rtlCol="0">
            <a:spAutoFit/>
          </a:bodyPr>
          <a:lstStyle/>
          <a:p>
            <a:pPr algn="ctr"/>
            <a:r>
              <a:rPr kumimoji="1" lang="ja-JP" altLang="en-US" dirty="0"/>
              <a:t>支援</a:t>
            </a:r>
            <a:endParaRPr kumimoji="1" lang="en-GB" dirty="0"/>
          </a:p>
        </p:txBody>
      </p:sp>
      <p:sp>
        <p:nvSpPr>
          <p:cNvPr id="69" name="テキスト ボックス 68">
            <a:extLst>
              <a:ext uri="{FF2B5EF4-FFF2-40B4-BE49-F238E27FC236}">
                <a16:creationId xmlns:a16="http://schemas.microsoft.com/office/drawing/2014/main" id="{046E671C-2AE5-47C0-8B1E-A7ECBB29A6C4}"/>
              </a:ext>
            </a:extLst>
          </p:cNvPr>
          <p:cNvSpPr txBox="1"/>
          <p:nvPr/>
        </p:nvSpPr>
        <p:spPr>
          <a:xfrm>
            <a:off x="400708" y="5933409"/>
            <a:ext cx="680351" cy="369332"/>
          </a:xfrm>
          <a:prstGeom prst="rect">
            <a:avLst/>
          </a:prstGeom>
          <a:noFill/>
        </p:spPr>
        <p:txBody>
          <a:bodyPr wrap="square" rtlCol="0">
            <a:spAutoFit/>
          </a:bodyPr>
          <a:lstStyle/>
          <a:p>
            <a:pPr algn="ctr"/>
            <a:r>
              <a:rPr kumimoji="1" lang="ja-JP" altLang="en-US" dirty="0"/>
              <a:t>支援</a:t>
            </a:r>
            <a:endParaRPr kumimoji="1" lang="en-GB" dirty="0"/>
          </a:p>
        </p:txBody>
      </p:sp>
      <p:sp>
        <p:nvSpPr>
          <p:cNvPr id="33" name="正方形/長方形 32">
            <a:extLst>
              <a:ext uri="{FF2B5EF4-FFF2-40B4-BE49-F238E27FC236}">
                <a16:creationId xmlns:a16="http://schemas.microsoft.com/office/drawing/2014/main" id="{5BB1FDBF-FA40-51AA-DF01-FD8E46F67E9E}"/>
              </a:ext>
            </a:extLst>
          </p:cNvPr>
          <p:cNvSpPr/>
          <p:nvPr/>
        </p:nvSpPr>
        <p:spPr>
          <a:xfrm>
            <a:off x="5213890" y="6003611"/>
            <a:ext cx="4585853" cy="770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36000" rIns="72000" bIns="36000" rtlCol="0" anchor="ctr"/>
          <a:lstStyle/>
          <a:p>
            <a:pPr marL="354013" indent="-354013">
              <a:tabLst>
                <a:tab pos="269875" algn="l"/>
              </a:tabLst>
            </a:pPr>
            <a:r>
              <a:rPr kumimoji="1" lang="ja-JP" altLang="en-US" sz="1600" dirty="0">
                <a:solidFill>
                  <a:schemeClr val="tx1"/>
                </a:solidFill>
                <a:latin typeface="Meiryo UI" panose="020B0604030504040204" pitchFamily="50" charset="-128"/>
                <a:ea typeface="Meiryo UI" panose="020B0604030504040204" pitchFamily="50" charset="-128"/>
              </a:rPr>
              <a:t>例：投資家から資金を集め、①・②（排出削減・吸収等の事業活動）に対して資金供給を行う</a:t>
            </a:r>
          </a:p>
        </p:txBody>
      </p:sp>
      <p:sp>
        <p:nvSpPr>
          <p:cNvPr id="29" name="テキスト ボックス 28">
            <a:extLst>
              <a:ext uri="{FF2B5EF4-FFF2-40B4-BE49-F238E27FC236}">
                <a16:creationId xmlns:a16="http://schemas.microsoft.com/office/drawing/2014/main" id="{B82380BD-EAC7-4719-A463-A76B09207763}"/>
              </a:ext>
            </a:extLst>
          </p:cNvPr>
          <p:cNvSpPr txBox="1"/>
          <p:nvPr/>
        </p:nvSpPr>
        <p:spPr>
          <a:xfrm>
            <a:off x="150024" y="-21364"/>
            <a:ext cx="5488776"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2</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．支援対象となる主な要件</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事業領域や事業段階、資金使途等</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200572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932138A-1C17-4E89-82C4-1DADF13FF806}"/>
              </a:ext>
            </a:extLst>
          </p:cNvPr>
          <p:cNvGraphicFramePr>
            <a:graphicFrameLocks noChangeAspect="1"/>
          </p:cNvGraphicFramePr>
          <p:nvPr>
            <p:custDataLst>
              <p:tags r:id="rId1"/>
            </p:custDataLst>
            <p:extLst>
              <p:ext uri="{D42A27DB-BD31-4B8C-83A1-F6EECF244321}">
                <p14:modId xmlns:p14="http://schemas.microsoft.com/office/powerpoint/2010/main" val="936120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E932138A-1C17-4E89-82C4-1DADF13FF8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FA4C667-89D8-4467-A6B9-9C58125C5DE5}"/>
              </a:ext>
            </a:extLst>
          </p:cNvPr>
          <p:cNvSpPr>
            <a:spLocks noGrp="1"/>
          </p:cNvSpPr>
          <p:nvPr>
            <p:ph type="title"/>
          </p:nvPr>
        </p:nvSpPr>
        <p:spPr/>
        <p:txBody>
          <a:bodyPr vert="horz"/>
          <a:lstStyle/>
          <a:p>
            <a:r>
              <a:rPr lang="ja-JP" altLang="en-US" dirty="0"/>
              <a:t>脱炭素化支援機構の支援対象となる事業領域のイメージ例</a:t>
            </a:r>
            <a:endParaRPr kumimoji="1" lang="ja-JP" altLang="en-US" dirty="0"/>
          </a:p>
        </p:txBody>
      </p:sp>
      <p:sp>
        <p:nvSpPr>
          <p:cNvPr id="9" name="コンテンツ プレースホルダー 8">
            <a:extLst>
              <a:ext uri="{FF2B5EF4-FFF2-40B4-BE49-F238E27FC236}">
                <a16:creationId xmlns:a16="http://schemas.microsoft.com/office/drawing/2014/main" id="{5979C47D-A619-4EF3-BAE9-8D9E63801319}"/>
              </a:ext>
            </a:extLst>
          </p:cNvPr>
          <p:cNvSpPr>
            <a:spLocks noGrp="1"/>
          </p:cNvSpPr>
          <p:nvPr>
            <p:ph sz="quarter" idx="12"/>
          </p:nvPr>
        </p:nvSpPr>
        <p:spPr>
          <a:xfrm>
            <a:off x="224589" y="778696"/>
            <a:ext cx="9504948" cy="1438068"/>
          </a:xfrm>
        </p:spPr>
        <p:txBody>
          <a:bodyPr lIns="72000" tIns="72000" rIns="72000" bIns="72000" anchor="ctr"/>
          <a:lstStyle/>
          <a:p>
            <a:pPr>
              <a:spcBef>
                <a:spcPts val="0"/>
              </a:spcBef>
            </a:pPr>
            <a:r>
              <a:rPr lang="ja-JP" altLang="en-US" sz="1400" dirty="0">
                <a:sym typeface="Meiryo UI" panose="020B0604030504040204" pitchFamily="50" charset="-128"/>
              </a:rPr>
              <a:t>脱炭素化支援機構は、従来グリーンファイナンス推進機構が対象としていた案件に加えて、脱炭素に資する幅広い事業領域に対して支援を行っていく予定です。</a:t>
            </a:r>
            <a:endParaRPr lang="en-US" altLang="ja-JP" sz="1400" dirty="0">
              <a:sym typeface="Meiryo UI" panose="020B0604030504040204" pitchFamily="50" charset="-128"/>
            </a:endParaRPr>
          </a:p>
          <a:p>
            <a:pPr>
              <a:spcBef>
                <a:spcPts val="0"/>
              </a:spcBef>
            </a:pPr>
            <a:r>
              <a:rPr lang="ja-JP" altLang="en-US" sz="1400" dirty="0">
                <a:sym typeface="Meiryo UI" panose="020B0604030504040204" pitchFamily="50" charset="-128"/>
              </a:rPr>
              <a:t>支援対象は、機構による支援を通じて横展開・拡大していくことで国全体のカーボンニュートラル実現に貢献するとの趣旨目的に沿って、案件単体の収益性や削減効果はもとより、政府の進める脱炭素政策やエネルギー政策と整合するものである必要があります。</a:t>
            </a:r>
            <a:br>
              <a:rPr lang="en-US" altLang="ja-JP" sz="1400" dirty="0">
                <a:sym typeface="Meiryo UI" panose="020B0604030504040204" pitchFamily="50" charset="-128"/>
              </a:rPr>
            </a:br>
            <a:r>
              <a:rPr lang="ja-JP" altLang="en-US" sz="1400" dirty="0">
                <a:sym typeface="Meiryo UI" panose="020B0604030504040204" pitchFamily="50" charset="-128"/>
              </a:rPr>
              <a:t>このため、特定の事業領域や事業形態について、支援対象外とするまたは慎重に取り扱うこととする可能性が</a:t>
            </a:r>
            <a:r>
              <a:rPr lang="ja-JP" altLang="en-US" sz="1400">
                <a:sym typeface="Meiryo UI" panose="020B0604030504040204" pitchFamily="50" charset="-128"/>
              </a:rPr>
              <a:t>あります（その具体的</a:t>
            </a:r>
            <a:r>
              <a:rPr lang="ja-JP" altLang="en-US" sz="1400" dirty="0">
                <a:sym typeface="Meiryo UI" panose="020B0604030504040204" pitchFamily="50" charset="-128"/>
              </a:rPr>
              <a:t>な内容については、現在検討調整中です）。</a:t>
            </a:r>
            <a:endParaRPr lang="en-US" altLang="ja-JP" sz="1400" dirty="0">
              <a:sym typeface="Meiryo UI" panose="020B0604030504040204" pitchFamily="50" charset="-128"/>
            </a:endParaRPr>
          </a:p>
        </p:txBody>
      </p:sp>
      <p:sp>
        <p:nvSpPr>
          <p:cNvPr id="3" name="正方形/長方形 2">
            <a:extLst>
              <a:ext uri="{FF2B5EF4-FFF2-40B4-BE49-F238E27FC236}">
                <a16:creationId xmlns:a16="http://schemas.microsoft.com/office/drawing/2014/main" id="{77FD205C-60E2-4550-8591-F739B5C8A39E}"/>
              </a:ext>
            </a:extLst>
          </p:cNvPr>
          <p:cNvSpPr/>
          <p:nvPr/>
        </p:nvSpPr>
        <p:spPr>
          <a:xfrm>
            <a:off x="143438" y="2446759"/>
            <a:ext cx="3246743" cy="3278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r>
              <a:rPr kumimoji="1" lang="ja-JP" altLang="en-US" sz="1600" b="1" dirty="0">
                <a:solidFill>
                  <a:schemeClr val="tx1"/>
                </a:solidFill>
                <a:latin typeface="Meiryo UI" panose="020B0604030504040204" pitchFamily="50" charset="-128"/>
                <a:ea typeface="Meiryo UI" panose="020B0604030504040204" pitchFamily="50" charset="-128"/>
              </a:rPr>
              <a:t>エネルギー起源</a:t>
            </a:r>
            <a:r>
              <a:rPr kumimoji="1" lang="en-US" altLang="ja-JP" sz="1600" b="1" dirty="0">
                <a:solidFill>
                  <a:schemeClr val="tx1"/>
                </a:solidFill>
                <a:latin typeface="Meiryo UI" panose="020B0604030504040204" pitchFamily="50" charset="-128"/>
                <a:ea typeface="Meiryo UI" panose="020B0604030504040204" pitchFamily="50" charset="-128"/>
              </a:rPr>
              <a:t>CO2</a:t>
            </a:r>
            <a:r>
              <a:rPr kumimoji="1" lang="ja-JP" altLang="en-US" sz="1600" b="1" dirty="0">
                <a:solidFill>
                  <a:schemeClr val="tx1"/>
                </a:solidFill>
                <a:latin typeface="Meiryo UI" panose="020B0604030504040204" pitchFamily="50" charset="-128"/>
                <a:ea typeface="Meiryo UI" panose="020B0604030504040204" pitchFamily="50" charset="-128"/>
              </a:rPr>
              <a:t>の削減</a:t>
            </a:r>
          </a:p>
        </p:txBody>
      </p:sp>
      <p:sp>
        <p:nvSpPr>
          <p:cNvPr id="24" name="正方形/長方形 23">
            <a:extLst>
              <a:ext uri="{FF2B5EF4-FFF2-40B4-BE49-F238E27FC236}">
                <a16:creationId xmlns:a16="http://schemas.microsoft.com/office/drawing/2014/main" id="{931E491C-D1BD-4D38-939B-6D41A7673A0B}"/>
              </a:ext>
            </a:extLst>
          </p:cNvPr>
          <p:cNvSpPr/>
          <p:nvPr/>
        </p:nvSpPr>
        <p:spPr>
          <a:xfrm>
            <a:off x="150024" y="2745626"/>
            <a:ext cx="4559406" cy="246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発電・熱供給</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地域共生型の再エネ発電・熱供給の開発事業</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火力発電のバイオマス・アンモニア等の混焼</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バイオマス燃料の製造・販売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住宅・家庭</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en-US" altLang="ja-JP" sz="1400" dirty="0">
                <a:solidFill>
                  <a:schemeClr val="tx1"/>
                </a:solidFill>
                <a:latin typeface="Meiryo UI" panose="020B0604030504040204" pitchFamily="50" charset="-128"/>
                <a:ea typeface="Meiryo UI" panose="020B0604030504040204" pitchFamily="50" charset="-128"/>
              </a:rPr>
              <a:t>ZEH</a:t>
            </a:r>
            <a:r>
              <a:rPr kumimoji="1" lang="ja-JP" altLang="en-US" sz="1400" dirty="0">
                <a:solidFill>
                  <a:schemeClr val="tx1"/>
                </a:solidFill>
                <a:latin typeface="Meiryo UI" panose="020B0604030504040204" pitchFamily="50" charset="-128"/>
                <a:ea typeface="Meiryo UI" panose="020B0604030504040204" pitchFamily="50" charset="-128"/>
              </a:rPr>
              <a:t>の建設、販売</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住宅の省エネ改修、屋根上太陽光や蓄電池の設置・販売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移動・モビリティ</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再エネと組み合わせた</a:t>
            </a:r>
            <a:r>
              <a:rPr kumimoji="1" lang="en-US" altLang="ja-JP" sz="1400" dirty="0">
                <a:solidFill>
                  <a:schemeClr val="tx1"/>
                </a:solidFill>
                <a:latin typeface="Meiryo UI" panose="020B0604030504040204" pitchFamily="50" charset="-128"/>
                <a:ea typeface="Meiryo UI" panose="020B0604030504040204" pitchFamily="50" charset="-128"/>
              </a:rPr>
              <a:t>EV</a:t>
            </a:r>
            <a:r>
              <a:rPr kumimoji="1" lang="ja-JP" altLang="en-US" sz="1400" dirty="0">
                <a:latin typeface="Meiryo UI" panose="020B0604030504040204" pitchFamily="50" charset="-128"/>
                <a:ea typeface="Meiryo UI" panose="020B0604030504040204" pitchFamily="50" charset="-128"/>
              </a:rPr>
              <a:t>カーシェアリング</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船舶の脱炭素化</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カーボンニュートラルポート、カーボンニュートラル空港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カーボンニュートラルポート、カーボンニュートラル空港</a:t>
            </a:r>
          </a:p>
          <a:p>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06D4F93A-ACD4-4334-AD7E-974962714D66}"/>
              </a:ext>
            </a:extLst>
          </p:cNvPr>
          <p:cNvSpPr/>
          <p:nvPr/>
        </p:nvSpPr>
        <p:spPr>
          <a:xfrm>
            <a:off x="143439" y="5505183"/>
            <a:ext cx="4092131"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プラスチックのケミカルリサイクル、代替素材の開発</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セメント産業等の製造過程の更新投資等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5F59539D-7C6F-4EAA-B1EC-3DD084473013}"/>
              </a:ext>
            </a:extLst>
          </p:cNvPr>
          <p:cNvSpPr/>
          <p:nvPr/>
        </p:nvSpPr>
        <p:spPr>
          <a:xfrm>
            <a:off x="2928065" y="6046145"/>
            <a:ext cx="6081531" cy="327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森林整備を伴う林業再生、耕作放棄地での燃料栽培、グリーンインフラ整備等</a:t>
            </a:r>
          </a:p>
        </p:txBody>
      </p:sp>
      <p:sp>
        <p:nvSpPr>
          <p:cNvPr id="40" name="正方形/長方形 39">
            <a:extLst>
              <a:ext uri="{FF2B5EF4-FFF2-40B4-BE49-F238E27FC236}">
                <a16:creationId xmlns:a16="http://schemas.microsoft.com/office/drawing/2014/main" id="{2ECE2D5C-BC05-443C-E2C8-67834A9B8B80}"/>
              </a:ext>
            </a:extLst>
          </p:cNvPr>
          <p:cNvSpPr/>
          <p:nvPr/>
        </p:nvSpPr>
        <p:spPr>
          <a:xfrm>
            <a:off x="143439" y="5209857"/>
            <a:ext cx="3246742" cy="31280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エネルギー起源</a:t>
            </a:r>
            <a:r>
              <a:rPr kumimoji="1" lang="en-US" altLang="ja-JP" sz="1600" b="1" dirty="0">
                <a:solidFill>
                  <a:schemeClr val="tx1"/>
                </a:solidFill>
                <a:latin typeface="Meiryo UI" panose="020B0604030504040204" pitchFamily="50" charset="-128"/>
                <a:ea typeface="Meiryo UI" panose="020B0604030504040204" pitchFamily="50" charset="-128"/>
              </a:rPr>
              <a:t>CO2</a:t>
            </a:r>
            <a:r>
              <a:rPr kumimoji="1" lang="ja-JP" altLang="en-US" sz="1600" b="1" dirty="0">
                <a:solidFill>
                  <a:schemeClr val="tx1"/>
                </a:solidFill>
                <a:latin typeface="Meiryo UI" panose="020B0604030504040204" pitchFamily="50" charset="-128"/>
                <a:ea typeface="Meiryo UI" panose="020B0604030504040204" pitchFamily="50" charset="-128"/>
              </a:rPr>
              <a:t>以外の削減</a:t>
            </a:r>
          </a:p>
        </p:txBody>
      </p:sp>
      <p:sp>
        <p:nvSpPr>
          <p:cNvPr id="42" name="正方形/長方形 41">
            <a:extLst>
              <a:ext uri="{FF2B5EF4-FFF2-40B4-BE49-F238E27FC236}">
                <a16:creationId xmlns:a16="http://schemas.microsoft.com/office/drawing/2014/main" id="{7469567A-2185-A3D2-1B9E-F2183FF6D1C2}"/>
              </a:ext>
            </a:extLst>
          </p:cNvPr>
          <p:cNvSpPr/>
          <p:nvPr/>
        </p:nvSpPr>
        <p:spPr>
          <a:xfrm>
            <a:off x="143439" y="6455506"/>
            <a:ext cx="5320539" cy="3278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上記に記載される企業へのファイナンスを行う企業への投融資等</a:t>
            </a:r>
          </a:p>
        </p:txBody>
      </p:sp>
      <p:sp>
        <p:nvSpPr>
          <p:cNvPr id="43" name="正方形/長方形 42">
            <a:extLst>
              <a:ext uri="{FF2B5EF4-FFF2-40B4-BE49-F238E27FC236}">
                <a16:creationId xmlns:a16="http://schemas.microsoft.com/office/drawing/2014/main" id="{93EEE96E-0BBE-CEC8-E191-7469AE927234}"/>
              </a:ext>
            </a:extLst>
          </p:cNvPr>
          <p:cNvSpPr/>
          <p:nvPr/>
        </p:nvSpPr>
        <p:spPr>
          <a:xfrm>
            <a:off x="143439" y="6057347"/>
            <a:ext cx="2668587" cy="32622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温暖化ガス吸収量の増大</a:t>
            </a:r>
          </a:p>
        </p:txBody>
      </p:sp>
      <p:sp>
        <p:nvSpPr>
          <p:cNvPr id="50" name="テキスト ボックス 49">
            <a:extLst>
              <a:ext uri="{FF2B5EF4-FFF2-40B4-BE49-F238E27FC236}">
                <a16:creationId xmlns:a16="http://schemas.microsoft.com/office/drawing/2014/main" id="{1578805B-3140-1184-B676-3032ADCE021F}"/>
              </a:ext>
            </a:extLst>
          </p:cNvPr>
          <p:cNvSpPr txBox="1"/>
          <p:nvPr/>
        </p:nvSpPr>
        <p:spPr>
          <a:xfrm>
            <a:off x="4709430" y="2476670"/>
            <a:ext cx="4756848" cy="2893100"/>
          </a:xfrm>
          <a:prstGeom prst="rect">
            <a:avLst/>
          </a:prstGeom>
          <a:noFill/>
        </p:spPr>
        <p:txBody>
          <a:bodyPr wrap="square">
            <a:spAutoFit/>
          </a:bodyPr>
          <a:lstStyle/>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農林水産・食品分野</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ソーラーシェアリングの設置</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省エネ型・ノンフロン型の業務用空調冷凍設備の設置</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サプライチェーン</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再エネ・蓄エネ・省エネなどの脱炭素関連の製品やサービス、素材・部材の製造・販売</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再エネ供給関連や水素等のエネルギー貯蔵施設の開発</a:t>
            </a: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マイクログリッド等再エネの最大化を促す配電事業</a:t>
            </a:r>
            <a:endParaRPr kumimoji="1" lang="en-US" altLang="ja-JP" sz="1400" b="1" dirty="0">
              <a:latin typeface="Meiryo UI" panose="020B0604030504040204" pitchFamily="50" charset="-128"/>
              <a:ea typeface="Meiryo UI" panose="020B0604030504040204" pitchFamily="50" charset="-128"/>
            </a:endParaRPr>
          </a:p>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オフィスビル・商業施設など</a:t>
            </a:r>
            <a:r>
              <a:rPr kumimoji="1" lang="en-US" altLang="ja-JP" sz="1400" b="1" dirty="0">
                <a:solidFill>
                  <a:schemeClr val="tx1"/>
                </a:solidFill>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ü"/>
            </a:pPr>
            <a:r>
              <a:rPr kumimoji="1" lang="en-US" altLang="ja-JP" sz="1400" dirty="0">
                <a:solidFill>
                  <a:schemeClr val="tx1"/>
                </a:solidFill>
                <a:latin typeface="Meiryo UI" panose="020B0604030504040204" pitchFamily="50" charset="-128"/>
                <a:ea typeface="Meiryo UI" panose="020B0604030504040204" pitchFamily="50" charset="-128"/>
              </a:rPr>
              <a:t>ZEB</a:t>
            </a:r>
            <a:r>
              <a:rPr kumimoji="1" lang="ja-JP" altLang="en-US" sz="1400" dirty="0">
                <a:solidFill>
                  <a:schemeClr val="tx1"/>
                </a:solidFill>
                <a:latin typeface="Meiryo UI" panose="020B0604030504040204" pitchFamily="50" charset="-128"/>
                <a:ea typeface="Meiryo UI" panose="020B0604030504040204" pitchFamily="50" charset="-128"/>
              </a:rPr>
              <a:t>の建設、販売</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ソーラーカーポートなどのオンサイト太陽光発電の設置</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省エネ改修等による脱炭素化</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工場の脱炭素化（電化、設備更新等）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FBCC32C-9964-4D9D-82D1-B2E6E14DDD1F}"/>
              </a:ext>
            </a:extLst>
          </p:cNvPr>
          <p:cNvSpPr txBox="1"/>
          <p:nvPr/>
        </p:nvSpPr>
        <p:spPr>
          <a:xfrm>
            <a:off x="4045119" y="5521257"/>
            <a:ext cx="4634598"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defPPr>
              <a:defRPr lang="en-US"/>
            </a:defPPr>
            <a:lvl1pPr marL="285750" indent="-285750">
              <a:buFont typeface="Wingdings" panose="05000000000000000000" pitchFamily="2" charset="2"/>
              <a:buChar char="ü"/>
              <a:defRPr kumimoji="1" sz="14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ごみ焼却施設更新時のメタン発酵バイオガスへの転換投資</a:t>
            </a:r>
            <a:endParaRPr lang="en-US" altLang="ja-JP" dirty="0">
              <a:solidFill>
                <a:schemeClr val="tx1"/>
              </a:solidFill>
            </a:endParaRPr>
          </a:p>
          <a:p>
            <a:r>
              <a:rPr lang="ja-JP" altLang="en-US" dirty="0">
                <a:solidFill>
                  <a:schemeClr val="tx1"/>
                </a:solidFill>
              </a:rPr>
              <a:t>農畜産のメタン排出削減に係る設備設置等</a:t>
            </a:r>
          </a:p>
        </p:txBody>
      </p:sp>
      <p:sp>
        <p:nvSpPr>
          <p:cNvPr id="23" name="テキスト ボックス 22">
            <a:extLst>
              <a:ext uri="{FF2B5EF4-FFF2-40B4-BE49-F238E27FC236}">
                <a16:creationId xmlns:a16="http://schemas.microsoft.com/office/drawing/2014/main" id="{D68F85BC-3346-4DBE-9199-C40A17CC31F8}"/>
              </a:ext>
            </a:extLst>
          </p:cNvPr>
          <p:cNvSpPr txBox="1"/>
          <p:nvPr/>
        </p:nvSpPr>
        <p:spPr>
          <a:xfrm>
            <a:off x="199126" y="2174745"/>
            <a:ext cx="8072888" cy="307777"/>
          </a:xfrm>
          <a:prstGeom prst="rect">
            <a:avLst/>
          </a:prstGeom>
          <a:noFill/>
        </p:spPr>
        <p:txBody>
          <a:bodyPr wrap="square">
            <a:spAutoFit/>
          </a:bodyPr>
          <a:lstStyle/>
          <a:p>
            <a:pPr>
              <a:spcBef>
                <a:spcPts val="0"/>
              </a:spcBef>
            </a:pPr>
            <a:r>
              <a:rPr lang="en-US" altLang="ja-JP" sz="1400" dirty="0"/>
              <a:t>※</a:t>
            </a:r>
            <a:r>
              <a:rPr lang="ja-JP" altLang="en-US" sz="1400" dirty="0"/>
              <a:t>以下の記載例は、あくまでもイメージであり、限定列挙しているものではありません。</a:t>
            </a:r>
            <a:endParaRPr lang="en-US" altLang="ja-JP" sz="1400" dirty="0"/>
          </a:p>
        </p:txBody>
      </p:sp>
      <p:sp>
        <p:nvSpPr>
          <p:cNvPr id="16" name="テキスト ボックス 15">
            <a:extLst>
              <a:ext uri="{FF2B5EF4-FFF2-40B4-BE49-F238E27FC236}">
                <a16:creationId xmlns:a16="http://schemas.microsoft.com/office/drawing/2014/main" id="{CF40DAEC-B488-4ED5-A4A1-52AACCCD3A76}"/>
              </a:ext>
            </a:extLst>
          </p:cNvPr>
          <p:cNvSpPr txBox="1"/>
          <p:nvPr/>
        </p:nvSpPr>
        <p:spPr>
          <a:xfrm>
            <a:off x="150024" y="-21364"/>
            <a:ext cx="5488776"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2</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．支援対象となる主な要件</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事業領域や事業段階、資金使途等</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83361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extLst>
              <p:ext uri="{D42A27DB-BD31-4B8C-83A1-F6EECF244321}">
                <p14:modId xmlns:p14="http://schemas.microsoft.com/office/powerpoint/2010/main" val="2205593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67BF38D5-D913-4D6C-8E0C-A1F72D988A99}"/>
              </a:ext>
            </a:extLst>
          </p:cNvPr>
          <p:cNvSpPr/>
          <p:nvPr/>
        </p:nvSpPr>
        <p:spPr>
          <a:xfrm>
            <a:off x="4374166" y="2512391"/>
            <a:ext cx="4185070" cy="2466993"/>
          </a:xfrm>
          <a:prstGeom prst="rect">
            <a:avLst/>
          </a:prstGeom>
          <a:solidFill>
            <a:schemeClr val="accent2">
              <a:lumMod val="20000"/>
              <a:lumOff val="80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lang="ja-JP" altLang="en-US" dirty="0"/>
              <a:t>脱炭素化支援機構の支援対象となる事業段階・資金使途</a:t>
            </a:r>
            <a:endParaRPr kumimoji="1" lang="ja-JP" altLang="en-US" dirty="0"/>
          </a:p>
        </p:txBody>
      </p:sp>
      <p:sp>
        <p:nvSpPr>
          <p:cNvPr id="3" name="コンテンツ プレースホルダー 2">
            <a:extLst>
              <a:ext uri="{FF2B5EF4-FFF2-40B4-BE49-F238E27FC236}">
                <a16:creationId xmlns:a16="http://schemas.microsoft.com/office/drawing/2014/main" id="{AA6DAADB-B25E-40AF-BF5E-0F10D21F727B}"/>
              </a:ext>
            </a:extLst>
          </p:cNvPr>
          <p:cNvSpPr>
            <a:spLocks noGrp="1"/>
          </p:cNvSpPr>
          <p:nvPr>
            <p:ph sz="quarter" idx="12"/>
          </p:nvPr>
        </p:nvSpPr>
        <p:spPr>
          <a:xfrm>
            <a:off x="150023" y="927467"/>
            <a:ext cx="9605952" cy="1132856"/>
          </a:xfrm>
        </p:spPr>
        <p:txBody>
          <a:bodyPr lIns="72000" tIns="72000" rIns="72000" bIns="72000"/>
          <a:lstStyle/>
          <a:p>
            <a:r>
              <a:rPr kumimoji="1" lang="ja-JP" altLang="en-US" sz="2000" dirty="0"/>
              <a:t>脱炭素化支援機構の支援対象となる事業段階・資金使途としては、主として、</a:t>
            </a:r>
            <a:r>
              <a:rPr kumimoji="1" lang="ja-JP" altLang="en-US" sz="2000" b="1" u="sng" dirty="0"/>
              <a:t>いわゆる開発段階の後期以降を想定</a:t>
            </a:r>
            <a:r>
              <a:rPr kumimoji="1" lang="ja-JP" altLang="en-US" sz="2000" dirty="0"/>
              <a:t>しています。</a:t>
            </a:r>
            <a:endParaRPr kumimoji="1" lang="en-US" altLang="ja-JP" sz="2000" dirty="0"/>
          </a:p>
          <a:p>
            <a:r>
              <a:rPr lang="ja-JP" altLang="en-US" sz="2000" dirty="0"/>
              <a:t>脱炭素に資するベンチャーへの支援等その他投資対象への支援形態は現在検討中です。</a:t>
            </a:r>
            <a:endParaRPr kumimoji="1" lang="ja-JP" altLang="en-US" sz="2000" dirty="0"/>
          </a:p>
        </p:txBody>
      </p:sp>
      <p:sp>
        <p:nvSpPr>
          <p:cNvPr id="38" name="矢印: 五方向 37">
            <a:extLst>
              <a:ext uri="{FF2B5EF4-FFF2-40B4-BE49-F238E27FC236}">
                <a16:creationId xmlns:a16="http://schemas.microsoft.com/office/drawing/2014/main" id="{58233129-F83F-44EA-A7E8-4D28D6511CCC}"/>
              </a:ext>
            </a:extLst>
          </p:cNvPr>
          <p:cNvSpPr/>
          <p:nvPr/>
        </p:nvSpPr>
        <p:spPr>
          <a:xfrm>
            <a:off x="1590046" y="3060155"/>
            <a:ext cx="1700618" cy="1821559"/>
          </a:xfrm>
          <a:prstGeom prst="homePlate">
            <a:avLst>
              <a:gd name="adj" fmla="val 1566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事業企画</a:t>
            </a:r>
            <a:r>
              <a:rPr kumimoji="1" lang="en-US" altLang="ja-JP" b="1" dirty="0">
                <a:solidFill>
                  <a:schemeClr val="tx1"/>
                </a:solidFill>
                <a:latin typeface="Meiryo UI" panose="020B0604030504040204" pitchFamily="50" charset="-128"/>
                <a:ea typeface="Meiryo UI" panose="020B0604030504040204" pitchFamily="50" charset="-128"/>
              </a:rPr>
              <a:t>/</a:t>
            </a:r>
            <a:br>
              <a:rPr kumimoji="1" lang="en-US" altLang="ja-JP" b="1" dirty="0">
                <a:solidFill>
                  <a:schemeClr val="tx1"/>
                </a:solidFill>
                <a:latin typeface="Meiryo UI" panose="020B0604030504040204" pitchFamily="50" charset="-128"/>
                <a:ea typeface="Meiryo UI" panose="020B0604030504040204" pitchFamily="50" charset="-128"/>
              </a:rPr>
            </a:br>
            <a:r>
              <a:rPr kumimoji="1" lang="en-US" altLang="ja-JP" b="1" dirty="0">
                <a:solidFill>
                  <a:schemeClr val="tx1"/>
                </a:solidFill>
                <a:latin typeface="Meiryo UI" panose="020B0604030504040204" pitchFamily="50" charset="-128"/>
                <a:ea typeface="Meiryo UI" panose="020B0604030504040204" pitchFamily="50" charset="-128"/>
              </a:rPr>
              <a:t>FS</a:t>
            </a:r>
            <a:r>
              <a:rPr kumimoji="1" lang="ja-JP" altLang="en-US" b="1" dirty="0">
                <a:solidFill>
                  <a:schemeClr val="tx1"/>
                </a:solidFill>
                <a:latin typeface="Meiryo UI" panose="020B0604030504040204" pitchFamily="50" charset="-128"/>
                <a:ea typeface="Meiryo UI" panose="020B0604030504040204" pitchFamily="50" charset="-128"/>
              </a:rPr>
              <a:t>* </a:t>
            </a:r>
          </a:p>
        </p:txBody>
      </p:sp>
      <p:sp>
        <p:nvSpPr>
          <p:cNvPr id="39" name="矢印: 五方向 38">
            <a:extLst>
              <a:ext uri="{FF2B5EF4-FFF2-40B4-BE49-F238E27FC236}">
                <a16:creationId xmlns:a16="http://schemas.microsoft.com/office/drawing/2014/main" id="{92680921-6BA5-465F-8510-54E2AA3607DD}"/>
              </a:ext>
            </a:extLst>
          </p:cNvPr>
          <p:cNvSpPr/>
          <p:nvPr/>
        </p:nvSpPr>
        <p:spPr>
          <a:xfrm>
            <a:off x="7103233" y="2653444"/>
            <a:ext cx="1445428" cy="2228269"/>
          </a:xfrm>
          <a:prstGeom prst="homePlate">
            <a:avLst>
              <a:gd name="adj" fmla="val 1566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tx1"/>
                </a:solidFill>
                <a:latin typeface="Meiryo UI" panose="020B0604030504040204" pitchFamily="50" charset="-128"/>
                <a:ea typeface="Meiryo UI" panose="020B0604030504040204" pitchFamily="50" charset="-128"/>
              </a:rPr>
              <a:t>運転・</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稼働</a:t>
            </a:r>
          </a:p>
        </p:txBody>
      </p:sp>
      <p:sp>
        <p:nvSpPr>
          <p:cNvPr id="44" name="正方形/長方形 43">
            <a:extLst>
              <a:ext uri="{FF2B5EF4-FFF2-40B4-BE49-F238E27FC236}">
                <a16:creationId xmlns:a16="http://schemas.microsoft.com/office/drawing/2014/main" id="{E874AE8D-A571-477F-8758-DC505D1E9D92}"/>
              </a:ext>
            </a:extLst>
          </p:cNvPr>
          <p:cNvSpPr/>
          <p:nvPr/>
        </p:nvSpPr>
        <p:spPr>
          <a:xfrm>
            <a:off x="1590045" y="2647748"/>
            <a:ext cx="3846471" cy="337745"/>
          </a:xfrm>
          <a:prstGeom prst="rect">
            <a:avLst/>
          </a:prstGeom>
          <a:gradFill flip="none" rotWithShape="1">
            <a:gsLst>
              <a:gs pos="20000">
                <a:srgbClr val="E7A3A7"/>
              </a:gs>
              <a:gs pos="0">
                <a:schemeClr val="accent5">
                  <a:lumMod val="60000"/>
                  <a:lumOff val="40000"/>
                </a:schemeClr>
              </a:gs>
              <a:gs pos="38000">
                <a:schemeClr val="accent5">
                  <a:lumMod val="60000"/>
                  <a:lumOff val="40000"/>
                  <a:tint val="44500"/>
                  <a:satMod val="160000"/>
                </a:schemeClr>
              </a:gs>
              <a:gs pos="58000">
                <a:schemeClr val="accent5">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開発</a:t>
            </a:r>
          </a:p>
        </p:txBody>
      </p:sp>
      <p:sp>
        <p:nvSpPr>
          <p:cNvPr id="45" name="矢印: 五方向 44">
            <a:extLst>
              <a:ext uri="{FF2B5EF4-FFF2-40B4-BE49-F238E27FC236}">
                <a16:creationId xmlns:a16="http://schemas.microsoft.com/office/drawing/2014/main" id="{B9144AB9-2707-485D-91C2-6990057F7F5E}"/>
              </a:ext>
            </a:extLst>
          </p:cNvPr>
          <p:cNvSpPr/>
          <p:nvPr/>
        </p:nvSpPr>
        <p:spPr>
          <a:xfrm>
            <a:off x="3314291" y="3060154"/>
            <a:ext cx="2122226" cy="1821559"/>
          </a:xfrm>
          <a:prstGeom prst="homePlate">
            <a:avLst>
              <a:gd name="adj" fmla="val 15663"/>
            </a:avLst>
          </a:prstGeom>
          <a:gradFill flip="none" rotWithShape="1">
            <a:gsLst>
              <a:gs pos="20000">
                <a:srgbClr val="E7A3A7"/>
              </a:gs>
              <a:gs pos="0">
                <a:schemeClr val="accent5">
                  <a:lumMod val="60000"/>
                  <a:lumOff val="40000"/>
                </a:schemeClr>
              </a:gs>
              <a:gs pos="38000">
                <a:schemeClr val="accent5">
                  <a:lumMod val="60000"/>
                  <a:lumOff val="40000"/>
                  <a:tint val="44500"/>
                  <a:satMod val="160000"/>
                </a:schemeClr>
              </a:gs>
              <a:gs pos="58000">
                <a:schemeClr val="accent5">
                  <a:lumMod val="60000"/>
                  <a:lumOff val="4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設備や立地の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調査・設計</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基本設計</a:t>
            </a:r>
            <a:r>
              <a:rPr kumimoji="1" lang="en-US" altLang="ja-JP" b="1" dirty="0">
                <a:solidFill>
                  <a:schemeClr val="tx1"/>
                </a:solidFill>
                <a:latin typeface="Meiryo UI" panose="020B0604030504040204" pitchFamily="50" charset="-128"/>
                <a:ea typeface="Meiryo UI" panose="020B0604030504040204" pitchFamily="50" charset="-128"/>
              </a:rPr>
              <a:t>/</a:t>
            </a:r>
          </a:p>
          <a:p>
            <a:pPr algn="ctr"/>
            <a:r>
              <a:rPr kumimoji="1" lang="ja-JP" altLang="en-US" b="1" dirty="0">
                <a:solidFill>
                  <a:schemeClr val="tx1"/>
                </a:solidFill>
                <a:latin typeface="Meiryo UI" panose="020B0604030504040204" pitchFamily="50" charset="-128"/>
                <a:ea typeface="Meiryo UI" panose="020B0604030504040204" pitchFamily="50" charset="-128"/>
              </a:rPr>
              <a:t>詳細設計</a:t>
            </a:r>
            <a:r>
              <a:rPr kumimoji="1" lang="en-US" altLang="ja-JP"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6" name="矢印: 五方向 45">
            <a:extLst>
              <a:ext uri="{FF2B5EF4-FFF2-40B4-BE49-F238E27FC236}">
                <a16:creationId xmlns:a16="http://schemas.microsoft.com/office/drawing/2014/main" id="{FAA22976-CB79-4E87-B74C-A3127A342519}"/>
              </a:ext>
            </a:extLst>
          </p:cNvPr>
          <p:cNvSpPr/>
          <p:nvPr/>
        </p:nvSpPr>
        <p:spPr>
          <a:xfrm>
            <a:off x="5464986" y="2653013"/>
            <a:ext cx="1614620" cy="2229128"/>
          </a:xfrm>
          <a:prstGeom prst="homePlate">
            <a:avLst>
              <a:gd name="adj" fmla="val 1566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設備</a:t>
            </a:r>
            <a:r>
              <a:rPr kumimoji="1" lang="ja-JP" altLang="en-US" b="1">
                <a:solidFill>
                  <a:schemeClr val="tx1"/>
                </a:solidFill>
                <a:latin typeface="Meiryo UI" panose="020B0604030504040204" pitchFamily="50" charset="-128"/>
                <a:ea typeface="Meiryo UI" panose="020B0604030504040204" pitchFamily="50" charset="-128"/>
              </a:rPr>
              <a:t>調達・</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建設</a:t>
            </a:r>
          </a:p>
        </p:txBody>
      </p:sp>
      <p:sp>
        <p:nvSpPr>
          <p:cNvPr id="53" name="テキスト ボックス 52">
            <a:extLst>
              <a:ext uri="{FF2B5EF4-FFF2-40B4-BE49-F238E27FC236}">
                <a16:creationId xmlns:a16="http://schemas.microsoft.com/office/drawing/2014/main" id="{A4BED842-DF86-4183-A269-E7EDBA5B0A5B}"/>
              </a:ext>
            </a:extLst>
          </p:cNvPr>
          <p:cNvSpPr txBox="1"/>
          <p:nvPr/>
        </p:nvSpPr>
        <p:spPr>
          <a:xfrm>
            <a:off x="1588706" y="4937409"/>
            <a:ext cx="4793300" cy="253916"/>
          </a:xfrm>
          <a:prstGeom prst="rect">
            <a:avLst/>
          </a:prstGeom>
          <a:noFill/>
        </p:spPr>
        <p:txBody>
          <a:bodyPr wrap="none" rtlCol="0">
            <a:spAutoFit/>
          </a:bodyPr>
          <a:lstStyle/>
          <a:p>
            <a:r>
              <a:rPr kumimoji="1" lang="ja-JP" altLang="en-US" sz="1050" dirty="0"/>
              <a:t>*</a:t>
            </a:r>
            <a:r>
              <a:rPr kumimoji="1" lang="en-US" altLang="ja-JP" sz="1050" dirty="0"/>
              <a:t>FS</a:t>
            </a:r>
            <a:r>
              <a:rPr kumimoji="1" lang="ja-JP" altLang="en-US" sz="1050" dirty="0"/>
              <a:t>：</a:t>
            </a:r>
            <a:r>
              <a:rPr kumimoji="1" lang="en-US" altLang="ja-JP" sz="1050" dirty="0"/>
              <a:t>Feasibility Study(</a:t>
            </a:r>
            <a:r>
              <a:rPr kumimoji="1" lang="ja-JP" altLang="en-US" sz="1050" dirty="0"/>
              <a:t>プロジェクトの実現可能性と採算性を事前に検証すること</a:t>
            </a:r>
            <a:r>
              <a:rPr kumimoji="1" lang="en-US" altLang="ja-JP" sz="1050" dirty="0"/>
              <a:t>)</a:t>
            </a:r>
            <a:endParaRPr kumimoji="1" lang="ja-JP" altLang="en-US" sz="1050" dirty="0"/>
          </a:p>
        </p:txBody>
      </p:sp>
      <p:sp>
        <p:nvSpPr>
          <p:cNvPr id="28" name="テキスト ボックス 27">
            <a:extLst>
              <a:ext uri="{FF2B5EF4-FFF2-40B4-BE49-F238E27FC236}">
                <a16:creationId xmlns:a16="http://schemas.microsoft.com/office/drawing/2014/main" id="{429A3835-0766-86C8-5673-7CFBA0F260C1}"/>
              </a:ext>
            </a:extLst>
          </p:cNvPr>
          <p:cNvSpPr txBox="1"/>
          <p:nvPr/>
        </p:nvSpPr>
        <p:spPr>
          <a:xfrm>
            <a:off x="624164" y="5186154"/>
            <a:ext cx="9188048" cy="548868"/>
          </a:xfrm>
          <a:prstGeom prst="rect">
            <a:avLst/>
          </a:prstGeom>
          <a:noFill/>
        </p:spPr>
        <p:txBody>
          <a:bodyPr wrap="square">
            <a:spAutoFit/>
          </a:bodyPr>
          <a:lstStyle/>
          <a:p>
            <a:pPr marL="180975" indent="-180975" defTabSz="914400">
              <a:spcBef>
                <a:spcPts val="200"/>
              </a:spcBef>
              <a:buClr>
                <a:schemeClr val="tx1"/>
              </a:buClr>
              <a:buFont typeface="Yu Gothic" panose="020B0400000000000000" pitchFamily="50" charset="-128"/>
              <a:buChar char="※"/>
            </a:pPr>
            <a:r>
              <a:rPr kumimoji="1" lang="ja-JP" altLang="en-US" sz="1400" dirty="0"/>
              <a:t>新規開発だけではなく、既存設備・施設の脱炭素化型へのリノベーション・転換も対象になり得ます。</a:t>
            </a:r>
            <a:endParaRPr kumimoji="1" lang="en-US" altLang="ja-JP" sz="1400" dirty="0"/>
          </a:p>
          <a:p>
            <a:pPr marL="180975" indent="-180975" defTabSz="914400">
              <a:spcBef>
                <a:spcPts val="200"/>
              </a:spcBef>
              <a:buClr>
                <a:schemeClr val="tx1"/>
              </a:buClr>
              <a:buFont typeface="Yu Gothic" panose="020B0400000000000000" pitchFamily="50" charset="-128"/>
              <a:buChar char="※"/>
            </a:pPr>
            <a:r>
              <a:rPr kumimoji="1" lang="ja-JP" altLang="en-US" sz="1400" dirty="0"/>
              <a:t>リファイナンス</a:t>
            </a:r>
            <a:r>
              <a:rPr kumimoji="1" lang="en-US" altLang="ja-JP" sz="1400" dirty="0"/>
              <a:t>(</a:t>
            </a:r>
            <a:r>
              <a:rPr kumimoji="1" lang="ja-JP" altLang="en-US" sz="1400" dirty="0"/>
              <a:t>事業等の継続を前提に行う借入金の組み換え・借り換え等</a:t>
            </a:r>
            <a:r>
              <a:rPr kumimoji="1" lang="en-US" altLang="ja-JP" sz="1400" dirty="0"/>
              <a:t>)</a:t>
            </a:r>
            <a:r>
              <a:rPr kumimoji="1" lang="ja-JP" altLang="en-US" sz="1400" dirty="0"/>
              <a:t>のための資金需要についても、対象になり得ます。</a:t>
            </a:r>
          </a:p>
        </p:txBody>
      </p:sp>
      <p:sp>
        <p:nvSpPr>
          <p:cNvPr id="6" name="右中かっこ 5">
            <a:extLst>
              <a:ext uri="{FF2B5EF4-FFF2-40B4-BE49-F238E27FC236}">
                <a16:creationId xmlns:a16="http://schemas.microsoft.com/office/drawing/2014/main" id="{500156FF-AFD5-4C06-B3B2-CAD15DE1B8DD}"/>
              </a:ext>
            </a:extLst>
          </p:cNvPr>
          <p:cNvSpPr/>
          <p:nvPr/>
        </p:nvSpPr>
        <p:spPr>
          <a:xfrm rot="16200000" flipV="1">
            <a:off x="6378351" y="427201"/>
            <a:ext cx="202893" cy="4158877"/>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85A3604-85E4-4215-AD76-5124FE530E63}"/>
              </a:ext>
            </a:extLst>
          </p:cNvPr>
          <p:cNvSpPr/>
          <p:nvPr/>
        </p:nvSpPr>
        <p:spPr>
          <a:xfrm>
            <a:off x="5150746" y="2143161"/>
            <a:ext cx="2529812" cy="259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dirty="0">
                <a:solidFill>
                  <a:schemeClr val="bg2"/>
                </a:solidFill>
                <a:latin typeface="Meiryo UI" panose="020B0604030504040204" pitchFamily="50" charset="-128"/>
                <a:ea typeface="Meiryo UI" panose="020B0604030504040204" pitchFamily="50" charset="-128"/>
              </a:rPr>
              <a:t>主たる支援対象範囲</a:t>
            </a:r>
          </a:p>
        </p:txBody>
      </p:sp>
      <p:sp>
        <p:nvSpPr>
          <p:cNvPr id="25" name="テキスト ボックス 24">
            <a:extLst>
              <a:ext uri="{FF2B5EF4-FFF2-40B4-BE49-F238E27FC236}">
                <a16:creationId xmlns:a16="http://schemas.microsoft.com/office/drawing/2014/main" id="{7E6B3755-D6E8-9400-7E6D-5757F586B73E}"/>
              </a:ext>
            </a:extLst>
          </p:cNvPr>
          <p:cNvSpPr txBox="1"/>
          <p:nvPr/>
        </p:nvSpPr>
        <p:spPr>
          <a:xfrm>
            <a:off x="139448" y="2125667"/>
            <a:ext cx="3382233"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●プロジェクトへのファイナンス</a:t>
            </a:r>
          </a:p>
        </p:txBody>
      </p:sp>
      <p:sp>
        <p:nvSpPr>
          <p:cNvPr id="26" name="テキスト ボックス 25">
            <a:extLst>
              <a:ext uri="{FF2B5EF4-FFF2-40B4-BE49-F238E27FC236}">
                <a16:creationId xmlns:a16="http://schemas.microsoft.com/office/drawing/2014/main" id="{25E72F33-D899-8A17-D5E9-7BAB8DD40D57}"/>
              </a:ext>
            </a:extLst>
          </p:cNvPr>
          <p:cNvSpPr txBox="1"/>
          <p:nvPr/>
        </p:nvSpPr>
        <p:spPr>
          <a:xfrm>
            <a:off x="150023" y="5752598"/>
            <a:ext cx="6036173" cy="369332"/>
          </a:xfrm>
          <a:prstGeom prst="rect">
            <a:avLst/>
          </a:prstGeom>
          <a:noFill/>
        </p:spPr>
        <p:txBody>
          <a:bodyPr wrap="square">
            <a:spAutoFit/>
          </a:bodyPr>
          <a:lstStyle/>
          <a:p>
            <a:r>
              <a:rPr kumimoji="1" lang="ja-JP" altLang="en-US" sz="1800" b="1" dirty="0">
                <a:latin typeface="Meiryo UI" panose="020B0604030504040204" pitchFamily="50" charset="-128"/>
                <a:ea typeface="Meiryo UI" panose="020B0604030504040204" pitchFamily="50" charset="-128"/>
              </a:rPr>
              <a:t>●ベンチャー企業等へのコーポレートファイナンスの場合</a:t>
            </a:r>
          </a:p>
        </p:txBody>
      </p:sp>
      <p:sp>
        <p:nvSpPr>
          <p:cNvPr id="30" name="テキスト ボックス 29">
            <a:extLst>
              <a:ext uri="{FF2B5EF4-FFF2-40B4-BE49-F238E27FC236}">
                <a16:creationId xmlns:a16="http://schemas.microsoft.com/office/drawing/2014/main" id="{6BE1D7EE-2152-DDAF-6C70-1545F08EA4CF}"/>
              </a:ext>
            </a:extLst>
          </p:cNvPr>
          <p:cNvSpPr txBox="1"/>
          <p:nvPr/>
        </p:nvSpPr>
        <p:spPr>
          <a:xfrm>
            <a:off x="445579" y="6165154"/>
            <a:ext cx="7681384" cy="338554"/>
          </a:xfrm>
          <a:prstGeom prst="rect">
            <a:avLst/>
          </a:prstGeom>
          <a:noFill/>
        </p:spPr>
        <p:txBody>
          <a:bodyPr wrap="square">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ベンチャーへの出資等脱炭素に資するその他投資対象への支援形態は現在検討中です</a:t>
            </a:r>
          </a:p>
        </p:txBody>
      </p:sp>
      <p:sp>
        <p:nvSpPr>
          <p:cNvPr id="23" name="Text Placeholder 2">
            <a:extLst>
              <a:ext uri="{FF2B5EF4-FFF2-40B4-BE49-F238E27FC236}">
                <a16:creationId xmlns:a16="http://schemas.microsoft.com/office/drawing/2014/main" id="{2E4E5205-8871-40BC-A573-175068577F3F}"/>
              </a:ext>
            </a:extLst>
          </p:cNvPr>
          <p:cNvSpPr txBox="1">
            <a:spLocks/>
          </p:cNvSpPr>
          <p:nvPr/>
        </p:nvSpPr>
        <p:spPr>
          <a:xfrm>
            <a:off x="624164" y="6546932"/>
            <a:ext cx="9188048" cy="288147"/>
          </a:xfrm>
          <a:prstGeom prst="rect">
            <a:avLst/>
          </a:prstGeom>
          <a:noFill/>
        </p:spPr>
        <p:txBody>
          <a:bodyPr wrap="square">
            <a:spAutoFit/>
          </a:bodyPr>
          <a:lstStyle>
            <a:defPPr>
              <a:defRPr lang="en-US"/>
            </a:defPPr>
            <a:lvl1pPr marL="180975" indent="-180975" defTabSz="914400">
              <a:spcBef>
                <a:spcPts val="200"/>
              </a:spcBef>
              <a:buClr>
                <a:schemeClr val="tx1"/>
              </a:buClr>
              <a:buFont typeface="Yu Gothic" panose="020B0400000000000000" pitchFamily="50" charset="-128"/>
              <a:buChar char="※"/>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上記に加えて、他のファンドを通して間接的な形態で本機構の投資先のファンドから支援を行う形態も可能です。</a:t>
            </a:r>
            <a:endParaRPr lang="en-US" altLang="ja-JP" dirty="0"/>
          </a:p>
        </p:txBody>
      </p:sp>
      <p:sp>
        <p:nvSpPr>
          <p:cNvPr id="20" name="テキスト ボックス 19">
            <a:extLst>
              <a:ext uri="{FF2B5EF4-FFF2-40B4-BE49-F238E27FC236}">
                <a16:creationId xmlns:a16="http://schemas.microsoft.com/office/drawing/2014/main" id="{BA342FC7-4121-4733-904C-A3820743EE98}"/>
              </a:ext>
            </a:extLst>
          </p:cNvPr>
          <p:cNvSpPr txBox="1"/>
          <p:nvPr/>
        </p:nvSpPr>
        <p:spPr>
          <a:xfrm>
            <a:off x="150024" y="-21364"/>
            <a:ext cx="5488776"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2</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．支援対象となる主な要件</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事業領域や事業段階、資金使途等</a:t>
            </a: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191084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3CB44E8-E536-4C93-BFEE-CED50A135F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3" progId="TCLayout.ActiveDocument.1">
                  <p:embed/>
                </p:oleObj>
              </mc:Choice>
              <mc:Fallback>
                <p:oleObj name="think-cell スライド" r:id="rId3" imgW="473" imgH="473" progId="TCLayout.ActiveDocument.1">
                  <p:embed/>
                  <p:pic>
                    <p:nvPicPr>
                      <p:cNvPr id="4" name="オブジェクト 3" hidden="1">
                        <a:extLst>
                          <a:ext uri="{FF2B5EF4-FFF2-40B4-BE49-F238E27FC236}">
                            <a16:creationId xmlns:a16="http://schemas.microsoft.com/office/drawing/2014/main" id="{33CB44E8-E536-4C93-BFEE-CED50A135F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34" name="直線コネクタ 33">
            <a:extLst>
              <a:ext uri="{FF2B5EF4-FFF2-40B4-BE49-F238E27FC236}">
                <a16:creationId xmlns:a16="http://schemas.microsoft.com/office/drawing/2014/main" id="{3A3157C0-A9BD-4D15-85E7-BD292D083FAA}"/>
              </a:ext>
            </a:extLst>
          </p:cNvPr>
          <p:cNvCxnSpPr>
            <a:cxnSpLocks/>
          </p:cNvCxnSpPr>
          <p:nvPr/>
        </p:nvCxnSpPr>
        <p:spPr>
          <a:xfrm>
            <a:off x="3581899" y="4293636"/>
            <a:ext cx="2696168" cy="0"/>
          </a:xfrm>
          <a:prstGeom prst="line">
            <a:avLst/>
          </a:prstGeom>
          <a:ln w="19050">
            <a:solidFill>
              <a:schemeClr val="tx1">
                <a:lumMod val="65000"/>
                <a:lumOff val="35000"/>
              </a:schemeClr>
            </a:solidFill>
            <a:headEnd type="non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B5B8A94D-7F2C-4722-8D09-912775D6DD8B}"/>
              </a:ext>
            </a:extLst>
          </p:cNvPr>
          <p:cNvSpPr txBox="1"/>
          <p:nvPr/>
        </p:nvSpPr>
        <p:spPr>
          <a:xfrm>
            <a:off x="1359080" y="3459433"/>
            <a:ext cx="2425664" cy="1169551"/>
          </a:xfrm>
          <a:prstGeom prst="rect">
            <a:avLst/>
          </a:prstGeom>
          <a:noFill/>
        </p:spPr>
        <p:txBody>
          <a:bodyPr wrap="none" rtlCol="0">
            <a:spAutoFit/>
          </a:bodyPr>
          <a:lstStyle/>
          <a:p>
            <a:pPr algn="ctr"/>
            <a:r>
              <a:rPr kumimoji="1" lang="ja-JP" altLang="en-US" sz="1400" b="1" dirty="0"/>
              <a:t>メザニンファイナンス</a:t>
            </a:r>
            <a:br>
              <a:rPr kumimoji="1" lang="en-US" altLang="ja-JP" sz="1400" b="1" dirty="0"/>
            </a:br>
            <a:r>
              <a:rPr kumimoji="1" lang="en-US" altLang="ja-JP" sz="1400" b="1" dirty="0"/>
              <a:t>(</a:t>
            </a:r>
            <a:r>
              <a:rPr kumimoji="1" lang="ja-JP" altLang="en-US" sz="1400" b="1" dirty="0"/>
              <a:t>優先株・劣後ローン・劣後債</a:t>
            </a:r>
            <a:r>
              <a:rPr kumimoji="1" lang="en-US" altLang="ja-JP" sz="1400" b="1" dirty="0"/>
              <a:t>)</a:t>
            </a:r>
          </a:p>
          <a:p>
            <a:pPr algn="ctr"/>
            <a:br>
              <a:rPr kumimoji="1" lang="en-US" altLang="ja-JP" sz="1400" b="1" dirty="0"/>
            </a:br>
            <a:r>
              <a:rPr kumimoji="1" lang="ja-JP" altLang="en-US" sz="1400" b="1" dirty="0"/>
              <a:t>エクイティファイナンス</a:t>
            </a:r>
            <a:br>
              <a:rPr kumimoji="1" lang="en-US" altLang="ja-JP" sz="1400" b="1" dirty="0"/>
            </a:br>
            <a:r>
              <a:rPr kumimoji="1" lang="ja-JP" altLang="en-US" sz="1400" b="1" dirty="0"/>
              <a:t>（普通株）</a:t>
            </a:r>
          </a:p>
        </p:txBody>
      </p:sp>
      <p:sp>
        <p:nvSpPr>
          <p:cNvPr id="2" name="タイトル 1">
            <a:extLst>
              <a:ext uri="{FF2B5EF4-FFF2-40B4-BE49-F238E27FC236}">
                <a16:creationId xmlns:a16="http://schemas.microsoft.com/office/drawing/2014/main" id="{4A272029-052D-4A48-A048-E54BDF531266}"/>
              </a:ext>
            </a:extLst>
          </p:cNvPr>
          <p:cNvSpPr>
            <a:spLocks noGrp="1"/>
          </p:cNvSpPr>
          <p:nvPr>
            <p:ph type="title"/>
          </p:nvPr>
        </p:nvSpPr>
        <p:spPr/>
        <p:txBody>
          <a:bodyPr vert="horz"/>
          <a:lstStyle/>
          <a:p>
            <a:r>
              <a:rPr kumimoji="1" lang="ja-JP" altLang="en-US" dirty="0"/>
              <a:t>脱炭素化支援機構による資金供給と対象事業者の形態</a:t>
            </a:r>
          </a:p>
        </p:txBody>
      </p:sp>
      <p:sp>
        <p:nvSpPr>
          <p:cNvPr id="3" name="コンテンツ プレースホルダー 2">
            <a:extLst>
              <a:ext uri="{FF2B5EF4-FFF2-40B4-BE49-F238E27FC236}">
                <a16:creationId xmlns:a16="http://schemas.microsoft.com/office/drawing/2014/main" id="{633494FC-BBA4-4170-A89F-D5B11604AC65}"/>
              </a:ext>
            </a:extLst>
          </p:cNvPr>
          <p:cNvSpPr>
            <a:spLocks noGrp="1"/>
          </p:cNvSpPr>
          <p:nvPr>
            <p:ph sz="quarter" idx="12"/>
          </p:nvPr>
        </p:nvSpPr>
        <p:spPr>
          <a:xfrm>
            <a:off x="150024" y="1007807"/>
            <a:ext cx="9605952" cy="1068736"/>
          </a:xfrm>
        </p:spPr>
        <p:txBody>
          <a:bodyPr tIns="72000" rIns="180000" bIns="72000"/>
          <a:lstStyle/>
          <a:p>
            <a:r>
              <a:rPr lang="ja-JP" altLang="en-US" sz="2000" dirty="0"/>
              <a:t>脱炭素化支援機構は、事業リスクや事業者のファイナンスニーズに応じて、優先株・劣後ローン・劣後債等のメザニンファイナンスに加え、普通株等の出資も実施し、脱炭素事業化投資の活性化を担います。</a:t>
            </a:r>
            <a:endParaRPr kumimoji="1" lang="en-US" altLang="ja-JP" sz="2000" dirty="0"/>
          </a:p>
        </p:txBody>
      </p:sp>
      <p:sp>
        <p:nvSpPr>
          <p:cNvPr id="31" name="テキスト ボックス 30">
            <a:extLst>
              <a:ext uri="{FF2B5EF4-FFF2-40B4-BE49-F238E27FC236}">
                <a16:creationId xmlns:a16="http://schemas.microsoft.com/office/drawing/2014/main" id="{96E8574A-1ED0-4767-8E25-7C84CA2D80A0}"/>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３．本機構の資金提供スキーム・活用メリット</a:t>
            </a:r>
          </a:p>
        </p:txBody>
      </p:sp>
      <p:sp>
        <p:nvSpPr>
          <p:cNvPr id="33" name="四角形: 角を丸くする 32">
            <a:extLst>
              <a:ext uri="{FF2B5EF4-FFF2-40B4-BE49-F238E27FC236}">
                <a16:creationId xmlns:a16="http://schemas.microsoft.com/office/drawing/2014/main" id="{5E898DE2-F654-4990-A700-A1B9173976F4}"/>
              </a:ext>
            </a:extLst>
          </p:cNvPr>
          <p:cNvSpPr/>
          <p:nvPr/>
        </p:nvSpPr>
        <p:spPr>
          <a:xfrm>
            <a:off x="3708638" y="2448128"/>
            <a:ext cx="1806804" cy="3090866"/>
          </a:xfrm>
          <a:prstGeom prst="roundRect">
            <a:avLst>
              <a:gd name="adj" fmla="val 693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ja-JP" altLang="en-US" sz="1100" b="1" dirty="0">
              <a:solidFill>
                <a:schemeClr val="accent5"/>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F8B1EBAB-707B-463D-99EC-562E83A10279}"/>
              </a:ext>
            </a:extLst>
          </p:cNvPr>
          <p:cNvSpPr/>
          <p:nvPr/>
        </p:nvSpPr>
        <p:spPr>
          <a:xfrm>
            <a:off x="213697" y="2611644"/>
            <a:ext cx="1202000" cy="9199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民間金融</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機関等</a:t>
            </a:r>
          </a:p>
        </p:txBody>
      </p:sp>
      <p:sp>
        <p:nvSpPr>
          <p:cNvPr id="36" name="正方形/長方形 35">
            <a:extLst>
              <a:ext uri="{FF2B5EF4-FFF2-40B4-BE49-F238E27FC236}">
                <a16:creationId xmlns:a16="http://schemas.microsoft.com/office/drawing/2014/main" id="{BE78BB32-6FE7-4647-8297-1A9D6EEA9B4C}"/>
              </a:ext>
            </a:extLst>
          </p:cNvPr>
          <p:cNvSpPr/>
          <p:nvPr/>
        </p:nvSpPr>
        <p:spPr>
          <a:xfrm>
            <a:off x="213697" y="4536645"/>
            <a:ext cx="1202000" cy="9199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事業者</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8C9B5D8-745E-4014-A950-C7CFD8A968C8}"/>
              </a:ext>
            </a:extLst>
          </p:cNvPr>
          <p:cNvSpPr txBox="1"/>
          <p:nvPr/>
        </p:nvSpPr>
        <p:spPr>
          <a:xfrm>
            <a:off x="5608202" y="3183317"/>
            <a:ext cx="355276" cy="1732487"/>
          </a:xfrm>
          <a:prstGeom prst="rect">
            <a:avLst/>
          </a:prstGeom>
          <a:solidFill>
            <a:schemeClr val="bg1"/>
          </a:solidFill>
        </p:spPr>
        <p:txBody>
          <a:bodyPr vert="eaVert" wrap="square" lIns="54000" rIns="54000" rtlCol="0">
            <a:spAutoFit/>
          </a:bodyPr>
          <a:lstStyle/>
          <a:p>
            <a:r>
              <a:rPr kumimoji="1" lang="ja-JP" altLang="en-US" sz="1600" dirty="0"/>
              <a:t>リスク・リターン</a:t>
            </a:r>
          </a:p>
        </p:txBody>
      </p:sp>
      <p:sp>
        <p:nvSpPr>
          <p:cNvPr id="43" name="テキスト ボックス 42">
            <a:extLst>
              <a:ext uri="{FF2B5EF4-FFF2-40B4-BE49-F238E27FC236}">
                <a16:creationId xmlns:a16="http://schemas.microsoft.com/office/drawing/2014/main" id="{1B89B476-21A3-4215-BECC-CEEA1A4393FB}"/>
              </a:ext>
            </a:extLst>
          </p:cNvPr>
          <p:cNvSpPr txBox="1"/>
          <p:nvPr/>
        </p:nvSpPr>
        <p:spPr>
          <a:xfrm>
            <a:off x="5570397" y="2927642"/>
            <a:ext cx="430887" cy="287939"/>
          </a:xfrm>
          <a:prstGeom prst="rect">
            <a:avLst/>
          </a:prstGeom>
          <a:noFill/>
        </p:spPr>
        <p:txBody>
          <a:bodyPr vert="eaVert" wrap="square" rtlCol="0">
            <a:spAutoFit/>
          </a:bodyPr>
          <a:lstStyle/>
          <a:p>
            <a:r>
              <a:rPr kumimoji="1" lang="ja-JP" altLang="en-US" sz="1600" b="1" dirty="0">
                <a:solidFill>
                  <a:srgbClr val="0070C0"/>
                </a:solidFill>
              </a:rPr>
              <a:t>低</a:t>
            </a:r>
          </a:p>
        </p:txBody>
      </p:sp>
      <p:sp>
        <p:nvSpPr>
          <p:cNvPr id="46" name="テキスト ボックス 45">
            <a:extLst>
              <a:ext uri="{FF2B5EF4-FFF2-40B4-BE49-F238E27FC236}">
                <a16:creationId xmlns:a16="http://schemas.microsoft.com/office/drawing/2014/main" id="{69D004BC-88AF-4291-AA1E-12F9E1F55749}"/>
              </a:ext>
            </a:extLst>
          </p:cNvPr>
          <p:cNvSpPr txBox="1"/>
          <p:nvPr/>
        </p:nvSpPr>
        <p:spPr>
          <a:xfrm>
            <a:off x="5570397" y="4925457"/>
            <a:ext cx="430887" cy="287939"/>
          </a:xfrm>
          <a:prstGeom prst="rect">
            <a:avLst/>
          </a:prstGeom>
          <a:noFill/>
        </p:spPr>
        <p:txBody>
          <a:bodyPr vert="eaVert" wrap="square" rtlCol="0">
            <a:spAutoFit/>
          </a:bodyPr>
          <a:lstStyle/>
          <a:p>
            <a:r>
              <a:rPr kumimoji="1" lang="ja-JP" altLang="en-US" sz="1600" b="1" dirty="0">
                <a:solidFill>
                  <a:srgbClr val="FF0000"/>
                </a:solidFill>
              </a:rPr>
              <a:t>高</a:t>
            </a:r>
          </a:p>
        </p:txBody>
      </p:sp>
      <p:sp>
        <p:nvSpPr>
          <p:cNvPr id="47" name="正方形/長方形 46">
            <a:extLst>
              <a:ext uri="{FF2B5EF4-FFF2-40B4-BE49-F238E27FC236}">
                <a16:creationId xmlns:a16="http://schemas.microsoft.com/office/drawing/2014/main" id="{9217AFAE-CBB3-4CCD-A697-7A11051E3379}"/>
              </a:ext>
            </a:extLst>
          </p:cNvPr>
          <p:cNvSpPr/>
          <p:nvPr/>
        </p:nvSpPr>
        <p:spPr>
          <a:xfrm>
            <a:off x="213697" y="3574144"/>
            <a:ext cx="1202000" cy="919975"/>
          </a:xfrm>
          <a:prstGeom prst="rect">
            <a:avLst/>
          </a:prstGeom>
          <a:solidFill>
            <a:schemeClr val="accent2">
              <a:lumMod val="60000"/>
              <a:lumOff val="4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脱炭素化支援機構</a:t>
            </a:r>
          </a:p>
        </p:txBody>
      </p:sp>
      <p:sp>
        <p:nvSpPr>
          <p:cNvPr id="48" name="正方形/長方形 47">
            <a:extLst>
              <a:ext uri="{FF2B5EF4-FFF2-40B4-BE49-F238E27FC236}">
                <a16:creationId xmlns:a16="http://schemas.microsoft.com/office/drawing/2014/main" id="{35A059FE-CE96-46DD-B92C-24F601ACCDB2}"/>
              </a:ext>
            </a:extLst>
          </p:cNvPr>
          <p:cNvSpPr/>
          <p:nvPr/>
        </p:nvSpPr>
        <p:spPr>
          <a:xfrm>
            <a:off x="3846772" y="3529841"/>
            <a:ext cx="1530536" cy="192677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F5B0D2A6-3333-48C5-BFFF-56F597425127}"/>
              </a:ext>
            </a:extLst>
          </p:cNvPr>
          <p:cNvSpPr/>
          <p:nvPr/>
        </p:nvSpPr>
        <p:spPr>
          <a:xfrm>
            <a:off x="3846772" y="2611644"/>
            <a:ext cx="1530536" cy="9181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民間金融</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機関等からの</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融資</a:t>
            </a:r>
          </a:p>
        </p:txBody>
      </p:sp>
      <p:cxnSp>
        <p:nvCxnSpPr>
          <p:cNvPr id="54" name="直線矢印コネクタ 53">
            <a:extLst>
              <a:ext uri="{FF2B5EF4-FFF2-40B4-BE49-F238E27FC236}">
                <a16:creationId xmlns:a16="http://schemas.microsoft.com/office/drawing/2014/main" id="{B393AEAC-1A51-468B-8054-1753EF794D76}"/>
              </a:ext>
            </a:extLst>
          </p:cNvPr>
          <p:cNvCxnSpPr>
            <a:cxnSpLocks/>
          </p:cNvCxnSpPr>
          <p:nvPr/>
        </p:nvCxnSpPr>
        <p:spPr>
          <a:xfrm>
            <a:off x="1483242" y="4034131"/>
            <a:ext cx="2196000" cy="0"/>
          </a:xfrm>
          <a:prstGeom prst="straightConnector1">
            <a:avLst/>
          </a:prstGeom>
          <a:ln w="38100">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AD6E1FEA-A229-4F84-AE94-EDE0B4E8BD22}"/>
              </a:ext>
            </a:extLst>
          </p:cNvPr>
          <p:cNvSpPr txBox="1"/>
          <p:nvPr/>
        </p:nvSpPr>
        <p:spPr>
          <a:xfrm>
            <a:off x="3520372" y="2150780"/>
            <a:ext cx="2125903"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脱炭素化事業の</a:t>
            </a:r>
            <a:r>
              <a:rPr kumimoji="1" lang="ja-JP" altLang="en-US" sz="1400" b="1" dirty="0"/>
              <a:t>資本構成</a:t>
            </a:r>
          </a:p>
        </p:txBody>
      </p:sp>
      <p:cxnSp>
        <p:nvCxnSpPr>
          <p:cNvPr id="56" name="直線矢印コネクタ 55">
            <a:extLst>
              <a:ext uri="{FF2B5EF4-FFF2-40B4-BE49-F238E27FC236}">
                <a16:creationId xmlns:a16="http://schemas.microsoft.com/office/drawing/2014/main" id="{2D1E3EC0-FC2F-4ED3-8AE3-23FD6063DB21}"/>
              </a:ext>
            </a:extLst>
          </p:cNvPr>
          <p:cNvCxnSpPr>
            <a:cxnSpLocks/>
          </p:cNvCxnSpPr>
          <p:nvPr/>
        </p:nvCxnSpPr>
        <p:spPr>
          <a:xfrm>
            <a:off x="1483242" y="3074109"/>
            <a:ext cx="2196000" cy="0"/>
          </a:xfrm>
          <a:prstGeom prst="straightConnector1">
            <a:avLst/>
          </a:prstGeom>
          <a:ln w="38100">
            <a:solidFill>
              <a:srgbClr val="F4B183"/>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68732005-BC16-479E-B2AE-11F40C22866C}"/>
              </a:ext>
            </a:extLst>
          </p:cNvPr>
          <p:cNvCxnSpPr>
            <a:cxnSpLocks/>
          </p:cNvCxnSpPr>
          <p:nvPr/>
        </p:nvCxnSpPr>
        <p:spPr>
          <a:xfrm>
            <a:off x="1483242" y="4996632"/>
            <a:ext cx="2196000" cy="0"/>
          </a:xfrm>
          <a:prstGeom prst="straightConnector1">
            <a:avLst/>
          </a:prstGeom>
          <a:ln w="38100">
            <a:solidFill>
              <a:schemeClr val="accent3"/>
            </a:solidFill>
            <a:tailEnd type="triangle" w="med" len="sm"/>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334F2868-7C55-4F52-B9C5-36495406C511}"/>
              </a:ext>
            </a:extLst>
          </p:cNvPr>
          <p:cNvSpPr txBox="1"/>
          <p:nvPr/>
        </p:nvSpPr>
        <p:spPr>
          <a:xfrm>
            <a:off x="1725079" y="4962268"/>
            <a:ext cx="1712328" cy="523220"/>
          </a:xfrm>
          <a:prstGeom prst="rect">
            <a:avLst/>
          </a:prstGeom>
          <a:noFill/>
        </p:spPr>
        <p:txBody>
          <a:bodyPr wrap="none" rtlCol="0">
            <a:spAutoFit/>
          </a:bodyPr>
          <a:lstStyle/>
          <a:p>
            <a:pPr algn="ctr"/>
            <a:r>
              <a:rPr kumimoji="1" lang="ja-JP" altLang="en-US" sz="1400" b="1" dirty="0">
                <a:solidFill>
                  <a:schemeClr val="accent3"/>
                </a:solidFill>
              </a:rPr>
              <a:t>エクイティファイナンス</a:t>
            </a:r>
            <a:br>
              <a:rPr kumimoji="1" lang="en-US" altLang="ja-JP" sz="1400" b="1" dirty="0">
                <a:solidFill>
                  <a:schemeClr val="accent3"/>
                </a:solidFill>
              </a:rPr>
            </a:br>
            <a:r>
              <a:rPr kumimoji="1" lang="ja-JP" altLang="en-US" sz="1400" b="1" dirty="0">
                <a:solidFill>
                  <a:schemeClr val="accent3"/>
                </a:solidFill>
              </a:rPr>
              <a:t>（普通株）</a:t>
            </a:r>
          </a:p>
        </p:txBody>
      </p:sp>
      <p:sp>
        <p:nvSpPr>
          <p:cNvPr id="60" name="テキスト ボックス 59">
            <a:extLst>
              <a:ext uri="{FF2B5EF4-FFF2-40B4-BE49-F238E27FC236}">
                <a16:creationId xmlns:a16="http://schemas.microsoft.com/office/drawing/2014/main" id="{9C8D228F-49CF-4CB4-B0AE-09009FFF1745}"/>
              </a:ext>
            </a:extLst>
          </p:cNvPr>
          <p:cNvSpPr txBox="1"/>
          <p:nvPr/>
        </p:nvSpPr>
        <p:spPr>
          <a:xfrm>
            <a:off x="2443901" y="3890058"/>
            <a:ext cx="274683" cy="288147"/>
          </a:xfrm>
          <a:prstGeom prst="rect">
            <a:avLst/>
          </a:prstGeom>
          <a:solidFill>
            <a:schemeClr val="bg1"/>
          </a:solidFill>
        </p:spPr>
        <p:txBody>
          <a:bodyPr wrap="none" lIns="36000" tIns="36000" rIns="36000" bIns="36000" rtlCol="0">
            <a:spAutoFit/>
          </a:bodyPr>
          <a:lstStyle/>
          <a:p>
            <a:pPr algn="ctr"/>
            <a:r>
              <a:rPr kumimoji="1" lang="en-US" altLang="ja-JP" sz="1400" b="1" dirty="0">
                <a:solidFill>
                  <a:schemeClr val="bg2"/>
                </a:solidFill>
              </a:rPr>
              <a:t>or</a:t>
            </a:r>
            <a:endParaRPr kumimoji="1" lang="ja-JP" altLang="en-US" sz="1400" b="1" dirty="0">
              <a:solidFill>
                <a:schemeClr val="bg2"/>
              </a:solidFill>
            </a:endParaRPr>
          </a:p>
        </p:txBody>
      </p:sp>
      <p:sp>
        <p:nvSpPr>
          <p:cNvPr id="62" name="テキスト ボックス 61">
            <a:extLst>
              <a:ext uri="{FF2B5EF4-FFF2-40B4-BE49-F238E27FC236}">
                <a16:creationId xmlns:a16="http://schemas.microsoft.com/office/drawing/2014/main" id="{1101BFEB-46D3-4326-A1E8-F9A91215030F}"/>
              </a:ext>
            </a:extLst>
          </p:cNvPr>
          <p:cNvSpPr txBox="1"/>
          <p:nvPr/>
        </p:nvSpPr>
        <p:spPr>
          <a:xfrm>
            <a:off x="1854121" y="2536657"/>
            <a:ext cx="1454244" cy="523220"/>
          </a:xfrm>
          <a:prstGeom prst="rect">
            <a:avLst/>
          </a:prstGeom>
          <a:noFill/>
        </p:spPr>
        <p:txBody>
          <a:bodyPr wrap="none" rtlCol="0">
            <a:spAutoFit/>
          </a:bodyPr>
          <a:lstStyle/>
          <a:p>
            <a:pPr algn="ctr"/>
            <a:r>
              <a:rPr kumimoji="1" lang="ja-JP" altLang="en-US" sz="1400" b="1" dirty="0">
                <a:solidFill>
                  <a:schemeClr val="accent6">
                    <a:lumMod val="75000"/>
                  </a:schemeClr>
                </a:solidFill>
              </a:rPr>
              <a:t>デットファイナンス</a:t>
            </a:r>
            <a:br>
              <a:rPr kumimoji="1" lang="en-US" altLang="ja-JP" sz="1400" b="1" dirty="0">
                <a:solidFill>
                  <a:schemeClr val="accent6">
                    <a:lumMod val="75000"/>
                  </a:schemeClr>
                </a:solidFill>
              </a:rPr>
            </a:br>
            <a:r>
              <a:rPr kumimoji="1" lang="ja-JP" altLang="en-US" sz="1400" b="1" dirty="0">
                <a:solidFill>
                  <a:schemeClr val="accent6">
                    <a:lumMod val="75000"/>
                  </a:schemeClr>
                </a:solidFill>
              </a:rPr>
              <a:t>（融資）</a:t>
            </a:r>
          </a:p>
        </p:txBody>
      </p:sp>
      <p:sp>
        <p:nvSpPr>
          <p:cNvPr id="63" name="Text Placeholder 2">
            <a:extLst>
              <a:ext uri="{FF2B5EF4-FFF2-40B4-BE49-F238E27FC236}">
                <a16:creationId xmlns:a16="http://schemas.microsoft.com/office/drawing/2014/main" id="{1B2C1B1A-4717-4B10-851A-7FD60BF7F6A6}"/>
              </a:ext>
            </a:extLst>
          </p:cNvPr>
          <p:cNvSpPr txBox="1">
            <a:spLocks/>
          </p:cNvSpPr>
          <p:nvPr/>
        </p:nvSpPr>
        <p:spPr>
          <a:xfrm>
            <a:off x="116763" y="5885217"/>
            <a:ext cx="9711494" cy="288147"/>
          </a:xfrm>
          <a:prstGeom prst="rect">
            <a:avLst/>
          </a:prstGeom>
          <a:noFill/>
        </p:spPr>
        <p:txBody>
          <a:bodyPr wrap="square">
            <a:spAutoFit/>
          </a:bodyPr>
          <a:lstStyle>
            <a:defPPr>
              <a:defRPr lang="en-US"/>
            </a:defPPr>
            <a:lvl1pPr marL="180975" indent="-180975" defTabSz="914400">
              <a:spcBef>
                <a:spcPts val="200"/>
              </a:spcBef>
              <a:buClr>
                <a:schemeClr val="tx1"/>
              </a:buClr>
              <a:buFont typeface="Yu Gothic" panose="020B0400000000000000" pitchFamily="50" charset="-128"/>
              <a:buChar char="※"/>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上記は、</a:t>
            </a:r>
            <a:r>
              <a:rPr lang="en-US" altLang="ja-JP" dirty="0"/>
              <a:t>SPC</a:t>
            </a:r>
            <a:r>
              <a:rPr lang="ja-JP" altLang="en-US" dirty="0"/>
              <a:t>に対する資金提供イメージとなっておりますが、本機構はコーポレートファイナンスに応じることも可能です。</a:t>
            </a:r>
            <a:endParaRPr lang="en-US" altLang="ja-JP" dirty="0"/>
          </a:p>
        </p:txBody>
      </p:sp>
      <p:sp>
        <p:nvSpPr>
          <p:cNvPr id="10" name="正方形/長方形 9">
            <a:extLst>
              <a:ext uri="{FF2B5EF4-FFF2-40B4-BE49-F238E27FC236}">
                <a16:creationId xmlns:a16="http://schemas.microsoft.com/office/drawing/2014/main" id="{CD869DCB-0891-4AAF-BA11-D2BC981A9AC1}"/>
              </a:ext>
            </a:extLst>
          </p:cNvPr>
          <p:cNvSpPr/>
          <p:nvPr/>
        </p:nvSpPr>
        <p:spPr>
          <a:xfrm>
            <a:off x="6278067" y="2459353"/>
            <a:ext cx="3477909" cy="1710577"/>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資金供給を受ける事業者の主な形態</a:t>
            </a:r>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600" b="1"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企業が行う脱炭素事業を、本体から切り出して特別目的会社</a:t>
            </a:r>
            <a:r>
              <a:rPr kumimoji="1" lang="en-US" altLang="ja-JP" sz="1400" dirty="0">
                <a:solidFill>
                  <a:schemeClr val="tx1"/>
                </a:solidFill>
                <a:latin typeface="Meiryo UI" panose="020B0604030504040204" pitchFamily="50" charset="-128"/>
                <a:ea typeface="Meiryo UI" panose="020B0604030504040204" pitchFamily="50" charset="-128"/>
              </a:rPr>
              <a:t>(SPC)</a:t>
            </a:r>
            <a:r>
              <a:rPr kumimoji="1" lang="ja-JP" altLang="en-US" sz="1400" dirty="0">
                <a:solidFill>
                  <a:schemeClr val="tx1"/>
                </a:solidFill>
                <a:latin typeface="Meiryo UI" panose="020B0604030504040204" pitchFamily="50" charset="-128"/>
                <a:ea typeface="Meiryo UI" panose="020B0604030504040204" pitchFamily="50" charset="-128"/>
              </a:rPr>
              <a:t>を設立する際のプロジェクトファイナンス</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400" dirty="0">
                <a:solidFill>
                  <a:schemeClr val="tx1"/>
                </a:solidFill>
                <a:latin typeface="Meiryo UI" panose="020B0604030504040204" pitchFamily="50" charset="-128"/>
                <a:ea typeface="Meiryo UI" panose="020B0604030504040204" pitchFamily="50" charset="-128"/>
              </a:rPr>
              <a:t>脱炭素事業に該当する事業を運営するベンチャー企業や単一事業を運営する企業へのコーポレートファイナンス</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A96B74E3-55E0-48A8-A6ED-11CC4AFCAD6D}"/>
              </a:ext>
            </a:extLst>
          </p:cNvPr>
          <p:cNvSpPr/>
          <p:nvPr/>
        </p:nvSpPr>
        <p:spPr>
          <a:xfrm>
            <a:off x="6278067" y="4212230"/>
            <a:ext cx="3477909" cy="1311066"/>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lstStyle/>
          <a:p>
            <a:r>
              <a:rPr kumimoji="1" lang="ja-JP" altLang="en-US" sz="1600" b="1" dirty="0">
                <a:solidFill>
                  <a:schemeClr val="tx1"/>
                </a:solidFill>
                <a:latin typeface="Meiryo UI" panose="020B0604030504040204" pitchFamily="50" charset="-128"/>
                <a:ea typeface="Meiryo UI" panose="020B0604030504040204" pitchFamily="50" charset="-128"/>
              </a:rPr>
              <a:t>出資・融資手法に関する主な制約事項</a:t>
            </a:r>
          </a:p>
          <a:p>
            <a:endParaRPr kumimoji="1" lang="en-US" altLang="ja-JP" sz="600" b="1"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有限責任での出資</a:t>
            </a:r>
          </a:p>
          <a:p>
            <a:pPr marL="171450" indent="-1714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出資額は総出資額の</a:t>
            </a:r>
            <a:r>
              <a:rPr kumimoji="1" lang="en-US" altLang="ja-JP" sz="1400" dirty="0">
                <a:solidFill>
                  <a:schemeClr val="tx1"/>
                </a:solidFill>
                <a:latin typeface="Meiryo UI" panose="020B0604030504040204" pitchFamily="50" charset="-128"/>
                <a:ea typeface="Meiryo UI" panose="020B0604030504040204" pitchFamily="50" charset="-128"/>
              </a:rPr>
              <a:t>1/2 </a:t>
            </a:r>
            <a:r>
              <a:rPr kumimoji="1" lang="ja-JP" altLang="en-US" sz="1400" dirty="0">
                <a:solidFill>
                  <a:schemeClr val="tx1"/>
                </a:solidFill>
                <a:latin typeface="Meiryo UI" panose="020B0604030504040204" pitchFamily="50" charset="-128"/>
                <a:ea typeface="Meiryo UI" panose="020B0604030504040204" pitchFamily="50" charset="-128"/>
              </a:rPr>
              <a:t>以下</a:t>
            </a:r>
          </a:p>
          <a:p>
            <a:pPr marL="171450" indent="-171450">
              <a:buFont typeface="Wingdings" panose="05000000000000000000" pitchFamily="2" charset="2"/>
              <a:buChar char="ü"/>
            </a:pPr>
            <a:r>
              <a:rPr kumimoji="1" lang="ja-JP" altLang="en-US" sz="1400" dirty="0">
                <a:solidFill>
                  <a:schemeClr val="tx1"/>
                </a:solidFill>
                <a:latin typeface="Meiryo UI" panose="020B0604030504040204" pitchFamily="50" charset="-128"/>
                <a:ea typeface="Meiryo UI" panose="020B0604030504040204" pitchFamily="50" charset="-128"/>
              </a:rPr>
              <a:t>原則、出資期間は契約を締結した年度を含めて最長</a:t>
            </a:r>
            <a:r>
              <a:rPr kumimoji="1" lang="en-US" altLang="ja-JP" sz="1400" dirty="0">
                <a:solidFill>
                  <a:schemeClr val="tx1"/>
                </a:solidFill>
                <a:latin typeface="Meiryo UI" panose="020B0604030504040204" pitchFamily="50" charset="-128"/>
                <a:ea typeface="Meiryo UI" panose="020B0604030504040204" pitchFamily="50" charset="-128"/>
              </a:rPr>
              <a:t>20 </a:t>
            </a:r>
            <a:r>
              <a:rPr kumimoji="1" lang="ja-JP" altLang="en-US" sz="1400" dirty="0">
                <a:solidFill>
                  <a:schemeClr val="tx1"/>
                </a:solidFill>
                <a:latin typeface="Meiryo UI" panose="020B0604030504040204" pitchFamily="50" charset="-128"/>
                <a:ea typeface="Meiryo UI" panose="020B0604030504040204" pitchFamily="50" charset="-128"/>
              </a:rPr>
              <a:t>事業</a:t>
            </a:r>
            <a:r>
              <a:rPr kumimoji="1" lang="ja-JP" altLang="en-US" sz="1400">
                <a:solidFill>
                  <a:schemeClr val="tx1"/>
                </a:solidFill>
                <a:latin typeface="Meiryo UI" panose="020B0604030504040204" pitchFamily="50" charset="-128"/>
                <a:ea typeface="Meiryo UI" panose="020B0604030504040204" pitchFamily="50" charset="-128"/>
              </a:rPr>
              <a:t>年度程度を想定</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61B6F260-73DE-4CC7-98B9-518F409B8C15}"/>
              </a:ext>
            </a:extLst>
          </p:cNvPr>
          <p:cNvCxnSpPr/>
          <p:nvPr/>
        </p:nvCxnSpPr>
        <p:spPr>
          <a:xfrm>
            <a:off x="5446826" y="2536657"/>
            <a:ext cx="818872" cy="0"/>
          </a:xfrm>
          <a:prstGeom prst="line">
            <a:avLst/>
          </a:prstGeom>
          <a:ln w="1905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F535508-F528-4663-9268-D0BB2483BBDC}"/>
              </a:ext>
            </a:extLst>
          </p:cNvPr>
          <p:cNvCxnSpPr>
            <a:cxnSpLocks/>
          </p:cNvCxnSpPr>
          <p:nvPr/>
        </p:nvCxnSpPr>
        <p:spPr>
          <a:xfrm>
            <a:off x="3451717" y="4132185"/>
            <a:ext cx="137310" cy="161451"/>
          </a:xfrm>
          <a:prstGeom prst="line">
            <a:avLst/>
          </a:prstGeom>
          <a:ln w="1905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E1820E3-D9C5-47BC-B933-E6F68D2F5EE0}"/>
              </a:ext>
            </a:extLst>
          </p:cNvPr>
          <p:cNvCxnSpPr>
            <a:cxnSpLocks/>
          </p:cNvCxnSpPr>
          <p:nvPr/>
        </p:nvCxnSpPr>
        <p:spPr>
          <a:xfrm>
            <a:off x="5609679" y="2969651"/>
            <a:ext cx="0" cy="2159819"/>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175C165-982A-45F9-9DD4-CC444E0432F3}"/>
              </a:ext>
            </a:extLst>
          </p:cNvPr>
          <p:cNvSpPr txBox="1"/>
          <p:nvPr/>
        </p:nvSpPr>
        <p:spPr>
          <a:xfrm>
            <a:off x="116763" y="6170154"/>
            <a:ext cx="9432126" cy="503590"/>
          </a:xfrm>
          <a:prstGeom prst="rect">
            <a:avLst/>
          </a:prstGeom>
          <a:noFill/>
        </p:spPr>
        <p:txBody>
          <a:bodyPr wrap="square">
            <a:spAutoFit/>
          </a:bodyPr>
          <a:lstStyle>
            <a:defPPr>
              <a:defRPr lang="en-US"/>
            </a:defPPr>
            <a:lvl1pPr marL="180975" indent="-180975" defTabSz="914400">
              <a:spcBef>
                <a:spcPts val="200"/>
              </a:spcBef>
              <a:buClr>
                <a:schemeClr val="tx1"/>
              </a:buClr>
              <a:buFont typeface="Yu Gothic" panose="020B0400000000000000" pitchFamily="50" charset="-128"/>
              <a:buChar char="※"/>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メザニンファイナンスやエクイティファイナンス等の組合せによる支援も可能です。ただし、その場合は</a:t>
            </a:r>
            <a:r>
              <a:rPr lang="ja-JP" altLang="ja-JP" dirty="0"/>
              <a:t>事業スキーム、資金支援ニーズ、時期、他の資金供給等</a:t>
            </a:r>
            <a:r>
              <a:rPr lang="ja-JP" altLang="en-US" dirty="0"/>
              <a:t>を</a:t>
            </a:r>
            <a:r>
              <a:rPr lang="ja-JP" altLang="ja-JP" dirty="0"/>
              <a:t>総合的に勘案したうえで、組み合わせることが妥当である</a:t>
            </a:r>
            <a:r>
              <a:rPr lang="ja-JP" altLang="en-US" dirty="0"/>
              <a:t>かを審査させていただきます。</a:t>
            </a:r>
            <a:endParaRPr lang="ja-JP" altLang="ja-JP" dirty="0"/>
          </a:p>
        </p:txBody>
      </p:sp>
      <p:sp>
        <p:nvSpPr>
          <p:cNvPr id="5" name="テキスト ボックス 4">
            <a:extLst>
              <a:ext uri="{FF2B5EF4-FFF2-40B4-BE49-F238E27FC236}">
                <a16:creationId xmlns:a16="http://schemas.microsoft.com/office/drawing/2014/main" id="{CD6E58AF-FE46-450B-B204-AB505CAA7879}"/>
              </a:ext>
            </a:extLst>
          </p:cNvPr>
          <p:cNvSpPr txBox="1"/>
          <p:nvPr/>
        </p:nvSpPr>
        <p:spPr>
          <a:xfrm>
            <a:off x="3859489" y="4507422"/>
            <a:ext cx="1203718" cy="830997"/>
          </a:xfrm>
          <a:prstGeom prst="rect">
            <a:avLst/>
          </a:prstGeom>
          <a:solidFill>
            <a:schemeClr val="accent3">
              <a:lumMod val="20000"/>
              <a:lumOff val="80000"/>
            </a:schemeClr>
          </a:solid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事業者</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からの</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出資</a:t>
            </a:r>
          </a:p>
        </p:txBody>
      </p:sp>
      <p:sp>
        <p:nvSpPr>
          <p:cNvPr id="45" name="フリーフォーム: 図形 44">
            <a:extLst>
              <a:ext uri="{FF2B5EF4-FFF2-40B4-BE49-F238E27FC236}">
                <a16:creationId xmlns:a16="http://schemas.microsoft.com/office/drawing/2014/main" id="{C524A814-FDF2-47D5-802D-91D7B0915796}"/>
              </a:ext>
            </a:extLst>
          </p:cNvPr>
          <p:cNvSpPr/>
          <p:nvPr/>
        </p:nvSpPr>
        <p:spPr>
          <a:xfrm>
            <a:off x="3859489" y="3529841"/>
            <a:ext cx="1530188" cy="1921819"/>
          </a:xfrm>
          <a:custGeom>
            <a:avLst/>
            <a:gdLst>
              <a:gd name="connsiteX0" fmla="*/ 0 w 1530188"/>
              <a:gd name="connsiteY0" fmla="*/ 0 h 1921819"/>
              <a:gd name="connsiteX1" fmla="*/ 1530188 w 1530188"/>
              <a:gd name="connsiteY1" fmla="*/ 0 h 1921819"/>
              <a:gd name="connsiteX2" fmla="*/ 1530188 w 1530188"/>
              <a:gd name="connsiteY2" fmla="*/ 824075 h 1921819"/>
              <a:gd name="connsiteX3" fmla="*/ 1530188 w 1530188"/>
              <a:gd name="connsiteY3" fmla="*/ 956553 h 1921819"/>
              <a:gd name="connsiteX4" fmla="*/ 1530188 w 1530188"/>
              <a:gd name="connsiteY4" fmla="*/ 1921819 h 1921819"/>
              <a:gd name="connsiteX5" fmla="*/ 1141666 w 1530188"/>
              <a:gd name="connsiteY5" fmla="*/ 1921819 h 1921819"/>
              <a:gd name="connsiteX6" fmla="*/ 1141666 w 1530188"/>
              <a:gd name="connsiteY6" fmla="*/ 956553 h 1921819"/>
              <a:gd name="connsiteX7" fmla="*/ 0 w 1530188"/>
              <a:gd name="connsiteY7" fmla="*/ 956553 h 192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188" h="1921819">
                <a:moveTo>
                  <a:pt x="0" y="0"/>
                </a:moveTo>
                <a:lnTo>
                  <a:pt x="1530188" y="0"/>
                </a:lnTo>
                <a:lnTo>
                  <a:pt x="1530188" y="824075"/>
                </a:lnTo>
                <a:lnTo>
                  <a:pt x="1530188" y="956553"/>
                </a:lnTo>
                <a:lnTo>
                  <a:pt x="1530188" y="1921819"/>
                </a:lnTo>
                <a:lnTo>
                  <a:pt x="1141666" y="1921819"/>
                </a:lnTo>
                <a:lnTo>
                  <a:pt x="1141666" y="956553"/>
                </a:lnTo>
                <a:lnTo>
                  <a:pt x="0" y="956553"/>
                </a:lnTo>
                <a:close/>
              </a:path>
            </a:pathLst>
          </a:custGeom>
          <a:solidFill>
            <a:schemeClr val="accent2">
              <a:lumMod val="60000"/>
              <a:lumOff val="4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脱炭素化支援機構からのメザニン</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600" b="1" dirty="0">
              <a:solidFill>
                <a:schemeClr val="bg2"/>
              </a:solidFill>
              <a:latin typeface="Meiryo UI" panose="020B0604030504040204" pitchFamily="50" charset="-128"/>
              <a:ea typeface="Meiryo UI" panose="020B0604030504040204" pitchFamily="50" charset="-128"/>
            </a:endParaRPr>
          </a:p>
          <a:p>
            <a:pPr algn="ctr"/>
            <a:endParaRPr kumimoji="1" lang="ja-JP" altLang="en-US" sz="1600" b="1" dirty="0">
              <a:solidFill>
                <a:schemeClr val="bg2"/>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D524A5FF-ECFB-4D7A-A752-E036B8FC7FAA}"/>
              </a:ext>
            </a:extLst>
          </p:cNvPr>
          <p:cNvCxnSpPr>
            <a:cxnSpLocks/>
            <a:stCxn id="45" idx="6"/>
            <a:endCxn id="45" idx="3"/>
          </p:cNvCxnSpPr>
          <p:nvPr/>
        </p:nvCxnSpPr>
        <p:spPr>
          <a:xfrm>
            <a:off x="5001155" y="4486394"/>
            <a:ext cx="388522" cy="0"/>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16FB7D3-B2B4-E341-55CB-85A4143CAC0D}"/>
              </a:ext>
            </a:extLst>
          </p:cNvPr>
          <p:cNvSpPr txBox="1"/>
          <p:nvPr/>
        </p:nvSpPr>
        <p:spPr>
          <a:xfrm>
            <a:off x="4996698" y="4617595"/>
            <a:ext cx="400702" cy="646331"/>
          </a:xfrm>
          <a:prstGeom prst="rect">
            <a:avLst/>
          </a:prstGeom>
          <a:noFill/>
        </p:spPr>
        <p:txBody>
          <a:bodyPr wrap="square">
            <a:spAutoFit/>
          </a:bodyPr>
          <a:lstStyle/>
          <a:p>
            <a:r>
              <a:rPr kumimoji="1" lang="ja-JP" altLang="en-US" sz="1800" b="1" dirty="0">
                <a:solidFill>
                  <a:schemeClr val="tx1"/>
                </a:solidFill>
                <a:latin typeface="Meiryo UI" panose="020B0604030504040204" pitchFamily="50" charset="-128"/>
                <a:ea typeface="Meiryo UI" panose="020B0604030504040204" pitchFamily="50" charset="-128"/>
              </a:rPr>
              <a:t>出資</a:t>
            </a:r>
            <a:endParaRPr lang="ja-JP" altLang="en-US" dirty="0"/>
          </a:p>
        </p:txBody>
      </p:sp>
    </p:spTree>
    <p:extLst>
      <p:ext uri="{BB962C8B-B14F-4D97-AF65-F5344CB8AC3E}">
        <p14:creationId xmlns:p14="http://schemas.microsoft.com/office/powerpoint/2010/main" val="156753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3CB44E8-E536-4C93-BFEE-CED50A135FE2}"/>
              </a:ext>
            </a:extLst>
          </p:cNvPr>
          <p:cNvGraphicFramePr>
            <a:graphicFrameLocks noChangeAspect="1"/>
          </p:cNvGraphicFramePr>
          <p:nvPr>
            <p:custDataLst>
              <p:tags r:id="rId1"/>
            </p:custDataLst>
            <p:extLst>
              <p:ext uri="{D42A27DB-BD31-4B8C-83A1-F6EECF244321}">
                <p14:modId xmlns:p14="http://schemas.microsoft.com/office/powerpoint/2010/main" val="225023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3" progId="TCLayout.ActiveDocument.1">
                  <p:embed/>
                </p:oleObj>
              </mc:Choice>
              <mc:Fallback>
                <p:oleObj name="think-cell スライド" r:id="rId3" imgW="473" imgH="473" progId="TCLayout.ActiveDocument.1">
                  <p:embed/>
                  <p:pic>
                    <p:nvPicPr>
                      <p:cNvPr id="4" name="オブジェクト 3" hidden="1">
                        <a:extLst>
                          <a:ext uri="{FF2B5EF4-FFF2-40B4-BE49-F238E27FC236}">
                            <a16:creationId xmlns:a16="http://schemas.microsoft.com/office/drawing/2014/main" id="{33CB44E8-E536-4C93-BFEE-CED50A135F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A272029-052D-4A48-A048-E54BDF531266}"/>
              </a:ext>
            </a:extLst>
          </p:cNvPr>
          <p:cNvSpPr>
            <a:spLocks noGrp="1"/>
          </p:cNvSpPr>
          <p:nvPr>
            <p:ph type="title"/>
          </p:nvPr>
        </p:nvSpPr>
        <p:spPr/>
        <p:txBody>
          <a:bodyPr vert="horz"/>
          <a:lstStyle/>
          <a:p>
            <a:r>
              <a:rPr kumimoji="1" lang="ja-JP" altLang="en-US" dirty="0"/>
              <a:t>参考：資金供給手法についての基礎説明</a:t>
            </a:r>
          </a:p>
        </p:txBody>
      </p:sp>
      <p:sp>
        <p:nvSpPr>
          <p:cNvPr id="31" name="テキスト ボックス 30">
            <a:extLst>
              <a:ext uri="{FF2B5EF4-FFF2-40B4-BE49-F238E27FC236}">
                <a16:creationId xmlns:a16="http://schemas.microsoft.com/office/drawing/2014/main" id="{96E8574A-1ED0-4767-8E25-7C84CA2D80A0}"/>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３．本機構の資金提供スキーム・活用メリット</a:t>
            </a:r>
          </a:p>
        </p:txBody>
      </p:sp>
      <p:sp>
        <p:nvSpPr>
          <p:cNvPr id="38" name="正方形/長方形 37">
            <a:extLst>
              <a:ext uri="{FF2B5EF4-FFF2-40B4-BE49-F238E27FC236}">
                <a16:creationId xmlns:a16="http://schemas.microsoft.com/office/drawing/2014/main" id="{2C0B17A5-1837-44B4-BC57-E665B70A0D77}"/>
              </a:ext>
            </a:extLst>
          </p:cNvPr>
          <p:cNvSpPr/>
          <p:nvPr/>
        </p:nvSpPr>
        <p:spPr>
          <a:xfrm>
            <a:off x="150024" y="1243078"/>
            <a:ext cx="9495422" cy="186706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285750" indent="-285750">
              <a:buFont typeface="Wingdings" panose="05000000000000000000" pitchFamily="2" charset="2"/>
              <a:buChar char="l"/>
            </a:pPr>
            <a:r>
              <a:rPr kumimoji="1" lang="ja-JP" altLang="en-US" sz="1600" dirty="0">
                <a:solidFill>
                  <a:schemeClr val="tx1"/>
                </a:solidFill>
                <a:latin typeface="Meiryo UI" panose="020B0604030504040204" pitchFamily="50" charset="-128"/>
                <a:ea typeface="Meiryo UI" panose="020B0604030504040204" pitchFamily="50" charset="-128"/>
              </a:rPr>
              <a:t>出資（エクイティ）とは、配当や残余財産の分配を受けるべき権利がその他の資金拠出（融資等）より、最も劣後する形で資金（出資金）を提供することで、その出資先の組織形態により、株式、社員持分、あるいは、匿名組合出資、劣後信託受益権等が考えられます。</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solidFill>
                  <a:schemeClr val="tx1"/>
                </a:solidFill>
                <a:latin typeface="Meiryo UI" panose="020B0604030504040204" pitchFamily="50" charset="-128"/>
                <a:ea typeface="Meiryo UI" panose="020B0604030504040204" pitchFamily="50" charset="-128"/>
              </a:rPr>
              <a:t>出資には、直接出資（脱炭素化支援機構から脱炭素関連事業に対して直接出資する）、間接出資（脱炭素化支援機構から、別途組成されたファンドに対して出資し、当該ファンドから脱炭素関連事業に出資する）の両方があり得ます。いずれも、脱炭素関連事業を行う</a:t>
            </a:r>
            <a:r>
              <a:rPr kumimoji="1" lang="en-US" altLang="ja-JP" sz="1600" dirty="0">
                <a:solidFill>
                  <a:schemeClr val="tx1"/>
                </a:solidFill>
                <a:latin typeface="Meiryo UI" panose="020B0604030504040204" pitchFamily="50" charset="-128"/>
                <a:ea typeface="Meiryo UI" panose="020B0604030504040204" pitchFamily="50" charset="-128"/>
              </a:rPr>
              <a:t>SPC</a:t>
            </a:r>
            <a:r>
              <a:rPr kumimoji="1" lang="ja-JP" altLang="en-US" sz="1600" dirty="0">
                <a:solidFill>
                  <a:schemeClr val="tx1"/>
                </a:solidFill>
                <a:latin typeface="Meiryo UI" panose="020B0604030504040204" pitchFamily="50" charset="-128"/>
                <a:ea typeface="Meiryo UI" panose="020B0604030504040204" pitchFamily="50" charset="-128"/>
              </a:rPr>
              <a:t>等への出資を想定していますが、脱炭素関連事業を行う事業者に対する出資も対象となることも考えられます。</a:t>
            </a:r>
          </a:p>
        </p:txBody>
      </p:sp>
      <p:sp>
        <p:nvSpPr>
          <p:cNvPr id="44" name="正方形/長方形 43">
            <a:extLst>
              <a:ext uri="{FF2B5EF4-FFF2-40B4-BE49-F238E27FC236}">
                <a16:creationId xmlns:a16="http://schemas.microsoft.com/office/drawing/2014/main" id="{23BD4E9E-4D96-404F-887D-F2FDC7965D78}"/>
              </a:ext>
            </a:extLst>
          </p:cNvPr>
          <p:cNvSpPr/>
          <p:nvPr/>
        </p:nvSpPr>
        <p:spPr>
          <a:xfrm>
            <a:off x="150024" y="3555405"/>
            <a:ext cx="9495422" cy="304576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　メザニンとは、出資（エクイティ）と融資（デット。例えばシニアローン・普通債券）の中間的性質をもつミドルリスク・ミドルリターンの金融手法。融資と比べると返済順位が低い代わりにリターン（金利・利率・配当率）が高い一方、出資（エクイティ）と比べると優先的に返済・支払・分配・配当が受けられる代わりにリターンが低いといった設定をします。</a:t>
            </a:r>
          </a:p>
          <a:p>
            <a:pPr marL="342900" indent="-342900">
              <a:buFont typeface="Wingdings" panose="05000000000000000000" pitchFamily="2" charset="2"/>
              <a:buChar char="l"/>
            </a:pPr>
            <a:r>
              <a:rPr kumimoji="1" lang="ja-JP" altLang="en-US" sz="2000" b="1" dirty="0">
                <a:solidFill>
                  <a:schemeClr val="tx1"/>
                </a:solidFill>
                <a:latin typeface="Meiryo UI" panose="020B0604030504040204" pitchFamily="50" charset="-128"/>
                <a:ea typeface="Meiryo UI" panose="020B0604030504040204" pitchFamily="50" charset="-128"/>
              </a:rPr>
              <a:t>劣後ローン</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通常、他の債権と比べて、返済順位や精算時の配当順位等が低い一方で、利回りは相対的に高く設定される融資</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000" b="1" dirty="0">
                <a:solidFill>
                  <a:schemeClr val="tx1"/>
                </a:solidFill>
                <a:latin typeface="Meiryo UI" panose="020B0604030504040204" pitchFamily="50" charset="-128"/>
                <a:ea typeface="Meiryo UI" panose="020B0604030504040204" pitchFamily="50" charset="-128"/>
              </a:rPr>
              <a:t>劣後債</a:t>
            </a:r>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通常、一般無担保社債又は優先社債と比べ、元本と利息の支払いの順位が低い一方、利回りは相対的に高く設定される債券</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kumimoji="1" lang="ja-JP" altLang="en-US" sz="2000" b="1" dirty="0">
                <a:solidFill>
                  <a:schemeClr val="tx1"/>
                </a:solidFill>
                <a:latin typeface="Meiryo UI" panose="020B0604030504040204" pitchFamily="50" charset="-128"/>
                <a:ea typeface="Meiryo UI" panose="020B0604030504040204" pitchFamily="50" charset="-128"/>
              </a:rPr>
              <a:t>優先株式</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通常、普通株式と比べて、配当（剰余金）や清算時の残余財産の支払いを優先して受ける権利を有する一方、普通株主総会における議決権がない又は一定の制限がされた株式</a:t>
            </a:r>
          </a:p>
        </p:txBody>
      </p:sp>
      <p:sp>
        <p:nvSpPr>
          <p:cNvPr id="11" name="テキスト ボックス 10">
            <a:extLst>
              <a:ext uri="{FF2B5EF4-FFF2-40B4-BE49-F238E27FC236}">
                <a16:creationId xmlns:a16="http://schemas.microsoft.com/office/drawing/2014/main" id="{EF8DF381-933F-B141-D73D-336A9CF69CF9}"/>
              </a:ext>
            </a:extLst>
          </p:cNvPr>
          <p:cNvSpPr txBox="1"/>
          <p:nvPr/>
        </p:nvSpPr>
        <p:spPr>
          <a:xfrm>
            <a:off x="150023" y="882084"/>
            <a:ext cx="2996300" cy="461665"/>
          </a:xfrm>
          <a:prstGeom prst="rect">
            <a:avLst/>
          </a:prstGeom>
          <a:solidFill>
            <a:schemeClr val="bg1">
              <a:lumMod val="85000"/>
            </a:schemeClr>
          </a:solidFill>
        </p:spPr>
        <p:txBody>
          <a:bodyPr wrap="square">
            <a:spAutoFit/>
          </a:bodyPr>
          <a:lstStyle/>
          <a:p>
            <a:r>
              <a:rPr kumimoji="1" lang="en-US" altLang="ja-JP" sz="2400" b="1" dirty="0">
                <a:latin typeface="Meiryo UI" panose="020B0604030504040204" pitchFamily="50" charset="-128"/>
                <a:ea typeface="Meiryo UI" panose="020B0604030504040204" pitchFamily="50" charset="-128"/>
              </a:rPr>
              <a:t>(1)</a:t>
            </a:r>
            <a:r>
              <a:rPr kumimoji="1" lang="ja-JP" altLang="en-US" sz="2400" b="1" dirty="0">
                <a:latin typeface="Meiryo UI" panose="020B0604030504040204" pitchFamily="50" charset="-128"/>
                <a:ea typeface="Meiryo UI" panose="020B0604030504040204" pitchFamily="50" charset="-128"/>
              </a:rPr>
              <a:t>出資</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エクイティ</a:t>
            </a:r>
            <a:r>
              <a:rPr kumimoji="1"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8C6E7F4-46F4-A107-FBB5-9F3A4871CD1C}"/>
              </a:ext>
            </a:extLst>
          </p:cNvPr>
          <p:cNvSpPr txBox="1"/>
          <p:nvPr/>
        </p:nvSpPr>
        <p:spPr>
          <a:xfrm>
            <a:off x="150023" y="3190146"/>
            <a:ext cx="3192945" cy="461665"/>
          </a:xfrm>
          <a:prstGeom prst="rect">
            <a:avLst/>
          </a:prstGeom>
          <a:solidFill>
            <a:schemeClr val="bg1">
              <a:lumMod val="85000"/>
            </a:schemeClr>
          </a:solidFill>
        </p:spPr>
        <p:txBody>
          <a:bodyPr wrap="square">
            <a:spAutoFit/>
          </a:bodyPr>
          <a:lstStyle/>
          <a:p>
            <a:r>
              <a:rPr kumimoji="1" lang="en-US" altLang="ja-JP" sz="2400" b="1" dirty="0">
                <a:latin typeface="Meiryo UI" panose="020B0604030504040204" pitchFamily="50" charset="-128"/>
                <a:ea typeface="Meiryo UI" panose="020B0604030504040204" pitchFamily="50" charset="-128"/>
              </a:rPr>
              <a:t>(2)</a:t>
            </a:r>
            <a:r>
              <a:rPr kumimoji="1" lang="ja-JP" altLang="en-US" sz="2400" b="1" dirty="0">
                <a:latin typeface="Meiryo UI" panose="020B0604030504040204" pitchFamily="50" charset="-128"/>
                <a:ea typeface="Meiryo UI" panose="020B0604030504040204" pitchFamily="50" charset="-128"/>
              </a:rPr>
              <a:t>メザニンファイナンス</a:t>
            </a:r>
          </a:p>
        </p:txBody>
      </p:sp>
    </p:spTree>
    <p:extLst>
      <p:ext uri="{BB962C8B-B14F-4D97-AF65-F5344CB8AC3E}">
        <p14:creationId xmlns:p14="http://schemas.microsoft.com/office/powerpoint/2010/main" val="78573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35303D3-EABA-42B0-848E-C888BFE504E0}"/>
              </a:ext>
            </a:extLst>
          </p:cNvPr>
          <p:cNvGraphicFramePr>
            <a:graphicFrameLocks noChangeAspect="1"/>
          </p:cNvGraphicFramePr>
          <p:nvPr>
            <p:custDataLst>
              <p:tags r:id="rId1"/>
            </p:custDataLst>
            <p:extLst>
              <p:ext uri="{D42A27DB-BD31-4B8C-83A1-F6EECF244321}">
                <p14:modId xmlns:p14="http://schemas.microsoft.com/office/powerpoint/2010/main" val="4026391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3" progId="TCLayout.ActiveDocument.1">
                  <p:embed/>
                </p:oleObj>
              </mc:Choice>
              <mc:Fallback>
                <p:oleObj name="think-cell スライド" r:id="rId3" imgW="473" imgH="473" progId="TCLayout.ActiveDocument.1">
                  <p:embed/>
                  <p:pic>
                    <p:nvPicPr>
                      <p:cNvPr id="11" name="オブジェクト 10" hidden="1">
                        <a:extLst>
                          <a:ext uri="{FF2B5EF4-FFF2-40B4-BE49-F238E27FC236}">
                            <a16:creationId xmlns:a16="http://schemas.microsoft.com/office/drawing/2014/main" id="{F35303D3-EABA-42B0-848E-C888BFE504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7F4F9C4-873C-420D-9107-C638003D3005}"/>
              </a:ext>
            </a:extLst>
          </p:cNvPr>
          <p:cNvSpPr>
            <a:spLocks noGrp="1"/>
          </p:cNvSpPr>
          <p:nvPr>
            <p:ph type="title"/>
          </p:nvPr>
        </p:nvSpPr>
        <p:spPr/>
        <p:txBody>
          <a:bodyPr vert="horz"/>
          <a:lstStyle/>
          <a:p>
            <a:r>
              <a:rPr lang="ja-JP" altLang="en-US" sz="2400" dirty="0"/>
              <a:t>事業者・金融機関が脱炭素化支援機構を活用・連携するメリット</a:t>
            </a:r>
            <a:endParaRPr kumimoji="1" lang="ja-JP" altLang="en-US" sz="2400" dirty="0"/>
          </a:p>
        </p:txBody>
      </p:sp>
      <p:sp>
        <p:nvSpPr>
          <p:cNvPr id="3" name="コンテンツ プレースホルダー 2">
            <a:extLst>
              <a:ext uri="{FF2B5EF4-FFF2-40B4-BE49-F238E27FC236}">
                <a16:creationId xmlns:a16="http://schemas.microsoft.com/office/drawing/2014/main" id="{0ADF30EE-2D08-4397-875C-365398AD56D1}"/>
              </a:ext>
            </a:extLst>
          </p:cNvPr>
          <p:cNvSpPr>
            <a:spLocks noGrp="1"/>
          </p:cNvSpPr>
          <p:nvPr>
            <p:ph sz="quarter" idx="12"/>
          </p:nvPr>
        </p:nvSpPr>
        <p:spPr>
          <a:xfrm>
            <a:off x="150024" y="1007807"/>
            <a:ext cx="9605952" cy="1630872"/>
          </a:xfrm>
        </p:spPr>
        <p:txBody>
          <a:bodyPr tIns="72000" bIns="72000"/>
          <a:lstStyle/>
          <a:p>
            <a:r>
              <a:rPr lang="ja-JP" altLang="en-US" sz="1800" dirty="0"/>
              <a:t>脱炭素化支援</a:t>
            </a:r>
            <a:r>
              <a:rPr kumimoji="1" lang="ja-JP" altLang="en-US" sz="1800" dirty="0"/>
              <a:t>機構</a:t>
            </a:r>
            <a:r>
              <a:rPr lang="ja-JP" altLang="en-US" sz="1800" dirty="0"/>
              <a:t>は、</a:t>
            </a:r>
            <a:r>
              <a:rPr kumimoji="1" lang="ja-JP" altLang="en-US" sz="1800" dirty="0"/>
              <a:t>事業会社にとって高いリスクを伴う一方で資金需要が発生する開発段階での資金提供が可能であり、</a:t>
            </a:r>
            <a:r>
              <a:rPr kumimoji="1" lang="ja-JP" altLang="en-US" sz="1800" b="1" u="sng" dirty="0"/>
              <a:t>事業会社の財務健全性の向上と信用力の向上</a:t>
            </a:r>
            <a:r>
              <a:rPr kumimoji="1" lang="ja-JP" altLang="en-US" sz="1800" dirty="0"/>
              <a:t>を見込むことができます。</a:t>
            </a:r>
            <a:endParaRPr kumimoji="1" lang="en-US" altLang="ja-JP" sz="1800" dirty="0"/>
          </a:p>
          <a:p>
            <a:r>
              <a:rPr lang="ja-JP" altLang="en-US" sz="1800" dirty="0"/>
              <a:t>また、金融機関では引き受けることができないリスクを脱炭素化支援機構が取り、融資対象の財務健全性や事業計画の信用力を向上させたりすることで、金融機関の対象企業への</a:t>
            </a:r>
            <a:r>
              <a:rPr lang="ja-JP" altLang="en-US" sz="1800" b="1" u="sng" dirty="0"/>
              <a:t>融資負担の減少、取引安全性の向上</a:t>
            </a:r>
            <a:r>
              <a:rPr lang="ja-JP" altLang="en-US" sz="1800" dirty="0"/>
              <a:t>が見込め、金融機関からの支援を受けやすくすることができます。</a:t>
            </a:r>
            <a:endParaRPr kumimoji="1" lang="ja-JP" altLang="en-US" sz="1800" dirty="0"/>
          </a:p>
        </p:txBody>
      </p:sp>
      <p:sp>
        <p:nvSpPr>
          <p:cNvPr id="9" name="正方形/長方形 8">
            <a:extLst>
              <a:ext uri="{FF2B5EF4-FFF2-40B4-BE49-F238E27FC236}">
                <a16:creationId xmlns:a16="http://schemas.microsoft.com/office/drawing/2014/main" id="{94D8A5C7-3046-4632-8CD5-A2B4D761DEA9}"/>
              </a:ext>
            </a:extLst>
          </p:cNvPr>
          <p:cNvSpPr/>
          <p:nvPr/>
        </p:nvSpPr>
        <p:spPr>
          <a:xfrm>
            <a:off x="2331540" y="2794884"/>
            <a:ext cx="3483283" cy="4860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事業者にとってのメリット</a:t>
            </a:r>
          </a:p>
        </p:txBody>
      </p:sp>
      <p:sp>
        <p:nvSpPr>
          <p:cNvPr id="10" name="正方形/長方形 9">
            <a:extLst>
              <a:ext uri="{FF2B5EF4-FFF2-40B4-BE49-F238E27FC236}">
                <a16:creationId xmlns:a16="http://schemas.microsoft.com/office/drawing/2014/main" id="{CB9AF61B-A5AF-4485-B35C-DE3F3AFD646B}"/>
              </a:ext>
            </a:extLst>
          </p:cNvPr>
          <p:cNvSpPr/>
          <p:nvPr/>
        </p:nvSpPr>
        <p:spPr>
          <a:xfrm>
            <a:off x="6020648" y="2794884"/>
            <a:ext cx="3483283" cy="486025"/>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金融機関にとってのメリット</a:t>
            </a:r>
          </a:p>
        </p:txBody>
      </p:sp>
      <p:sp>
        <p:nvSpPr>
          <p:cNvPr id="5" name="正方形/長方形 4">
            <a:extLst>
              <a:ext uri="{FF2B5EF4-FFF2-40B4-BE49-F238E27FC236}">
                <a16:creationId xmlns:a16="http://schemas.microsoft.com/office/drawing/2014/main" id="{CEFEA8B9-4E0D-48DC-9CBE-A5DEFE93D8BA}"/>
              </a:ext>
            </a:extLst>
          </p:cNvPr>
          <p:cNvSpPr/>
          <p:nvPr/>
        </p:nvSpPr>
        <p:spPr>
          <a:xfrm>
            <a:off x="397643" y="3397307"/>
            <a:ext cx="1828793" cy="908707"/>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財務の健全性の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向上</a:t>
            </a:r>
          </a:p>
        </p:txBody>
      </p:sp>
      <p:sp>
        <p:nvSpPr>
          <p:cNvPr id="6" name="正方形/長方形 5">
            <a:extLst>
              <a:ext uri="{FF2B5EF4-FFF2-40B4-BE49-F238E27FC236}">
                <a16:creationId xmlns:a16="http://schemas.microsoft.com/office/drawing/2014/main" id="{3DA0E3B2-19E5-44EE-97EE-DB5D92BD91D8}"/>
              </a:ext>
            </a:extLst>
          </p:cNvPr>
          <p:cNvSpPr/>
          <p:nvPr/>
        </p:nvSpPr>
        <p:spPr>
          <a:xfrm>
            <a:off x="397643" y="4436284"/>
            <a:ext cx="1828793" cy="908707"/>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開発段階での</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資金提供</a:t>
            </a:r>
          </a:p>
        </p:txBody>
      </p:sp>
      <p:sp>
        <p:nvSpPr>
          <p:cNvPr id="7" name="正方形/長方形 6">
            <a:extLst>
              <a:ext uri="{FF2B5EF4-FFF2-40B4-BE49-F238E27FC236}">
                <a16:creationId xmlns:a16="http://schemas.microsoft.com/office/drawing/2014/main" id="{6B496081-B63D-4FB0-82CE-D98D63ADC9BF}"/>
              </a:ext>
            </a:extLst>
          </p:cNvPr>
          <p:cNvSpPr/>
          <p:nvPr/>
        </p:nvSpPr>
        <p:spPr>
          <a:xfrm>
            <a:off x="397643" y="5475930"/>
            <a:ext cx="1828793" cy="908707"/>
          </a:xfrm>
          <a:prstGeom prst="rect">
            <a:avLst/>
          </a:prstGeom>
          <a:solidFill>
            <a:schemeClr val="accent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事業計画の</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策定審査の支援</a:t>
            </a:r>
          </a:p>
        </p:txBody>
      </p:sp>
      <p:sp>
        <p:nvSpPr>
          <p:cNvPr id="4" name="Text Placeholder 2">
            <a:extLst>
              <a:ext uri="{FF2B5EF4-FFF2-40B4-BE49-F238E27FC236}">
                <a16:creationId xmlns:a16="http://schemas.microsoft.com/office/drawing/2014/main" id="{9A620C70-2BCD-4129-A35C-BBDDA55EE572}"/>
              </a:ext>
            </a:extLst>
          </p:cNvPr>
          <p:cNvSpPr txBox="1">
            <a:spLocks/>
          </p:cNvSpPr>
          <p:nvPr/>
        </p:nvSpPr>
        <p:spPr>
          <a:xfrm>
            <a:off x="2331540" y="3397307"/>
            <a:ext cx="3589309"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dirty="0"/>
              <a:t>本機構による出資により、</a:t>
            </a:r>
            <a:r>
              <a:rPr lang="ja-JP" altLang="en-US" sz="1600" b="1" u="sng" dirty="0"/>
              <a:t>事業会社の</a:t>
            </a:r>
            <a:br>
              <a:rPr lang="en-US" altLang="ja-JP" sz="1600" b="1" u="sng" dirty="0"/>
            </a:br>
            <a:r>
              <a:rPr lang="ja-JP" altLang="en-US" sz="1600" b="1" u="sng" dirty="0"/>
              <a:t>資本構成に厚みを持たせる</a:t>
            </a:r>
            <a:r>
              <a:rPr lang="ja-JP" altLang="en-US" sz="1600" dirty="0"/>
              <a:t>ことが可能と</a:t>
            </a:r>
            <a:br>
              <a:rPr lang="en-US" altLang="ja-JP" sz="1600" dirty="0"/>
            </a:br>
            <a:r>
              <a:rPr lang="ja-JP" altLang="en-US" sz="1600" dirty="0"/>
              <a:t>なる</a:t>
            </a:r>
            <a:endParaRPr lang="en-US" altLang="ja-JP" sz="1600" dirty="0"/>
          </a:p>
        </p:txBody>
      </p:sp>
      <p:sp>
        <p:nvSpPr>
          <p:cNvPr id="8" name="Text Placeholder 2">
            <a:extLst>
              <a:ext uri="{FF2B5EF4-FFF2-40B4-BE49-F238E27FC236}">
                <a16:creationId xmlns:a16="http://schemas.microsoft.com/office/drawing/2014/main" id="{9EB70A72-375A-4029-91AC-854570BB11C4}"/>
              </a:ext>
            </a:extLst>
          </p:cNvPr>
          <p:cNvSpPr txBox="1">
            <a:spLocks/>
          </p:cNvSpPr>
          <p:nvPr/>
        </p:nvSpPr>
        <p:spPr>
          <a:xfrm>
            <a:off x="6020648" y="3397307"/>
            <a:ext cx="3664126"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dirty="0"/>
              <a:t>本機構が金融機関では引き受ける事が難しいリスクを取ることで、</a:t>
            </a:r>
            <a:r>
              <a:rPr lang="ja-JP" altLang="en-US" sz="1600" b="1" u="sng" dirty="0"/>
              <a:t>融資対象の財務健全性が向上</a:t>
            </a:r>
            <a:r>
              <a:rPr lang="ja-JP" altLang="en-US" sz="1600" dirty="0"/>
              <a:t>し、取引の安全性が向上する</a:t>
            </a:r>
            <a:endParaRPr lang="en-US" altLang="ja-JP" sz="1600" dirty="0"/>
          </a:p>
        </p:txBody>
      </p:sp>
      <p:sp>
        <p:nvSpPr>
          <p:cNvPr id="14" name="Text Placeholder 2">
            <a:extLst>
              <a:ext uri="{FF2B5EF4-FFF2-40B4-BE49-F238E27FC236}">
                <a16:creationId xmlns:a16="http://schemas.microsoft.com/office/drawing/2014/main" id="{0582C1FF-F25B-4827-A216-0D8007F1DF77}"/>
              </a:ext>
            </a:extLst>
          </p:cNvPr>
          <p:cNvSpPr txBox="1">
            <a:spLocks/>
          </p:cNvSpPr>
          <p:nvPr/>
        </p:nvSpPr>
        <p:spPr>
          <a:xfrm>
            <a:off x="2331539" y="4517689"/>
            <a:ext cx="3589309"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dirty="0"/>
              <a:t>高いリスクを伴う一方で、資金需要が</a:t>
            </a:r>
            <a:br>
              <a:rPr lang="en-US" altLang="ja-JP" sz="1600" dirty="0"/>
            </a:br>
            <a:r>
              <a:rPr lang="ja-JP" altLang="en-US" sz="1600" dirty="0"/>
              <a:t>発生する</a:t>
            </a:r>
            <a:r>
              <a:rPr lang="ja-JP" altLang="en-US" sz="1600" b="1" u="sng" dirty="0"/>
              <a:t>開発段階において、融資調達</a:t>
            </a:r>
            <a:br>
              <a:rPr lang="en-US" altLang="ja-JP" sz="1600" b="1" u="sng" dirty="0"/>
            </a:br>
            <a:r>
              <a:rPr lang="ja-JP" altLang="en-US" sz="1600" b="1" u="sng" dirty="0"/>
              <a:t>以前の資金調達が可能</a:t>
            </a:r>
            <a:r>
              <a:rPr lang="ja-JP" altLang="en-US" sz="1600" dirty="0"/>
              <a:t>となる</a:t>
            </a:r>
            <a:endParaRPr lang="en-US" altLang="ja-JP" sz="1600" dirty="0"/>
          </a:p>
        </p:txBody>
      </p:sp>
      <p:sp>
        <p:nvSpPr>
          <p:cNvPr id="15" name="Text Placeholder 2">
            <a:extLst>
              <a:ext uri="{FF2B5EF4-FFF2-40B4-BE49-F238E27FC236}">
                <a16:creationId xmlns:a16="http://schemas.microsoft.com/office/drawing/2014/main" id="{9FE1846B-AA56-4F6C-8298-702CE5836488}"/>
              </a:ext>
            </a:extLst>
          </p:cNvPr>
          <p:cNvSpPr txBox="1">
            <a:spLocks/>
          </p:cNvSpPr>
          <p:nvPr/>
        </p:nvSpPr>
        <p:spPr>
          <a:xfrm>
            <a:off x="6020648" y="4487548"/>
            <a:ext cx="3664126"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dirty="0"/>
              <a:t>本機構が先行して資金提供することで、</a:t>
            </a:r>
            <a:br>
              <a:rPr lang="en-US" altLang="ja-JP" sz="1600" dirty="0"/>
            </a:br>
            <a:r>
              <a:rPr lang="ja-JP" altLang="en-US" sz="1600" b="1" u="sng" dirty="0"/>
              <a:t>開発段階において金融機関が負う融資</a:t>
            </a:r>
            <a:br>
              <a:rPr lang="en-US" altLang="ja-JP" sz="1600" b="1" u="sng" dirty="0"/>
            </a:br>
            <a:r>
              <a:rPr lang="ja-JP" altLang="en-US" sz="1600" b="1" u="sng" dirty="0"/>
              <a:t>負担を軽減</a:t>
            </a:r>
            <a:r>
              <a:rPr lang="ja-JP" altLang="en-US" sz="1600" dirty="0"/>
              <a:t>することが可能となる</a:t>
            </a:r>
            <a:endParaRPr lang="en-US" altLang="ja-JP" sz="1600" dirty="0"/>
          </a:p>
        </p:txBody>
      </p:sp>
      <p:sp>
        <p:nvSpPr>
          <p:cNvPr id="16" name="Text Placeholder 2">
            <a:extLst>
              <a:ext uri="{FF2B5EF4-FFF2-40B4-BE49-F238E27FC236}">
                <a16:creationId xmlns:a16="http://schemas.microsoft.com/office/drawing/2014/main" id="{D0220CFD-23DC-489B-B36B-0CF18DBFEF49}"/>
              </a:ext>
            </a:extLst>
          </p:cNvPr>
          <p:cNvSpPr txBox="1">
            <a:spLocks/>
          </p:cNvSpPr>
          <p:nvPr/>
        </p:nvSpPr>
        <p:spPr>
          <a:xfrm>
            <a:off x="2331540" y="5475930"/>
            <a:ext cx="3589309"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dirty="0"/>
              <a:t>事業計画策定段階での関与により、事業自体の</a:t>
            </a:r>
            <a:r>
              <a:rPr lang="ja-JP" altLang="en-US" sz="1600" b="1" u="sng" dirty="0"/>
              <a:t>信用力が向上し、民間資金の</a:t>
            </a:r>
            <a:br>
              <a:rPr lang="en-US" altLang="ja-JP" sz="1600" b="1" u="sng" dirty="0"/>
            </a:br>
            <a:r>
              <a:rPr lang="ja-JP" altLang="en-US" sz="1600" b="1" u="sng" dirty="0"/>
              <a:t>「呼び水」に繋げる事が可能</a:t>
            </a:r>
            <a:r>
              <a:rPr lang="ja-JP" altLang="en-US" sz="1600" dirty="0"/>
              <a:t>となる</a:t>
            </a:r>
            <a:endParaRPr lang="en-US" altLang="ja-JP" sz="1600" dirty="0"/>
          </a:p>
        </p:txBody>
      </p:sp>
      <p:sp>
        <p:nvSpPr>
          <p:cNvPr id="17" name="Text Placeholder 2">
            <a:extLst>
              <a:ext uri="{FF2B5EF4-FFF2-40B4-BE49-F238E27FC236}">
                <a16:creationId xmlns:a16="http://schemas.microsoft.com/office/drawing/2014/main" id="{B4412770-F333-48D7-9CB9-651D23722DAF}"/>
              </a:ext>
            </a:extLst>
          </p:cNvPr>
          <p:cNvSpPr txBox="1">
            <a:spLocks/>
          </p:cNvSpPr>
          <p:nvPr/>
        </p:nvSpPr>
        <p:spPr>
          <a:xfrm>
            <a:off x="6020648" y="5475930"/>
            <a:ext cx="3664123" cy="811367"/>
          </a:xfrm>
          <a:prstGeom prst="rect">
            <a:avLst/>
          </a:prstGeom>
        </p:spPr>
        <p:txBody>
          <a:bodyPr vert="horz" wrap="square" lIns="72000" tIns="36000" rIns="72000" bIns="36000" rtlCol="0" anchor="t" anchorCtr="0">
            <a:spAutoFit/>
          </a:bodyPr>
          <a:lstStyle>
            <a:lvl1pPr marL="180975" marR="0" indent="-180975" algn="l" defTabSz="914400" rtl="0" eaLnBrk="1" fontAlgn="auto" latinLnBrk="0" hangingPunct="1">
              <a:lnSpc>
                <a:spcPct val="100000"/>
              </a:lnSpc>
              <a:spcBef>
                <a:spcPts val="0"/>
              </a:spcBef>
              <a:spcAft>
                <a:spcPts val="900"/>
              </a:spcAft>
              <a:buClr>
                <a:schemeClr val="tx1"/>
              </a:buClr>
              <a:buSzTx/>
              <a:buFont typeface="Arial" panose="020B0604020202020204" pitchFamily="34" charset="0"/>
              <a:buChar char="•"/>
              <a:tabLst/>
              <a:defRPr kumimoji="1" sz="20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900"/>
              </a:spcAft>
              <a:buClr>
                <a:schemeClr val="tx1"/>
              </a:buClr>
              <a:buFont typeface="Arial" panose="020B0604020202020204" pitchFamily="34" charset="0"/>
              <a:buChar char="–"/>
              <a:defRPr kumimoji="1" sz="2000" kern="1200">
                <a:solidFill>
                  <a:schemeClr val="tx1"/>
                </a:solidFill>
                <a:latin typeface="+mn-lt"/>
                <a:ea typeface="+mn-ea"/>
                <a:cs typeface="+mn-cs"/>
              </a:defRPr>
            </a:lvl2pPr>
            <a:lvl3pPr marL="547688" indent="-185738"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a:solidFill>
                  <a:schemeClr val="tx1"/>
                </a:solidFill>
                <a:latin typeface="+mn-lt"/>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kumimoji="1" sz="2000" kern="1200" baseline="0">
                <a:solidFill>
                  <a:schemeClr val="tx1"/>
                </a:solidFill>
                <a:latin typeface="+mn-lt"/>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kumimoji="1"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kumimoji="1"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kumimoji="1"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kumimoji="1" sz="2000" b="1" kern="1200" baseline="0">
                <a:solidFill>
                  <a:schemeClr val="tx2"/>
                </a:solidFill>
                <a:latin typeface="Georgia" pitchFamily="18" charset="0"/>
                <a:ea typeface="+mn-ea"/>
                <a:cs typeface="+mn-cs"/>
              </a:defRPr>
            </a:lvl9pPr>
          </a:lstStyle>
          <a:p>
            <a:pPr marL="0" indent="0">
              <a:spcBef>
                <a:spcPts val="200"/>
              </a:spcBef>
              <a:spcAft>
                <a:spcPts val="0"/>
              </a:spcAft>
              <a:buNone/>
            </a:pPr>
            <a:r>
              <a:rPr lang="ja-JP" altLang="en-US" sz="1600" b="1" u="sng" dirty="0"/>
              <a:t>金融機関より早期に事業性の審査</a:t>
            </a:r>
            <a:r>
              <a:rPr lang="ja-JP" altLang="en-US" sz="1600" dirty="0"/>
              <a:t>を実施する事で、金融機関がこの情報を共有する事で</a:t>
            </a:r>
            <a:r>
              <a:rPr lang="ja-JP" altLang="en-US" sz="1600" b="1" u="sng" dirty="0"/>
              <a:t>融資判断の参考にする</a:t>
            </a:r>
            <a:r>
              <a:rPr lang="ja-JP" altLang="en-US" sz="1600" dirty="0"/>
              <a:t>ことが出来る</a:t>
            </a:r>
            <a:endParaRPr lang="en-US" altLang="ja-JP" sz="1600" dirty="0"/>
          </a:p>
        </p:txBody>
      </p:sp>
      <p:cxnSp>
        <p:nvCxnSpPr>
          <p:cNvPr id="20" name="直線コネクタ 19">
            <a:extLst>
              <a:ext uri="{FF2B5EF4-FFF2-40B4-BE49-F238E27FC236}">
                <a16:creationId xmlns:a16="http://schemas.microsoft.com/office/drawing/2014/main" id="{7FF90BFB-EF41-4310-8266-18B64726B631}"/>
              </a:ext>
            </a:extLst>
          </p:cNvPr>
          <p:cNvCxnSpPr>
            <a:cxnSpLocks/>
          </p:cNvCxnSpPr>
          <p:nvPr/>
        </p:nvCxnSpPr>
        <p:spPr>
          <a:xfrm>
            <a:off x="2331540" y="4371150"/>
            <a:ext cx="717239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60427E2-D374-4CAA-94C2-84FF3DCAB1BA}"/>
              </a:ext>
            </a:extLst>
          </p:cNvPr>
          <p:cNvCxnSpPr>
            <a:cxnSpLocks/>
          </p:cNvCxnSpPr>
          <p:nvPr/>
        </p:nvCxnSpPr>
        <p:spPr>
          <a:xfrm>
            <a:off x="2331540" y="5410461"/>
            <a:ext cx="717239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EDED557-2F47-4525-BE9F-82DBF1F439BA}"/>
              </a:ext>
            </a:extLst>
          </p:cNvPr>
          <p:cNvCxnSpPr>
            <a:cxnSpLocks/>
          </p:cNvCxnSpPr>
          <p:nvPr/>
        </p:nvCxnSpPr>
        <p:spPr>
          <a:xfrm>
            <a:off x="5917735" y="3397307"/>
            <a:ext cx="0" cy="305413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17F8839-272C-4B4D-9A50-79441B4F0C2C}"/>
              </a:ext>
            </a:extLst>
          </p:cNvPr>
          <p:cNvSpPr txBox="1"/>
          <p:nvPr/>
        </p:nvSpPr>
        <p:spPr>
          <a:xfrm>
            <a:off x="397643" y="2868619"/>
            <a:ext cx="1920719" cy="338554"/>
          </a:xfrm>
          <a:prstGeom prst="rect">
            <a:avLst/>
          </a:prstGeom>
          <a:noFill/>
        </p:spPr>
        <p:txBody>
          <a:bodyPr wrap="none" rtlCol="0">
            <a:spAutoFit/>
          </a:bodyPr>
          <a:lstStyle/>
          <a:p>
            <a:pPr algn="ctr"/>
            <a:r>
              <a:rPr kumimoji="1" lang="ja-JP" altLang="en-US" sz="1600" b="1" dirty="0"/>
              <a:t>機構による貢献事項</a:t>
            </a:r>
          </a:p>
        </p:txBody>
      </p:sp>
      <p:sp>
        <p:nvSpPr>
          <p:cNvPr id="30" name="テキスト ボックス 29">
            <a:extLst>
              <a:ext uri="{FF2B5EF4-FFF2-40B4-BE49-F238E27FC236}">
                <a16:creationId xmlns:a16="http://schemas.microsoft.com/office/drawing/2014/main" id="{6C0DEBB6-883C-4407-B281-7098CC75EC0D}"/>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３．本機構の資金提供スキーム・活用メリット</a:t>
            </a:r>
          </a:p>
        </p:txBody>
      </p:sp>
    </p:spTree>
    <p:extLst>
      <p:ext uri="{BB962C8B-B14F-4D97-AF65-F5344CB8AC3E}">
        <p14:creationId xmlns:p14="http://schemas.microsoft.com/office/powerpoint/2010/main" val="268714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932138A-1C17-4E89-82C4-1DADF13FF806}"/>
              </a:ext>
            </a:extLst>
          </p:cNvPr>
          <p:cNvGraphicFramePr>
            <a:graphicFrameLocks noChangeAspect="1"/>
          </p:cNvGraphicFramePr>
          <p:nvPr>
            <p:custDataLst>
              <p:tags r:id="rId1"/>
            </p:custDataLst>
            <p:extLst>
              <p:ext uri="{D42A27DB-BD31-4B8C-83A1-F6EECF244321}">
                <p14:modId xmlns:p14="http://schemas.microsoft.com/office/powerpoint/2010/main" val="253315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E932138A-1C17-4E89-82C4-1DADF13FF8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FA4C667-89D8-4467-A6B9-9C58125C5DE5}"/>
              </a:ext>
            </a:extLst>
          </p:cNvPr>
          <p:cNvSpPr>
            <a:spLocks noGrp="1"/>
          </p:cNvSpPr>
          <p:nvPr>
            <p:ph type="title"/>
          </p:nvPr>
        </p:nvSpPr>
        <p:spPr/>
        <p:txBody>
          <a:bodyPr vert="horz"/>
          <a:lstStyle/>
          <a:p>
            <a:r>
              <a:rPr kumimoji="1" lang="ja-JP" altLang="en-US" dirty="0"/>
              <a:t>脱炭素化支援機構の支援プロセスイメージ</a:t>
            </a:r>
          </a:p>
        </p:txBody>
      </p:sp>
      <p:sp>
        <p:nvSpPr>
          <p:cNvPr id="3" name="コンテンツ プレースホルダー 2">
            <a:extLst>
              <a:ext uri="{FF2B5EF4-FFF2-40B4-BE49-F238E27FC236}">
                <a16:creationId xmlns:a16="http://schemas.microsoft.com/office/drawing/2014/main" id="{4192F196-C2B3-4862-A90B-6A3C1601EDA9}"/>
              </a:ext>
            </a:extLst>
          </p:cNvPr>
          <p:cNvSpPr>
            <a:spLocks noGrp="1"/>
          </p:cNvSpPr>
          <p:nvPr>
            <p:ph sz="quarter" idx="12"/>
          </p:nvPr>
        </p:nvSpPr>
        <p:spPr>
          <a:xfrm>
            <a:off x="150024" y="1075501"/>
            <a:ext cx="9605952" cy="1849847"/>
          </a:xfrm>
        </p:spPr>
        <p:txBody>
          <a:bodyPr lIns="72000" tIns="72000" rIns="72000" bIns="72000" anchor="ctr" anchorCtr="0"/>
          <a:lstStyle/>
          <a:p>
            <a:r>
              <a:rPr lang="ja-JP" altLang="en-US" dirty="0"/>
              <a:t>脱炭素化支援機構による支援決定に至る検討プロセス自体は、</a:t>
            </a:r>
            <a:r>
              <a:rPr lang="ja-JP" altLang="en-US" b="1" u="sng" dirty="0"/>
              <a:t>民間の通常のファイナンスと基本的には同様</a:t>
            </a:r>
            <a:r>
              <a:rPr lang="ja-JP" altLang="en-US" dirty="0"/>
              <a:t>で、脱炭素への貢献度合い（温暖化ガス削減等の効果）などを、グリーンファイナンス推進機構のノウハウも活用しつつ、審査を行っていきます。</a:t>
            </a:r>
            <a:endParaRPr lang="en-US" altLang="ja-JP" dirty="0"/>
          </a:p>
          <a:p>
            <a:pPr marL="176213" indent="-176213">
              <a:buNone/>
            </a:pPr>
            <a:r>
              <a:rPr lang="en-US" altLang="ja-JP" sz="1600" dirty="0"/>
              <a:t>※</a:t>
            </a:r>
            <a:r>
              <a:rPr lang="ja-JP" altLang="en-US" sz="1600" dirty="0"/>
              <a:t>審査・決定は、地球温暖化対策法の規定に基づき環境省が策定した支援基準が前提となります。</a:t>
            </a:r>
            <a:endParaRPr lang="en-US" altLang="ja-JP" sz="1600" dirty="0"/>
          </a:p>
          <a:p>
            <a:pPr marL="176213" indent="-176213">
              <a:buNone/>
            </a:pPr>
            <a:r>
              <a:rPr lang="en-US" altLang="ja-JP" sz="1600" dirty="0"/>
              <a:t>※</a:t>
            </a:r>
            <a:r>
              <a:rPr lang="ja-JP" altLang="en-US" sz="1600" dirty="0"/>
              <a:t>支援決定の最終判断は、社外取を含む一部取締役からなる投資委員会（脱炭素化委員会）が行い、また、環境大臣及び事業所管大臣の確認が必要となります。</a:t>
            </a:r>
            <a:endParaRPr lang="en-US" altLang="ja-JP" sz="1600" dirty="0"/>
          </a:p>
        </p:txBody>
      </p:sp>
      <p:sp>
        <p:nvSpPr>
          <p:cNvPr id="37" name="テキスト ボックス 36">
            <a:extLst>
              <a:ext uri="{FF2B5EF4-FFF2-40B4-BE49-F238E27FC236}">
                <a16:creationId xmlns:a16="http://schemas.microsoft.com/office/drawing/2014/main" id="{43C8C016-F976-488E-A4DC-4F5D63ACC092}"/>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4</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a:t>
            </a:r>
            <a:r>
              <a:rPr kumimoji="1" lang="ja-JP" altLang="en-US" sz="1400" b="1" dirty="0">
                <a:solidFill>
                  <a:srgbClr val="009C89"/>
                </a:solidFill>
                <a:latin typeface="Meiryo UI"/>
                <a:ea typeface="Meiryo UI"/>
              </a:rPr>
              <a:t>本機構の支援プロセスイメージ</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grpSp>
        <p:nvGrpSpPr>
          <p:cNvPr id="8" name="グループ化 7">
            <a:extLst>
              <a:ext uri="{FF2B5EF4-FFF2-40B4-BE49-F238E27FC236}">
                <a16:creationId xmlns:a16="http://schemas.microsoft.com/office/drawing/2014/main" id="{8F0BF01D-3FC1-4587-BECC-11DBCD68DAF2}"/>
              </a:ext>
            </a:extLst>
          </p:cNvPr>
          <p:cNvGrpSpPr/>
          <p:nvPr/>
        </p:nvGrpSpPr>
        <p:grpSpPr>
          <a:xfrm>
            <a:off x="70662" y="3168201"/>
            <a:ext cx="2222759" cy="2631674"/>
            <a:chOff x="362124" y="3168201"/>
            <a:chExt cx="2689538" cy="2631674"/>
          </a:xfrm>
        </p:grpSpPr>
        <p:sp>
          <p:nvSpPr>
            <p:cNvPr id="5" name="正方形/長方形 4">
              <a:extLst>
                <a:ext uri="{FF2B5EF4-FFF2-40B4-BE49-F238E27FC236}">
                  <a16:creationId xmlns:a16="http://schemas.microsoft.com/office/drawing/2014/main" id="{2E7CB00D-7E98-4B43-A77A-2664AC885D8E}"/>
                </a:ext>
              </a:extLst>
            </p:cNvPr>
            <p:cNvSpPr/>
            <p:nvPr/>
          </p:nvSpPr>
          <p:spPr>
            <a:xfrm>
              <a:off x="362124" y="3168201"/>
              <a:ext cx="2689538" cy="32918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情報交換</a:t>
              </a:r>
            </a:p>
          </p:txBody>
        </p:sp>
        <p:sp>
          <p:nvSpPr>
            <p:cNvPr id="12" name="正方形/長方形 11">
              <a:extLst>
                <a:ext uri="{FF2B5EF4-FFF2-40B4-BE49-F238E27FC236}">
                  <a16:creationId xmlns:a16="http://schemas.microsoft.com/office/drawing/2014/main" id="{B18704D0-CCAF-493A-B2FB-3073F283F603}"/>
                </a:ext>
              </a:extLst>
            </p:cNvPr>
            <p:cNvSpPr/>
            <p:nvPr/>
          </p:nvSpPr>
          <p:spPr>
            <a:xfrm>
              <a:off x="362129" y="3508470"/>
              <a:ext cx="2689533" cy="229140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事業者から提供されるピッチ情報を基に初期的な評価を実施</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市場性、競争力、成長可能性、経営課題、採算性、脱炭素への貢献等</a:t>
              </a:r>
              <a:r>
                <a:rPr kumimoji="1" lang="en-US" altLang="ja-JP" sz="1400" dirty="0">
                  <a:solidFill>
                    <a:schemeClr val="tx1"/>
                  </a:solidFill>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現地調査や事業実施主体、協調出資者へのヒアリングも状況に応じて追加で実施</a:t>
              </a:r>
            </a:p>
          </p:txBody>
        </p:sp>
      </p:grpSp>
      <p:grpSp>
        <p:nvGrpSpPr>
          <p:cNvPr id="9" name="グループ化 8">
            <a:extLst>
              <a:ext uri="{FF2B5EF4-FFF2-40B4-BE49-F238E27FC236}">
                <a16:creationId xmlns:a16="http://schemas.microsoft.com/office/drawing/2014/main" id="{6933E513-1070-4A87-ABF3-08FD94EBB821}"/>
              </a:ext>
            </a:extLst>
          </p:cNvPr>
          <p:cNvGrpSpPr/>
          <p:nvPr/>
        </p:nvGrpSpPr>
        <p:grpSpPr>
          <a:xfrm>
            <a:off x="2576410" y="3168201"/>
            <a:ext cx="2226824" cy="2631674"/>
            <a:chOff x="3603981" y="3168201"/>
            <a:chExt cx="2694457" cy="2631674"/>
          </a:xfrm>
        </p:grpSpPr>
        <p:sp>
          <p:nvSpPr>
            <p:cNvPr id="41" name="正方形/長方形 40">
              <a:extLst>
                <a:ext uri="{FF2B5EF4-FFF2-40B4-BE49-F238E27FC236}">
                  <a16:creationId xmlns:a16="http://schemas.microsoft.com/office/drawing/2014/main" id="{62D77330-9A7F-40F4-97DA-D8C693425DDF}"/>
                </a:ext>
              </a:extLst>
            </p:cNvPr>
            <p:cNvSpPr/>
            <p:nvPr/>
          </p:nvSpPr>
          <p:spPr>
            <a:xfrm>
              <a:off x="3608900" y="3168201"/>
              <a:ext cx="2689538" cy="32918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支援判断に係る調査</a:t>
              </a:r>
            </a:p>
          </p:txBody>
        </p:sp>
        <p:sp>
          <p:nvSpPr>
            <p:cNvPr id="58" name="正方形/長方形 57">
              <a:extLst>
                <a:ext uri="{FF2B5EF4-FFF2-40B4-BE49-F238E27FC236}">
                  <a16:creationId xmlns:a16="http://schemas.microsoft.com/office/drawing/2014/main" id="{53C6E6D7-7B57-447D-85E8-6FD59F58331A}"/>
                </a:ext>
              </a:extLst>
            </p:cNvPr>
            <p:cNvSpPr/>
            <p:nvPr/>
          </p:nvSpPr>
          <p:spPr>
            <a:xfrm>
              <a:off x="3603981" y="3508471"/>
              <a:ext cx="2689534" cy="229140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事業者から受領資料等を基に各種</a:t>
              </a:r>
              <a:r>
                <a:rPr kumimoji="1" lang="en-US" altLang="ja-JP" sz="1400" dirty="0">
                  <a:solidFill>
                    <a:schemeClr val="tx1"/>
                  </a:solidFill>
                  <a:latin typeface="Meiryo UI" panose="020B0604030504040204" pitchFamily="50" charset="-128"/>
                  <a:ea typeface="Meiryo UI" panose="020B0604030504040204" pitchFamily="50" charset="-128"/>
                </a:rPr>
                <a:t>DD(</a:t>
              </a:r>
              <a:r>
                <a:rPr kumimoji="1" lang="ja-JP" altLang="en-US" sz="1400" dirty="0">
                  <a:solidFill>
                    <a:schemeClr val="tx1"/>
                  </a:solidFill>
                  <a:latin typeface="Meiryo UI" panose="020B0604030504040204" pitchFamily="50" charset="-128"/>
                  <a:ea typeface="Meiryo UI" panose="020B0604030504040204" pitchFamily="50" charset="-128"/>
                </a:rPr>
                <a:t>デューデリジェンス</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の実施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修正事業計画に基づくバリュエーション、出資条件の検討の実施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バリューアップ戦略、</a:t>
              </a:r>
              <a:r>
                <a:rPr kumimoji="1" lang="en-US" altLang="ja-JP" sz="1400" dirty="0">
                  <a:solidFill>
                    <a:schemeClr val="tx1"/>
                  </a:solidFill>
                  <a:latin typeface="Meiryo UI" panose="020B0604030504040204" pitchFamily="50" charset="-128"/>
                  <a:ea typeface="Meiryo UI" panose="020B0604030504040204" pitchFamily="50" charset="-128"/>
                </a:rPr>
                <a:t>Exit</a:t>
              </a:r>
              <a:r>
                <a:rPr kumimoji="1" lang="ja-JP" altLang="en-US" sz="1400" dirty="0">
                  <a:solidFill>
                    <a:schemeClr val="tx1"/>
                  </a:solidFill>
                  <a:latin typeface="Meiryo UI" panose="020B0604030504040204" pitchFamily="50" charset="-128"/>
                  <a:ea typeface="Meiryo UI" panose="020B0604030504040204" pitchFamily="50" charset="-128"/>
                </a:rPr>
                <a:t>方針の検討等</a:t>
              </a:r>
            </a:p>
          </p:txBody>
        </p:sp>
      </p:grpSp>
      <p:grpSp>
        <p:nvGrpSpPr>
          <p:cNvPr id="10" name="グループ化 9">
            <a:extLst>
              <a:ext uri="{FF2B5EF4-FFF2-40B4-BE49-F238E27FC236}">
                <a16:creationId xmlns:a16="http://schemas.microsoft.com/office/drawing/2014/main" id="{5E8DB83F-8E5D-4B66-A1F7-B79B5473B5CC}"/>
              </a:ext>
            </a:extLst>
          </p:cNvPr>
          <p:cNvGrpSpPr/>
          <p:nvPr/>
        </p:nvGrpSpPr>
        <p:grpSpPr>
          <a:xfrm>
            <a:off x="5086223" y="3168201"/>
            <a:ext cx="2222758" cy="2631672"/>
            <a:chOff x="6855678" y="3168201"/>
            <a:chExt cx="2689538" cy="2631672"/>
          </a:xfrm>
        </p:grpSpPr>
        <p:sp>
          <p:nvSpPr>
            <p:cNvPr id="42" name="正方形/長方形 41">
              <a:extLst>
                <a:ext uri="{FF2B5EF4-FFF2-40B4-BE49-F238E27FC236}">
                  <a16:creationId xmlns:a16="http://schemas.microsoft.com/office/drawing/2014/main" id="{0DE9701E-7622-4EEA-BB25-937674633BB7}"/>
                </a:ext>
              </a:extLst>
            </p:cNvPr>
            <p:cNvSpPr/>
            <p:nvPr/>
          </p:nvSpPr>
          <p:spPr>
            <a:xfrm>
              <a:off x="6855678" y="3168201"/>
              <a:ext cx="2689538" cy="329184"/>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出資・融資実行</a:t>
              </a:r>
            </a:p>
          </p:txBody>
        </p:sp>
        <p:sp>
          <p:nvSpPr>
            <p:cNvPr id="59" name="正方形/長方形 58">
              <a:extLst>
                <a:ext uri="{FF2B5EF4-FFF2-40B4-BE49-F238E27FC236}">
                  <a16:creationId xmlns:a16="http://schemas.microsoft.com/office/drawing/2014/main" id="{AEF2ED2C-043F-4FBD-8B8B-5C120F814FDC}"/>
                </a:ext>
              </a:extLst>
            </p:cNvPr>
            <p:cNvSpPr/>
            <p:nvPr/>
          </p:nvSpPr>
          <p:spPr>
            <a:xfrm>
              <a:off x="6855678" y="3508470"/>
              <a:ext cx="2689530" cy="229140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各種</a:t>
              </a:r>
              <a:r>
                <a:rPr kumimoji="1" lang="en-US" altLang="ja-JP" sz="1400" dirty="0">
                  <a:solidFill>
                    <a:schemeClr val="tx1"/>
                  </a:solidFill>
                  <a:latin typeface="Meiryo UI" panose="020B0604030504040204" pitchFamily="50" charset="-128"/>
                  <a:ea typeface="Meiryo UI" panose="020B0604030504040204" pitchFamily="50" charset="-128"/>
                </a:rPr>
                <a:t>DD</a:t>
              </a:r>
              <a:r>
                <a:rPr kumimoji="1" lang="ja-JP" altLang="en-US" sz="1400" dirty="0">
                  <a:solidFill>
                    <a:schemeClr val="tx1"/>
                  </a:solidFill>
                  <a:latin typeface="Meiryo UI" panose="020B0604030504040204" pitchFamily="50" charset="-128"/>
                  <a:ea typeface="Meiryo UI" panose="020B0604030504040204" pitchFamily="50" charset="-128"/>
                </a:rPr>
                <a:t>に基づき、契約内容、予定リターン、バリュエーション等の合意</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契約の締結、出資・融資の履行</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23" name="二等辺三角形 22">
            <a:extLst>
              <a:ext uri="{FF2B5EF4-FFF2-40B4-BE49-F238E27FC236}">
                <a16:creationId xmlns:a16="http://schemas.microsoft.com/office/drawing/2014/main" id="{349EA43C-C53A-4551-B255-E43ED00DD353}"/>
              </a:ext>
            </a:extLst>
          </p:cNvPr>
          <p:cNvSpPr/>
          <p:nvPr/>
        </p:nvSpPr>
        <p:spPr>
          <a:xfrm rot="5400000">
            <a:off x="1744551" y="4461062"/>
            <a:ext cx="1380730" cy="1368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7" name="二等辺三角形 66">
            <a:extLst>
              <a:ext uri="{FF2B5EF4-FFF2-40B4-BE49-F238E27FC236}">
                <a16:creationId xmlns:a16="http://schemas.microsoft.com/office/drawing/2014/main" id="{12C5F6F5-7D11-4F18-9DC8-0B3E6E890922}"/>
              </a:ext>
            </a:extLst>
          </p:cNvPr>
          <p:cNvSpPr/>
          <p:nvPr/>
        </p:nvSpPr>
        <p:spPr>
          <a:xfrm rot="5400000">
            <a:off x="4254364" y="4461062"/>
            <a:ext cx="1380730" cy="1368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1087E98-0396-4020-A264-C41EAEE7AF43}"/>
              </a:ext>
            </a:extLst>
          </p:cNvPr>
          <p:cNvSpPr txBox="1"/>
          <p:nvPr/>
        </p:nvSpPr>
        <p:spPr>
          <a:xfrm>
            <a:off x="249764" y="5885510"/>
            <a:ext cx="9295442" cy="764312"/>
          </a:xfrm>
          <a:prstGeom prst="rect">
            <a:avLst/>
          </a:prstGeom>
          <a:noFill/>
        </p:spPr>
        <p:txBody>
          <a:bodyPr wrap="square">
            <a:spAutoFit/>
          </a:bodyPr>
          <a:lstStyle>
            <a:defPPr>
              <a:defRPr lang="en-US"/>
            </a:defPPr>
            <a:lvl1pPr marL="180975" indent="-180975" defTabSz="914400">
              <a:spcBef>
                <a:spcPts val="200"/>
              </a:spcBef>
              <a:buClr>
                <a:schemeClr val="tx1"/>
              </a:buClr>
              <a:buFont typeface="Yu Gothic" panose="020B0400000000000000" pitchFamily="50" charset="-128"/>
              <a:buChar char="※"/>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グリーンファイナンス推進機構では、数か月～</a:t>
            </a:r>
            <a:r>
              <a:rPr lang="en-US" altLang="ja-JP" dirty="0"/>
              <a:t>6</a:t>
            </a:r>
            <a:r>
              <a:rPr lang="ja-JP" altLang="en-US" dirty="0"/>
              <a:t>カ月程度にて出資・融資実行を行っています。ただし、</a:t>
            </a:r>
            <a:r>
              <a:rPr lang="ja-JP" altLang="en-US" b="1" u="sng" dirty="0"/>
              <a:t>計画内容の検討や資料の準備の状況により、審査の所要時間は大きく変わりえます。</a:t>
            </a:r>
            <a:endParaRPr lang="en-US" altLang="ja-JP" b="1" u="sng" dirty="0"/>
          </a:p>
          <a:p>
            <a:r>
              <a:rPr lang="ja-JP" altLang="en-US" dirty="0"/>
              <a:t>支援検討段階での</a:t>
            </a:r>
            <a:r>
              <a:rPr lang="en-US" altLang="ja-JP" dirty="0"/>
              <a:t>LOI</a:t>
            </a:r>
            <a:r>
              <a:rPr lang="ja-JP" altLang="en-US" dirty="0"/>
              <a:t> （関心表明書）の提出等も今後検討してまいります。</a:t>
            </a:r>
          </a:p>
        </p:txBody>
      </p:sp>
      <p:grpSp>
        <p:nvGrpSpPr>
          <p:cNvPr id="21" name="グループ化 20">
            <a:extLst>
              <a:ext uri="{FF2B5EF4-FFF2-40B4-BE49-F238E27FC236}">
                <a16:creationId xmlns:a16="http://schemas.microsoft.com/office/drawing/2014/main" id="{C5ECEE65-4131-4E39-B796-312190BB3162}"/>
              </a:ext>
            </a:extLst>
          </p:cNvPr>
          <p:cNvGrpSpPr/>
          <p:nvPr/>
        </p:nvGrpSpPr>
        <p:grpSpPr>
          <a:xfrm>
            <a:off x="7591968" y="3168202"/>
            <a:ext cx="2222758" cy="2631672"/>
            <a:chOff x="6855678" y="3168202"/>
            <a:chExt cx="2689538" cy="2357512"/>
          </a:xfrm>
        </p:grpSpPr>
        <p:sp>
          <p:nvSpPr>
            <p:cNvPr id="22" name="正方形/長方形 21">
              <a:extLst>
                <a:ext uri="{FF2B5EF4-FFF2-40B4-BE49-F238E27FC236}">
                  <a16:creationId xmlns:a16="http://schemas.microsoft.com/office/drawing/2014/main" id="{715CECC6-7A3B-4F90-984A-FD4F60B68E41}"/>
                </a:ext>
              </a:extLst>
            </p:cNvPr>
            <p:cNvSpPr/>
            <p:nvPr/>
          </p:nvSpPr>
          <p:spPr>
            <a:xfrm>
              <a:off x="6855678" y="3168202"/>
              <a:ext cx="2689538" cy="304820"/>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spc="-100" dirty="0">
                  <a:solidFill>
                    <a:schemeClr val="tx1"/>
                  </a:solidFill>
                  <a:latin typeface="Meiryo UI" panose="020B0604030504040204" pitchFamily="50" charset="-128"/>
                  <a:ea typeface="Meiryo UI" panose="020B0604030504040204" pitchFamily="50" charset="-128"/>
                </a:rPr>
                <a:t>モニタリング・成果報告等</a:t>
              </a:r>
            </a:p>
          </p:txBody>
        </p:sp>
        <p:sp>
          <p:nvSpPr>
            <p:cNvPr id="24" name="正方形/長方形 23">
              <a:extLst>
                <a:ext uri="{FF2B5EF4-FFF2-40B4-BE49-F238E27FC236}">
                  <a16:creationId xmlns:a16="http://schemas.microsoft.com/office/drawing/2014/main" id="{111F4162-1D59-4286-A930-CEDE84160C72}"/>
                </a:ext>
              </a:extLst>
            </p:cNvPr>
            <p:cNvSpPr/>
            <p:nvPr/>
          </p:nvSpPr>
          <p:spPr>
            <a:xfrm>
              <a:off x="6855678" y="3463093"/>
              <a:ext cx="2689531" cy="206262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定期的な会計報告</a:t>
              </a: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事業の運営状況等に鑑み、適宜必要な報告を依頼</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出資者契約等に基づく秘匿情報は当然に保護させていただきつつ、出資者の方々が集うタイミングで本機構の出資者の方々とのお繋ぎ、環境省のイベント等での</a:t>
              </a:r>
              <a:r>
                <a:rPr kumimoji="1" lang="en-US" altLang="ja-JP" sz="1400" dirty="0">
                  <a:solidFill>
                    <a:schemeClr val="tx1"/>
                  </a:solidFill>
                  <a:latin typeface="Meiryo UI" panose="020B0604030504040204" pitchFamily="50" charset="-128"/>
                  <a:ea typeface="Meiryo UI" panose="020B0604030504040204" pitchFamily="50" charset="-128"/>
                </a:rPr>
                <a:t>PR</a:t>
              </a:r>
              <a:r>
                <a:rPr kumimoji="1" lang="ja-JP" altLang="en-US" sz="1400" dirty="0">
                  <a:solidFill>
                    <a:schemeClr val="tx1"/>
                  </a:solidFill>
                  <a:latin typeface="Meiryo UI" panose="020B0604030504040204" pitchFamily="50" charset="-128"/>
                  <a:ea typeface="Meiryo UI" panose="020B0604030504040204" pitchFamily="50" charset="-128"/>
                </a:rPr>
                <a:t>を実施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25" name="二等辺三角形 24">
            <a:extLst>
              <a:ext uri="{FF2B5EF4-FFF2-40B4-BE49-F238E27FC236}">
                <a16:creationId xmlns:a16="http://schemas.microsoft.com/office/drawing/2014/main" id="{FD6D5C69-FEB1-4C2B-811D-DF524140863C}"/>
              </a:ext>
            </a:extLst>
          </p:cNvPr>
          <p:cNvSpPr/>
          <p:nvPr/>
        </p:nvSpPr>
        <p:spPr>
          <a:xfrm rot="5400000">
            <a:off x="6760111" y="4461062"/>
            <a:ext cx="1380730" cy="1368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661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B4E2EDF9-AF92-448E-87C5-0053AD2EC5F3}"/>
              </a:ext>
            </a:extLst>
          </p:cNvPr>
          <p:cNvGraphicFramePr>
            <a:graphicFrameLocks noChangeAspect="1"/>
          </p:cNvGraphicFramePr>
          <p:nvPr>
            <p:custDataLst>
              <p:tags r:id="rId1"/>
            </p:custDataLst>
            <p:extLst>
              <p:ext uri="{D42A27DB-BD31-4B8C-83A1-F6EECF244321}">
                <p14:modId xmlns:p14="http://schemas.microsoft.com/office/powerpoint/2010/main" val="3179203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6" progId="TCLayout.ActiveDocument.1">
                  <p:embed/>
                </p:oleObj>
              </mc:Choice>
              <mc:Fallback>
                <p:oleObj name="think-cell スライド" r:id="rId4" imgW="473" imgH="476" progId="TCLayout.ActiveDocument.1">
                  <p:embed/>
                  <p:pic>
                    <p:nvPicPr>
                      <p:cNvPr id="4" name="オブジェクト 3" hidden="1">
                        <a:extLst>
                          <a:ext uri="{FF2B5EF4-FFF2-40B4-BE49-F238E27FC236}">
                            <a16:creationId xmlns:a16="http://schemas.microsoft.com/office/drawing/2014/main" id="{B4E2EDF9-AF92-448E-87C5-0053AD2EC5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33FD7F9-6F8C-4929-88FF-DAD3297719D0}"/>
              </a:ext>
            </a:extLst>
          </p:cNvPr>
          <p:cNvSpPr>
            <a:spLocks noGrp="1"/>
          </p:cNvSpPr>
          <p:nvPr>
            <p:ph type="title"/>
          </p:nvPr>
        </p:nvSpPr>
        <p:spPr/>
        <p:txBody>
          <a:bodyPr vert="horz"/>
          <a:lstStyle/>
          <a:p>
            <a:r>
              <a:rPr lang="ja-JP" altLang="en-US" dirty="0"/>
              <a:t>一般社団法人グリーンファイナンス推進機構</a:t>
            </a:r>
          </a:p>
        </p:txBody>
      </p:sp>
      <p:sp>
        <p:nvSpPr>
          <p:cNvPr id="3" name="コンテンツ プレースホルダー 2">
            <a:extLst>
              <a:ext uri="{FF2B5EF4-FFF2-40B4-BE49-F238E27FC236}">
                <a16:creationId xmlns:a16="http://schemas.microsoft.com/office/drawing/2014/main" id="{BA572B8B-F922-4AFE-BADF-72C305E55CE6}"/>
              </a:ext>
            </a:extLst>
          </p:cNvPr>
          <p:cNvSpPr>
            <a:spLocks noGrp="1"/>
          </p:cNvSpPr>
          <p:nvPr>
            <p:ph sz="quarter" idx="12"/>
          </p:nvPr>
        </p:nvSpPr>
        <p:spPr>
          <a:xfrm>
            <a:off x="117367" y="949861"/>
            <a:ext cx="9641445" cy="1317522"/>
          </a:xfrm>
        </p:spPr>
        <p:txBody>
          <a:bodyPr lIns="72000" tIns="72000" rIns="72000" bIns="72000"/>
          <a:lstStyle/>
          <a:p>
            <a:pPr marL="258763" indent="-258763"/>
            <a:r>
              <a:rPr kumimoji="1" lang="ja-JP" altLang="en-US" sz="1800" dirty="0"/>
              <a:t>脱炭素化支援機構は、エネルギー特別会計を財源として</a:t>
            </a:r>
            <a:r>
              <a:rPr lang="ja-JP" altLang="en-US" sz="1800" b="1" u="sng" dirty="0"/>
              <a:t>資金供給（</a:t>
            </a:r>
            <a:r>
              <a:rPr kumimoji="1" lang="ja-JP" altLang="en-US" sz="1800" b="1" u="sng" dirty="0"/>
              <a:t>地域脱炭素投資促進ファンド）を実施しているグリーンファイナンス推進機構の人材・ノウハウ</a:t>
            </a:r>
            <a:r>
              <a:rPr kumimoji="1" lang="ja-JP" altLang="en-US" sz="1800" dirty="0"/>
              <a:t>を生かして設立します。</a:t>
            </a:r>
            <a:endParaRPr kumimoji="1" lang="en-US" altLang="ja-JP" sz="1800" dirty="0"/>
          </a:p>
          <a:p>
            <a:pPr marL="258763" indent="-258763"/>
            <a:r>
              <a:rPr lang="ja-JP" altLang="en-US" sz="1800" dirty="0"/>
              <a:t>グリーンファイナンス推進機構は、</a:t>
            </a:r>
            <a:r>
              <a:rPr kumimoji="1" lang="ja-JP" altLang="en-US" sz="1800" dirty="0"/>
              <a:t>地域の脱炭素化プロジェクトに対して出資を行って民間資金を</a:t>
            </a:r>
            <a:br>
              <a:rPr kumimoji="1" lang="en-US" altLang="ja-JP" sz="1800" dirty="0"/>
            </a:br>
            <a:r>
              <a:rPr kumimoji="1" lang="ja-JP" altLang="en-US" sz="1800" dirty="0"/>
              <a:t>呼び込むことで、地域の資金循環を拡大、脱炭素社会の実現と地域活性化の両立を目指しています。</a:t>
            </a:r>
          </a:p>
        </p:txBody>
      </p:sp>
      <p:sp>
        <p:nvSpPr>
          <p:cNvPr id="61" name="テキスト ボックス 50">
            <a:extLst>
              <a:ext uri="{FF2B5EF4-FFF2-40B4-BE49-F238E27FC236}">
                <a16:creationId xmlns:a16="http://schemas.microsoft.com/office/drawing/2014/main" id="{0A322EA1-2373-45D6-B64E-85C9790C0184}"/>
              </a:ext>
            </a:extLst>
          </p:cNvPr>
          <p:cNvSpPr txBox="1">
            <a:spLocks noChangeArrowheads="1"/>
          </p:cNvSpPr>
          <p:nvPr/>
        </p:nvSpPr>
        <p:spPr bwMode="auto">
          <a:xfrm>
            <a:off x="150024" y="2825206"/>
            <a:ext cx="2927119" cy="1169551"/>
          </a:xfrm>
          <a:prstGeom prst="rect">
            <a:avLst/>
          </a:prstGeom>
          <a:solidFill>
            <a:schemeClr val="bg1"/>
          </a:solidFill>
          <a:ln>
            <a:noFill/>
          </a:ln>
        </p:spPr>
        <p:txBody>
          <a:bodyPr wrap="square" lIns="35988" rIns="35988">
            <a:spAutoFit/>
          </a:bodyPr>
          <a:lstStyle/>
          <a:p>
            <a:pPr marL="0" marR="0" lvl="0" indent="0" algn="l" defTabSz="596018"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組織概要</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596018"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・設立：平成</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25</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年</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5</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月</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8</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日</a:t>
            </a:r>
            <a:endParaRPr kumimoji="0"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449263" marR="0" lvl="0" indent="-449263" algn="l" defTabSz="596018"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・住所：東京都港区虎ノ門</a:t>
            </a:r>
            <a:endParaRPr kumimoji="0"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449263" marR="0" lvl="0" indent="-449263" algn="l" defTabSz="596018"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・役職員：</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36</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名</a:t>
            </a:r>
            <a:endParaRPr kumimoji="0"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1076325" marR="0" lvl="0" indent="-1076325" algn="l" defTabSz="596018"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（令和</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3</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年</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3</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月末現在）</a:t>
            </a:r>
            <a:endParaRPr kumimoji="0"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テキスト ボックス 50">
            <a:extLst>
              <a:ext uri="{FF2B5EF4-FFF2-40B4-BE49-F238E27FC236}">
                <a16:creationId xmlns:a16="http://schemas.microsoft.com/office/drawing/2014/main" id="{9CA6BB40-3C7E-43D7-89CB-C0AE4F6A1346}"/>
              </a:ext>
            </a:extLst>
          </p:cNvPr>
          <p:cNvSpPr txBox="1">
            <a:spLocks noChangeArrowheads="1"/>
          </p:cNvSpPr>
          <p:nvPr/>
        </p:nvSpPr>
        <p:spPr bwMode="auto">
          <a:xfrm>
            <a:off x="9261598" y="6202483"/>
            <a:ext cx="497215" cy="215444"/>
          </a:xfrm>
          <a:prstGeom prst="rect">
            <a:avLst/>
          </a:prstGeom>
          <a:solidFill>
            <a:schemeClr val="bg1"/>
          </a:solidFill>
          <a:ln>
            <a:noFill/>
          </a:ln>
        </p:spPr>
        <p:txBody>
          <a:bodyPr wrap="square" lIns="35988" rIns="35988">
            <a:spAutoFit/>
          </a:bodyPr>
          <a:lstStyle/>
          <a:p>
            <a:pPr marL="0" marR="0" lvl="0" indent="0" algn="l" defTabSz="596018" rtl="0" eaLnBrk="0" fontAlgn="base" latinLnBrk="0" hangingPunct="0">
              <a:lnSpc>
                <a:spcPct val="100000"/>
              </a:lnSpc>
              <a:spcBef>
                <a:spcPct val="0"/>
              </a:spcBef>
              <a:spcAft>
                <a:spcPct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Meiryo UI"/>
                <a:ea typeface="Meiryo UI"/>
                <a:cs typeface="+mn-cs"/>
              </a:rPr>
              <a:t>（年度）</a:t>
            </a:r>
            <a:endParaRPr kumimoji="0"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181857" y="1386350"/>
            <a:ext cx="3043540" cy="348817"/>
          </a:xfrm>
          <a:prstGeom prst="rect">
            <a:avLst/>
          </a:prstGeom>
          <a:noFill/>
          <a:ln w="12700" cap="flat" cmpd="sng" algn="ctr">
            <a:noFill/>
            <a:prstDash val="solid"/>
            <a:miter lim="800000"/>
          </a:ln>
          <a:effectLst/>
        </p:spPr>
        <p:txBody>
          <a:bodyPr rtlCol="0" anchor="t"/>
          <a:lstStyle/>
          <a:p>
            <a:pPr marL="0" marR="0" lvl="0" indent="0" algn="l" defTabSz="394839" rtl="0" eaLnBrk="1" fontAlgn="auto" latinLnBrk="0" hangingPunct="1">
              <a:lnSpc>
                <a:spcPct val="110000"/>
              </a:lnSpc>
              <a:spcBef>
                <a:spcPts val="0"/>
              </a:spcBef>
              <a:spcAft>
                <a:spcPts val="0"/>
              </a:spcAft>
              <a:buClrTx/>
              <a:buSzTx/>
              <a:buFontTx/>
              <a:buNone/>
              <a:tabLst/>
              <a:defRPr/>
            </a:pPr>
            <a:endParaRPr kumimoji="0" lang="ja-JP" altLang="ja-JP" sz="1295" b="1" i="0" u="none" strike="noStrike" kern="0" cap="none" spc="0" normalizeH="0" baseline="0" noProof="0" dirty="0">
              <a:ln>
                <a:noFill/>
              </a:ln>
              <a:solidFill>
                <a:srgbClr val="4584D3"/>
              </a:solidFill>
              <a:effectLst/>
              <a:uLnTx/>
              <a:uFillTx/>
              <a:latin typeface="メイリオ" panose="020B0604030504040204" pitchFamily="50" charset="-128"/>
              <a:ea typeface="メイリオ" panose="020B0604030504040204" pitchFamily="50" charset="-128"/>
              <a:cs typeface="+mn-cs"/>
            </a:endParaRPr>
          </a:p>
        </p:txBody>
      </p:sp>
      <p:sp>
        <p:nvSpPr>
          <p:cNvPr id="27" name="テキスト ボックス 58"/>
          <p:cNvSpPr txBox="1">
            <a:spLocks noChangeArrowheads="1"/>
          </p:cNvSpPr>
          <p:nvPr/>
        </p:nvSpPr>
        <p:spPr bwMode="auto">
          <a:xfrm rot="16200000">
            <a:off x="2164719" y="3020960"/>
            <a:ext cx="387800" cy="4083868"/>
          </a:xfrm>
          <a:prstGeom prst="rect">
            <a:avLst/>
          </a:prstGeom>
          <a:solidFill>
            <a:schemeClr val="bg1">
              <a:alpha val="50980"/>
            </a:schemeClr>
          </a:solidFill>
          <a:ln w="38100">
            <a:solidFill>
              <a:schemeClr val="tx1"/>
            </a:solidFill>
            <a:miter lim="800000"/>
            <a:headEnd/>
            <a:tailEnd/>
          </a:ln>
        </p:spPr>
        <p:txBody>
          <a:bodyPr vert="eaVert" lIns="72000" tIns="36000" rIns="72000" bIns="3600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n-ea"/>
                <a:cs typeface="+mn-cs"/>
              </a:rPr>
              <a:t>（一社）グリーンファイナンス推進機構</a:t>
            </a:r>
            <a:endParaRPr kumimoji="0" lang="en-US" altLang="ja-JP" sz="1400" b="1" i="0" u="none" strike="noStrike" kern="1200" cap="none" spc="0" normalizeH="0" baseline="0" noProof="0" dirty="0">
              <a:ln>
                <a:noFill/>
              </a:ln>
              <a:solidFill>
                <a:prstClr val="black"/>
              </a:solidFill>
              <a:effectLst/>
              <a:uLnTx/>
              <a:uFillTx/>
              <a:latin typeface="+mn-ea"/>
              <a:cs typeface="+mn-cs"/>
            </a:endParaRPr>
          </a:p>
        </p:txBody>
      </p:sp>
      <p:sp>
        <p:nvSpPr>
          <p:cNvPr id="28" name="テキスト ボックス 59"/>
          <p:cNvSpPr txBox="1">
            <a:spLocks noChangeArrowheads="1"/>
          </p:cNvSpPr>
          <p:nvPr/>
        </p:nvSpPr>
        <p:spPr bwMode="auto">
          <a:xfrm>
            <a:off x="316684" y="6202304"/>
            <a:ext cx="4083869" cy="281188"/>
          </a:xfrm>
          <a:prstGeom prst="rect">
            <a:avLst/>
          </a:prstGeom>
          <a:solidFill>
            <a:schemeClr val="bg1">
              <a:alpha val="50980"/>
            </a:schemeClr>
          </a:solidFill>
          <a:ln w="19050">
            <a:solidFill>
              <a:schemeClr val="tx1"/>
            </a:solidFill>
            <a:miter lim="800000"/>
            <a:headEnd/>
            <a:tailEnd/>
          </a:ln>
        </p:spPr>
        <p:txBody>
          <a:bodyPr lIns="36000" tIns="36000" rIns="36000" bIns="36000" anchor="t" anchorCtr="0"/>
          <a:lstStyle/>
          <a:p>
            <a:pPr algn="ctr">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地域の再生エネルギー事業等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左矢印 28"/>
          <p:cNvSpPr/>
          <p:nvPr/>
        </p:nvSpPr>
        <p:spPr bwMode="auto">
          <a:xfrm rot="16200000">
            <a:off x="1051747" y="5559968"/>
            <a:ext cx="844257" cy="304003"/>
          </a:xfrm>
          <a:prstGeom prst="leftArrow">
            <a:avLst>
              <a:gd name="adj1" fmla="val 48282"/>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31" name="左矢印 30"/>
          <p:cNvSpPr/>
          <p:nvPr/>
        </p:nvSpPr>
        <p:spPr bwMode="auto">
          <a:xfrm rot="16200000">
            <a:off x="2956126" y="5647513"/>
            <a:ext cx="400185" cy="572987"/>
          </a:xfrm>
          <a:prstGeom prst="leftArrow">
            <a:avLst>
              <a:gd name="adj1" fmla="val 32633"/>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32" name="テキスト ボックス 68"/>
          <p:cNvSpPr txBox="1">
            <a:spLocks noChangeArrowheads="1"/>
          </p:cNvSpPr>
          <p:nvPr/>
        </p:nvSpPr>
        <p:spPr bwMode="auto">
          <a:xfrm rot="16200000">
            <a:off x="3488439" y="4806620"/>
            <a:ext cx="261751" cy="1562477"/>
          </a:xfrm>
          <a:prstGeom prst="rect">
            <a:avLst/>
          </a:prstGeom>
          <a:solidFill>
            <a:schemeClr val="bg1">
              <a:alpha val="50980"/>
            </a:schemeClr>
          </a:solidFill>
          <a:ln w="19050">
            <a:solidFill>
              <a:schemeClr val="tx1"/>
            </a:solidFill>
            <a:miter lim="800000"/>
            <a:headEnd/>
            <a:tailEnd/>
          </a:ln>
        </p:spPr>
        <p:txBody>
          <a:bodyPr vert="eaVert" lIns="61577" tIns="30788" rIns="61577"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金融機関・企業等</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69"/>
          <p:cNvSpPr txBox="1">
            <a:spLocks noChangeArrowheads="1"/>
          </p:cNvSpPr>
          <p:nvPr/>
        </p:nvSpPr>
        <p:spPr bwMode="auto">
          <a:xfrm>
            <a:off x="3431536" y="5837056"/>
            <a:ext cx="90404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n-cs"/>
              </a:rPr>
              <a:t>出資・融資</a:t>
            </a:r>
            <a:endParaRPr kumimoji="1" lang="en-US" altLang="ja-JP" sz="1400" b="0" i="0" u="none" strike="noStrike" kern="1200" cap="none" spc="0" normalizeH="0" baseline="0" noProof="0" dirty="0">
              <a:ln>
                <a:noFill/>
              </a:ln>
              <a:solidFill>
                <a:srgbClr val="000000"/>
              </a:solidFill>
              <a:effectLst/>
              <a:uLnTx/>
              <a:uFillTx/>
              <a:latin typeface="+mn-ea"/>
              <a:ea typeface="+mn-ea"/>
              <a:cs typeface="+mn-cs"/>
            </a:endParaRPr>
          </a:p>
        </p:txBody>
      </p:sp>
      <p:sp>
        <p:nvSpPr>
          <p:cNvPr id="35" name="テキスト ボックス 63"/>
          <p:cNvSpPr txBox="1">
            <a:spLocks noChangeArrowheads="1"/>
          </p:cNvSpPr>
          <p:nvPr/>
        </p:nvSpPr>
        <p:spPr bwMode="auto">
          <a:xfrm>
            <a:off x="746459" y="5565766"/>
            <a:ext cx="578991"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n-cs"/>
              </a:rPr>
              <a:t>出資等</a:t>
            </a:r>
            <a:endParaRPr kumimoji="1" lang="en-US" altLang="ja-JP" sz="1400" b="0" i="0" u="none" strike="noStrike" kern="1200" cap="none" spc="0" normalizeH="0" baseline="0" noProof="0" dirty="0">
              <a:ln>
                <a:noFill/>
              </a:ln>
              <a:solidFill>
                <a:srgbClr val="000000"/>
              </a:solidFill>
              <a:effectLst/>
              <a:uLnTx/>
              <a:uFillTx/>
              <a:latin typeface="+mn-ea"/>
              <a:ea typeface="+mn-ea"/>
              <a:cs typeface="+mn-cs"/>
            </a:endParaRPr>
          </a:p>
        </p:txBody>
      </p:sp>
      <p:sp>
        <p:nvSpPr>
          <p:cNvPr id="39" name="左矢印 38"/>
          <p:cNvSpPr/>
          <p:nvPr/>
        </p:nvSpPr>
        <p:spPr bwMode="auto">
          <a:xfrm rot="16200000">
            <a:off x="1221067" y="4434618"/>
            <a:ext cx="505620" cy="396000"/>
          </a:xfrm>
          <a:prstGeom prst="leftArrow">
            <a:avLst>
              <a:gd name="adj1" fmla="val 48282"/>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40" name="テキスト ボックス 71"/>
          <p:cNvSpPr txBox="1">
            <a:spLocks noChangeArrowheads="1"/>
          </p:cNvSpPr>
          <p:nvPr/>
        </p:nvSpPr>
        <p:spPr bwMode="auto">
          <a:xfrm rot="16200000">
            <a:off x="1347602" y="3493594"/>
            <a:ext cx="252548" cy="1518979"/>
          </a:xfrm>
          <a:prstGeom prst="rect">
            <a:avLst/>
          </a:prstGeom>
          <a:solidFill>
            <a:schemeClr val="bg1"/>
          </a:solidFill>
          <a:ln w="19050">
            <a:solidFill>
              <a:schemeClr val="tx1">
                <a:lumMod val="85000"/>
                <a:lumOff val="15000"/>
              </a:schemeClr>
            </a:solidFill>
            <a:miter lim="800000"/>
            <a:headEnd/>
            <a:tailEnd/>
          </a:ln>
        </p:spPr>
        <p:txBody>
          <a:bodyPr vert="eaVert" lIns="30788" tIns="30788" rIns="30788" bIns="30788" anchor="ctr"/>
          <a:lstStyle>
            <a:lvl1pPr defTabSz="457200">
              <a:defRPr kumimoji="1">
                <a:solidFill>
                  <a:schemeClr val="tx1"/>
                </a:solidFill>
                <a:latin typeface="Calibri" panose="020F0502020204030204" pitchFamily="34" charset="0"/>
                <a:ea typeface="ＭＳ Ｐゴシック" panose="020B0600070205080204" pitchFamily="50" charset="-128"/>
              </a:defRPr>
            </a:lvl1pPr>
            <a:lvl2pPr defTabSz="457200">
              <a:defRPr kumimoji="1">
                <a:solidFill>
                  <a:schemeClr val="tx1"/>
                </a:solidFill>
                <a:latin typeface="Calibri" panose="020F0502020204030204" pitchFamily="34" charset="0"/>
                <a:ea typeface="ＭＳ Ｐゴシック" panose="020B0600070205080204" pitchFamily="50" charset="-128"/>
              </a:defRPr>
            </a:lvl2pPr>
            <a:lvl3pPr defTabSz="457200">
              <a:defRPr kumimoji="1">
                <a:solidFill>
                  <a:schemeClr val="tx1"/>
                </a:solidFill>
                <a:latin typeface="Calibri" panose="020F0502020204030204" pitchFamily="34" charset="0"/>
                <a:ea typeface="ＭＳ Ｐゴシック" panose="020B0600070205080204" pitchFamily="50" charset="-128"/>
              </a:defRPr>
            </a:lvl3pPr>
            <a:lvl4pPr defTabSz="457200">
              <a:defRPr kumimoji="1">
                <a:solidFill>
                  <a:schemeClr val="tx1"/>
                </a:solidFill>
                <a:latin typeface="Calibri" panose="020F0502020204030204" pitchFamily="34" charset="0"/>
                <a:ea typeface="ＭＳ Ｐゴシック" panose="020B0600070205080204" pitchFamily="50" charset="-128"/>
              </a:defRPr>
            </a:lvl4pPr>
            <a:lvl5pPr defTabSz="457200">
              <a:defRPr kumimoji="1">
                <a:solidFill>
                  <a:schemeClr val="tx1"/>
                </a:solidFill>
                <a:latin typeface="Calibri" panose="020F0502020204030204" pitchFamily="34" charset="0"/>
                <a:ea typeface="ＭＳ Ｐゴシック" panose="020B0600070205080204" pitchFamily="50" charset="-128"/>
              </a:defRPr>
            </a:lvl5pPr>
            <a:lvl6pPr marL="22828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95000"/>
                    <a:lumOff val="5000"/>
                  </a:prstClr>
                </a:solidFill>
                <a:effectLst/>
                <a:uLnTx/>
                <a:uFillTx/>
                <a:latin typeface="+mn-ea"/>
                <a:ea typeface="+mn-ea"/>
                <a:cs typeface="+mn-cs"/>
              </a:rPr>
              <a:t>エネルギー特別会計</a:t>
            </a:r>
            <a:endParaRPr kumimoji="0" lang="en-US" altLang="ja-JP" sz="1400" b="0" i="0" u="none" strike="noStrike" kern="1200" cap="none" spc="0" normalizeH="0" baseline="0" noProof="0" dirty="0">
              <a:ln>
                <a:noFill/>
              </a:ln>
              <a:solidFill>
                <a:prstClr val="black">
                  <a:lumMod val="95000"/>
                  <a:lumOff val="5000"/>
                </a:prstClr>
              </a:solidFill>
              <a:effectLst/>
              <a:uLnTx/>
              <a:uFillTx/>
              <a:latin typeface="+mn-ea"/>
              <a:ea typeface="+mn-ea"/>
              <a:cs typeface="+mn-cs"/>
            </a:endParaRPr>
          </a:p>
        </p:txBody>
      </p:sp>
      <p:sp>
        <p:nvSpPr>
          <p:cNvPr id="36" name="テキスト ボックス 71"/>
          <p:cNvSpPr txBox="1">
            <a:spLocks noChangeArrowheads="1"/>
          </p:cNvSpPr>
          <p:nvPr/>
        </p:nvSpPr>
        <p:spPr bwMode="auto">
          <a:xfrm rot="16200000">
            <a:off x="2657556" y="3813769"/>
            <a:ext cx="241873" cy="889303"/>
          </a:xfrm>
          <a:prstGeom prst="rect">
            <a:avLst/>
          </a:prstGeom>
          <a:solidFill>
            <a:schemeClr val="bg1"/>
          </a:solidFill>
          <a:ln w="19050">
            <a:solidFill>
              <a:schemeClr val="tx1"/>
            </a:solidFill>
            <a:miter lim="800000"/>
            <a:headEnd/>
            <a:tailEnd/>
          </a:ln>
        </p:spPr>
        <p:txBody>
          <a:bodyPr vert="eaVert" lIns="30788" tIns="30788" rIns="30788"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n-ea"/>
                <a:cs typeface="+mn-cs"/>
              </a:rPr>
              <a:t>環境大臣</a:t>
            </a:r>
            <a:endParaRPr kumimoji="0" lang="en-US" altLang="ja-JP" sz="1400" b="0" i="0" u="none" strike="noStrike" kern="1200" cap="none" spc="0" normalizeH="0" baseline="0" noProof="0" dirty="0">
              <a:ln>
                <a:noFill/>
              </a:ln>
              <a:solidFill>
                <a:prstClr val="black"/>
              </a:solidFill>
              <a:effectLst/>
              <a:uLnTx/>
              <a:uFillTx/>
              <a:latin typeface="+mn-ea"/>
              <a:cs typeface="+mn-cs"/>
            </a:endParaRPr>
          </a:p>
        </p:txBody>
      </p:sp>
      <p:sp>
        <p:nvSpPr>
          <p:cNvPr id="38" name="下矢印 37"/>
          <p:cNvSpPr/>
          <p:nvPr/>
        </p:nvSpPr>
        <p:spPr>
          <a:xfrm>
            <a:off x="2607488" y="4405586"/>
            <a:ext cx="342009" cy="46295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66"/>
          <p:cNvSpPr txBox="1">
            <a:spLocks noChangeArrowheads="1"/>
          </p:cNvSpPr>
          <p:nvPr/>
        </p:nvSpPr>
        <p:spPr bwMode="auto">
          <a:xfrm>
            <a:off x="2957008" y="4420186"/>
            <a:ext cx="33808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ea typeface="+mn-ea"/>
                <a:cs typeface="+mn-cs"/>
              </a:rPr>
              <a:t>監督</a:t>
            </a:r>
            <a:endParaRPr kumimoji="1" lang="en-US" altLang="ja-JP" sz="1400" b="0" i="0" u="none" strike="noStrike" kern="1200" cap="none" spc="0" normalizeH="0" baseline="0" noProof="0" dirty="0">
              <a:ln>
                <a:noFill/>
              </a:ln>
              <a:solidFill>
                <a:prstClr val="black"/>
              </a:solidFill>
              <a:effectLst/>
              <a:uLnTx/>
              <a:uFillTx/>
              <a:latin typeface="+mn-ea"/>
              <a:ea typeface="+mn-ea"/>
              <a:cs typeface="+mn-cs"/>
            </a:endParaRPr>
          </a:p>
        </p:txBody>
      </p:sp>
      <p:grpSp>
        <p:nvGrpSpPr>
          <p:cNvPr id="44" name="グループ化 43">
            <a:extLst>
              <a:ext uri="{FF2B5EF4-FFF2-40B4-BE49-F238E27FC236}">
                <a16:creationId xmlns:a16="http://schemas.microsoft.com/office/drawing/2014/main" id="{45DD1F44-686B-4A17-BDED-6441414E2497}"/>
              </a:ext>
            </a:extLst>
          </p:cNvPr>
          <p:cNvGrpSpPr/>
          <p:nvPr/>
        </p:nvGrpSpPr>
        <p:grpSpPr>
          <a:xfrm>
            <a:off x="117367" y="2589425"/>
            <a:ext cx="4497233" cy="256533"/>
            <a:chOff x="615695" y="1124818"/>
            <a:chExt cx="1885553" cy="218446"/>
          </a:xfrm>
        </p:grpSpPr>
        <p:sp>
          <p:nvSpPr>
            <p:cNvPr id="45" name="Line 9">
              <a:extLst>
                <a:ext uri="{FF2B5EF4-FFF2-40B4-BE49-F238E27FC236}">
                  <a16:creationId xmlns:a16="http://schemas.microsoft.com/office/drawing/2014/main" id="{50F8E89C-9787-448A-BC98-3AA84F095673}"/>
                </a:ext>
              </a:extLst>
            </p:cNvPr>
            <p:cNvSpPr>
              <a:spLocks noChangeShapeType="1"/>
            </p:cNvSpPr>
            <p:nvPr/>
          </p:nvSpPr>
          <p:spPr bwMode="gray">
            <a:xfrm>
              <a:off x="615695" y="1343264"/>
              <a:ext cx="1885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b" anchorCtr="1"/>
            <a:lstStyle/>
            <a:p>
              <a:pPr algn="ctr"/>
              <a:endParaRPr lang="ja-JP" altLang="en-US" sz="1400">
                <a:latin typeface="+mn-ea"/>
              </a:endParaRPr>
            </a:p>
          </p:txBody>
        </p:sp>
        <p:sp>
          <p:nvSpPr>
            <p:cNvPr id="46" name="テキスト ボックス 45">
              <a:extLst>
                <a:ext uri="{FF2B5EF4-FFF2-40B4-BE49-F238E27FC236}">
                  <a16:creationId xmlns:a16="http://schemas.microsoft.com/office/drawing/2014/main" id="{5A809250-AD84-48EC-B8FB-97F7217C3119}"/>
                </a:ext>
              </a:extLst>
            </p:cNvPr>
            <p:cNvSpPr txBox="1"/>
            <p:nvPr/>
          </p:nvSpPr>
          <p:spPr>
            <a:xfrm>
              <a:off x="615695" y="1124818"/>
              <a:ext cx="1885553" cy="213280"/>
            </a:xfrm>
            <a:prstGeom prst="rect">
              <a:avLst/>
            </a:prstGeom>
            <a:noFill/>
          </p:spPr>
          <p:txBody>
            <a:bodyPr wrap="square" lIns="0" tIns="0" rIns="0" bIns="0" rtlCol="0" anchor="b" anchorCtr="1">
              <a:noAutofit/>
            </a:bodyPr>
            <a:lstStyle/>
            <a:p>
              <a:pPr algn="ctr" hangingPunct="0">
                <a:spcBef>
                  <a:spcPts val="600"/>
                </a:spcBef>
                <a:buClr>
                  <a:schemeClr val="tx1"/>
                </a:buClr>
                <a:buSzPct val="100000"/>
              </a:pPr>
              <a:r>
                <a:rPr kumimoji="1" lang="ja-JP" altLang="en-US" sz="1400" dirty="0">
                  <a:solidFill>
                    <a:sysClr val="windowText" lastClr="000000"/>
                  </a:solidFill>
                  <a:latin typeface="+mn-ea"/>
                  <a:cs typeface="Arial" panose="020B0604020202020204" pitchFamily="34" charset="0"/>
                </a:rPr>
                <a:t>組織概要とスキーム</a:t>
              </a:r>
              <a:endParaRPr kumimoji="1" lang="en-GB" sz="1400" baseline="30000" dirty="0">
                <a:solidFill>
                  <a:sysClr val="windowText" lastClr="000000"/>
                </a:solidFill>
                <a:latin typeface="+mn-ea"/>
                <a:cs typeface="Arial" panose="020B0604020202020204" pitchFamily="34" charset="0"/>
              </a:endParaRPr>
            </a:p>
          </p:txBody>
        </p:sp>
      </p:grpSp>
      <p:grpSp>
        <p:nvGrpSpPr>
          <p:cNvPr id="55" name="グループ化 54">
            <a:extLst>
              <a:ext uri="{FF2B5EF4-FFF2-40B4-BE49-F238E27FC236}">
                <a16:creationId xmlns:a16="http://schemas.microsoft.com/office/drawing/2014/main" id="{3978A76A-ED0B-425C-8C69-B7E394319702}"/>
              </a:ext>
            </a:extLst>
          </p:cNvPr>
          <p:cNvGrpSpPr/>
          <p:nvPr/>
        </p:nvGrpSpPr>
        <p:grpSpPr>
          <a:xfrm>
            <a:off x="4781551" y="2589425"/>
            <a:ext cx="4977262" cy="256533"/>
            <a:chOff x="615695" y="1124818"/>
            <a:chExt cx="1885553" cy="218446"/>
          </a:xfrm>
        </p:grpSpPr>
        <p:sp>
          <p:nvSpPr>
            <p:cNvPr id="58" name="Line 9">
              <a:extLst>
                <a:ext uri="{FF2B5EF4-FFF2-40B4-BE49-F238E27FC236}">
                  <a16:creationId xmlns:a16="http://schemas.microsoft.com/office/drawing/2014/main" id="{72ACEB4B-33E2-4EF2-BE63-FB4AE5CCB018}"/>
                </a:ext>
              </a:extLst>
            </p:cNvPr>
            <p:cNvSpPr>
              <a:spLocks noChangeShapeType="1"/>
            </p:cNvSpPr>
            <p:nvPr/>
          </p:nvSpPr>
          <p:spPr bwMode="gray">
            <a:xfrm>
              <a:off x="615695" y="1343264"/>
              <a:ext cx="1885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3231" tIns="33231" rIns="33231" bIns="33231" anchor="b" anchorCtr="1"/>
            <a:lstStyle/>
            <a:p>
              <a:pPr algn="ctr"/>
              <a:endParaRPr lang="ja-JP" altLang="en-US" sz="1400">
                <a:latin typeface="+mn-ea"/>
              </a:endParaRPr>
            </a:p>
          </p:txBody>
        </p:sp>
        <p:sp>
          <p:nvSpPr>
            <p:cNvPr id="59" name="テキスト ボックス 58">
              <a:extLst>
                <a:ext uri="{FF2B5EF4-FFF2-40B4-BE49-F238E27FC236}">
                  <a16:creationId xmlns:a16="http://schemas.microsoft.com/office/drawing/2014/main" id="{CB19A06C-5910-4991-BD6E-8A55555A71CA}"/>
                </a:ext>
              </a:extLst>
            </p:cNvPr>
            <p:cNvSpPr txBox="1"/>
            <p:nvPr/>
          </p:nvSpPr>
          <p:spPr>
            <a:xfrm>
              <a:off x="615695" y="1124818"/>
              <a:ext cx="1885553" cy="213280"/>
            </a:xfrm>
            <a:prstGeom prst="rect">
              <a:avLst/>
            </a:prstGeom>
            <a:noFill/>
          </p:spPr>
          <p:txBody>
            <a:bodyPr wrap="square" lIns="0" tIns="0" rIns="0" bIns="0" rtlCol="0" anchor="b" anchorCtr="1">
              <a:noAutofit/>
            </a:bodyPr>
            <a:lstStyle/>
            <a:p>
              <a:pPr algn="ctr" hangingPunct="0">
                <a:spcBef>
                  <a:spcPts val="600"/>
                </a:spcBef>
                <a:buClr>
                  <a:schemeClr val="tx1"/>
                </a:buClr>
                <a:buSzPct val="100000"/>
              </a:pPr>
              <a:r>
                <a:rPr kumimoji="1" lang="ja-JP" altLang="en-US" sz="1400" dirty="0">
                  <a:solidFill>
                    <a:sysClr val="windowText" lastClr="000000"/>
                  </a:solidFill>
                  <a:latin typeface="+mn-ea"/>
                  <a:cs typeface="Arial" panose="020B0604020202020204" pitchFamily="34" charset="0"/>
                </a:rPr>
                <a:t>出資の状況</a:t>
              </a:r>
            </a:p>
          </p:txBody>
        </p:sp>
      </p:grpSp>
      <p:sp>
        <p:nvSpPr>
          <p:cNvPr id="64" name="テキスト ボックス 50">
            <a:extLst>
              <a:ext uri="{FF2B5EF4-FFF2-40B4-BE49-F238E27FC236}">
                <a16:creationId xmlns:a16="http://schemas.microsoft.com/office/drawing/2014/main" id="{023BB7D5-0B44-4AB5-BB33-FBFC7DE32165}"/>
              </a:ext>
            </a:extLst>
          </p:cNvPr>
          <p:cNvSpPr txBox="1">
            <a:spLocks noChangeArrowheads="1"/>
          </p:cNvSpPr>
          <p:nvPr/>
        </p:nvSpPr>
        <p:spPr bwMode="auto">
          <a:xfrm>
            <a:off x="4848225" y="2856359"/>
            <a:ext cx="4907751" cy="738664"/>
          </a:xfrm>
          <a:prstGeom prst="rect">
            <a:avLst/>
          </a:prstGeom>
          <a:solidFill>
            <a:schemeClr val="bg1"/>
          </a:solidFill>
          <a:ln>
            <a:noFill/>
          </a:ln>
        </p:spPr>
        <p:txBody>
          <a:bodyPr wrap="square" lIns="35988" rIns="35988">
            <a:spAutoFit/>
          </a:bodyPr>
          <a:lstStyle/>
          <a:p>
            <a:pPr marL="285750" marR="0" lvl="0" indent="-285750" algn="l" defTabSz="59601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出資決定：</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37</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件、</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184</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億円</a:t>
            </a:r>
            <a:endParaRPr lang="en-US" altLang="ja-JP" sz="1400" dirty="0">
              <a:solidFill>
                <a:prstClr val="black"/>
              </a:solidFill>
              <a:latin typeface="Meiryo UI"/>
              <a:ea typeface="Meiryo UI"/>
            </a:endParaRPr>
          </a:p>
          <a:p>
            <a:pPr marL="285750" marR="0" lvl="0" indent="-285750" algn="l" defTabSz="59601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誘発された民間資金：</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1,876</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億円（呼び水効果：約</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10</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倍）</a:t>
            </a:r>
            <a:endParaRPr lang="en-US" altLang="ja-JP" sz="1400" dirty="0">
              <a:solidFill>
                <a:prstClr val="black"/>
              </a:solidFill>
              <a:latin typeface="Meiryo UI"/>
              <a:ea typeface="Meiryo UI"/>
            </a:endParaRPr>
          </a:p>
          <a:p>
            <a:pPr marL="285750" marR="0" lvl="0" indent="-285750" algn="l" defTabSz="596018"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CO2</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年間削減量：</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1,277</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千</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t</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（令和</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3</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年</a:t>
            </a:r>
            <a:r>
              <a:rPr kumimoji="0" lang="en-US" altLang="ja-JP" sz="1400" b="0" i="0" u="none" strike="noStrike" kern="1200" cap="none" spc="0" normalizeH="0" baseline="0" noProof="0" dirty="0">
                <a:ln>
                  <a:noFill/>
                </a:ln>
                <a:solidFill>
                  <a:prstClr val="black"/>
                </a:solidFill>
                <a:effectLst/>
                <a:uLnTx/>
                <a:uFillTx/>
                <a:latin typeface="Meiryo UI"/>
                <a:ea typeface="Meiryo UI"/>
                <a:cs typeface="+mn-cs"/>
              </a:rPr>
              <a:t>10</a:t>
            </a:r>
            <a:r>
              <a:rPr kumimoji="0" lang="ja-JP" altLang="en-US" sz="1400" b="0" i="0" u="none" strike="noStrike" kern="1200" cap="none" spc="0" normalizeH="0" baseline="0" noProof="0" dirty="0">
                <a:ln>
                  <a:noFill/>
                </a:ln>
                <a:solidFill>
                  <a:prstClr val="black"/>
                </a:solidFill>
                <a:effectLst/>
                <a:uLnTx/>
                <a:uFillTx/>
                <a:latin typeface="Meiryo UI"/>
                <a:ea typeface="Meiryo UI"/>
                <a:cs typeface="+mn-cs"/>
              </a:rPr>
              <a:t>月時点）</a:t>
            </a:r>
            <a:endParaRPr kumimoji="0"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65" name="表 64">
            <a:extLst>
              <a:ext uri="{FF2B5EF4-FFF2-40B4-BE49-F238E27FC236}">
                <a16:creationId xmlns:a16="http://schemas.microsoft.com/office/drawing/2014/main" id="{AF770307-C9C1-4CAF-A9E9-EF5CF6E00D3F}"/>
              </a:ext>
            </a:extLst>
          </p:cNvPr>
          <p:cNvGraphicFramePr>
            <a:graphicFrameLocks noGrp="1"/>
          </p:cNvGraphicFramePr>
          <p:nvPr>
            <p:extLst>
              <p:ext uri="{D42A27DB-BD31-4B8C-83A1-F6EECF244321}">
                <p14:modId xmlns:p14="http://schemas.microsoft.com/office/powerpoint/2010/main" val="1922372919"/>
              </p:ext>
            </p:extLst>
          </p:nvPr>
        </p:nvGraphicFramePr>
        <p:xfrm>
          <a:off x="4859229" y="3600747"/>
          <a:ext cx="4814056" cy="2779056"/>
        </p:xfrm>
        <a:graphic>
          <a:graphicData uri="http://schemas.openxmlformats.org/drawingml/2006/table">
            <a:tbl>
              <a:tblPr firstRow="1" bandRow="1">
                <a:tableStyleId>{21E4AEA4-8DFA-4A89-87EB-49C32662AFE0}</a:tableStyleId>
              </a:tblPr>
              <a:tblGrid>
                <a:gridCol w="1278808">
                  <a:extLst>
                    <a:ext uri="{9D8B030D-6E8A-4147-A177-3AD203B41FA5}">
                      <a16:colId xmlns:a16="http://schemas.microsoft.com/office/drawing/2014/main" val="20000"/>
                    </a:ext>
                  </a:extLst>
                </a:gridCol>
                <a:gridCol w="1162966">
                  <a:extLst>
                    <a:ext uri="{9D8B030D-6E8A-4147-A177-3AD203B41FA5}">
                      <a16:colId xmlns:a16="http://schemas.microsoft.com/office/drawing/2014/main" val="20001"/>
                    </a:ext>
                  </a:extLst>
                </a:gridCol>
                <a:gridCol w="606348">
                  <a:extLst>
                    <a:ext uri="{9D8B030D-6E8A-4147-A177-3AD203B41FA5}">
                      <a16:colId xmlns:a16="http://schemas.microsoft.com/office/drawing/2014/main" val="20002"/>
                    </a:ext>
                  </a:extLst>
                </a:gridCol>
                <a:gridCol w="1765934">
                  <a:extLst>
                    <a:ext uri="{9D8B030D-6E8A-4147-A177-3AD203B41FA5}">
                      <a16:colId xmlns:a16="http://schemas.microsoft.com/office/drawing/2014/main" val="20003"/>
                    </a:ext>
                  </a:extLst>
                </a:gridCol>
              </a:tblGrid>
              <a:tr h="347382">
                <a:tc>
                  <a:txBody>
                    <a:bodyPr/>
                    <a:lstStyle/>
                    <a:p>
                      <a:pPr algn="ctr"/>
                      <a:r>
                        <a:rPr kumimoji="1" lang="ja-JP" altLang="en-US" sz="1400" dirty="0"/>
                        <a:t>分野</a:t>
                      </a:r>
                    </a:p>
                  </a:txBody>
                  <a:tcPr marL="68700" marR="68700" marT="34350" marB="34350"/>
                </a:tc>
                <a:tc>
                  <a:txBody>
                    <a:bodyPr/>
                    <a:lstStyle/>
                    <a:p>
                      <a:pPr algn="ctr"/>
                      <a:r>
                        <a:rPr kumimoji="1" lang="ja-JP" altLang="en-US" sz="1400" dirty="0"/>
                        <a:t>出資約束額</a:t>
                      </a:r>
                    </a:p>
                  </a:txBody>
                  <a:tcPr marL="68700" marR="68700" marT="34350" marB="34350"/>
                </a:tc>
                <a:tc>
                  <a:txBody>
                    <a:bodyPr/>
                    <a:lstStyle/>
                    <a:p>
                      <a:pPr algn="ctr"/>
                      <a:r>
                        <a:rPr kumimoji="1" lang="ja-JP" altLang="en-US" sz="1400" dirty="0"/>
                        <a:t>件数</a:t>
                      </a:r>
                    </a:p>
                  </a:txBody>
                  <a:tcPr marL="68700" marR="68700" marT="34350" marB="34350"/>
                </a:tc>
                <a:tc>
                  <a:txBody>
                    <a:bodyPr/>
                    <a:lstStyle/>
                    <a:p>
                      <a:pPr algn="ctr"/>
                      <a:r>
                        <a:rPr kumimoji="1" lang="ja-JP" altLang="en-US" sz="1400" dirty="0"/>
                        <a:t>民間資金（見込）</a:t>
                      </a:r>
                    </a:p>
                  </a:txBody>
                  <a:tcPr marL="68700" marR="68700" marT="34350" marB="34350"/>
                </a:tc>
                <a:extLst>
                  <a:ext uri="{0D108BD9-81ED-4DB2-BD59-A6C34878D82A}">
                    <a16:rowId xmlns:a16="http://schemas.microsoft.com/office/drawing/2014/main" val="10000"/>
                  </a:ext>
                </a:extLst>
              </a:tr>
              <a:tr h="347382">
                <a:tc>
                  <a:txBody>
                    <a:bodyPr/>
                    <a:lstStyle/>
                    <a:p>
                      <a:r>
                        <a:rPr kumimoji="1" lang="ja-JP" altLang="en-US" sz="1400" dirty="0"/>
                        <a:t>太陽光</a:t>
                      </a:r>
                    </a:p>
                  </a:txBody>
                  <a:tcPr marL="68700" marR="68700" marT="34350" marB="34350"/>
                </a:tc>
                <a:tc>
                  <a:txBody>
                    <a:bodyPr/>
                    <a:lstStyle/>
                    <a:p>
                      <a:pPr algn="r"/>
                      <a:r>
                        <a:rPr kumimoji="1" lang="en-US" altLang="ja-JP" sz="1400" dirty="0"/>
                        <a:t>12.6</a:t>
                      </a:r>
                      <a:r>
                        <a:rPr kumimoji="1" lang="ja-JP" altLang="en-US" sz="1400" dirty="0"/>
                        <a:t>億円</a:t>
                      </a:r>
                    </a:p>
                  </a:txBody>
                  <a:tcPr marL="68700" marR="68700" marT="34350" marB="34350"/>
                </a:tc>
                <a:tc>
                  <a:txBody>
                    <a:bodyPr/>
                    <a:lstStyle/>
                    <a:p>
                      <a:pPr algn="r"/>
                      <a:r>
                        <a:rPr kumimoji="1" lang="en-US" altLang="ja-JP" sz="1400" dirty="0"/>
                        <a:t>7</a:t>
                      </a:r>
                      <a:endParaRPr kumimoji="1" lang="ja-JP" altLang="en-US" sz="1400" dirty="0"/>
                    </a:p>
                  </a:txBody>
                  <a:tcPr marL="68700" marR="68700" marT="34350" marB="34350"/>
                </a:tc>
                <a:tc>
                  <a:txBody>
                    <a:bodyPr/>
                    <a:lstStyle/>
                    <a:p>
                      <a:pPr algn="r"/>
                      <a:r>
                        <a:rPr kumimoji="1" lang="en-US" altLang="ja-JP" sz="1400" dirty="0"/>
                        <a:t>141.1</a:t>
                      </a:r>
                      <a:r>
                        <a:rPr kumimoji="1" lang="ja-JP" altLang="en-US" sz="1400" dirty="0"/>
                        <a:t>億円</a:t>
                      </a:r>
                    </a:p>
                  </a:txBody>
                  <a:tcPr marL="68700" marR="68700" marT="34350" marB="34350"/>
                </a:tc>
                <a:extLst>
                  <a:ext uri="{0D108BD9-81ED-4DB2-BD59-A6C34878D82A}">
                    <a16:rowId xmlns:a16="http://schemas.microsoft.com/office/drawing/2014/main" val="10001"/>
                  </a:ext>
                </a:extLst>
              </a:tr>
              <a:tr h="347382">
                <a:tc>
                  <a:txBody>
                    <a:bodyPr/>
                    <a:lstStyle/>
                    <a:p>
                      <a:r>
                        <a:rPr kumimoji="1" lang="ja-JP" altLang="en-US" sz="1400" dirty="0"/>
                        <a:t>風力</a:t>
                      </a:r>
                    </a:p>
                  </a:txBody>
                  <a:tcPr marL="68700" marR="68700" marT="34350" marB="34350"/>
                </a:tc>
                <a:tc>
                  <a:txBody>
                    <a:bodyPr/>
                    <a:lstStyle/>
                    <a:p>
                      <a:pPr algn="r"/>
                      <a:r>
                        <a:rPr kumimoji="1" lang="en-US" altLang="ja-JP" sz="1400" dirty="0"/>
                        <a:t>105.4</a:t>
                      </a:r>
                      <a:r>
                        <a:rPr kumimoji="1" lang="ja-JP" altLang="en-US" sz="1400" dirty="0"/>
                        <a:t>億円</a:t>
                      </a:r>
                    </a:p>
                  </a:txBody>
                  <a:tcPr marL="68700" marR="68700" marT="34350" marB="34350"/>
                </a:tc>
                <a:tc>
                  <a:txBody>
                    <a:bodyPr/>
                    <a:lstStyle/>
                    <a:p>
                      <a:pPr algn="r"/>
                      <a:r>
                        <a:rPr kumimoji="1" lang="en-US" altLang="ja-JP" sz="1400" dirty="0"/>
                        <a:t>11</a:t>
                      </a:r>
                      <a:endParaRPr kumimoji="1" lang="ja-JP" altLang="en-US" sz="1400" dirty="0"/>
                    </a:p>
                  </a:txBody>
                  <a:tcPr marL="68700" marR="68700" marT="34350" marB="34350"/>
                </a:tc>
                <a:tc>
                  <a:txBody>
                    <a:bodyPr/>
                    <a:lstStyle/>
                    <a:p>
                      <a:pPr algn="r"/>
                      <a:r>
                        <a:rPr kumimoji="1" lang="en-US" altLang="ja-JP" sz="1400" dirty="0"/>
                        <a:t>1,290.0</a:t>
                      </a:r>
                      <a:r>
                        <a:rPr kumimoji="1" lang="ja-JP" altLang="en-US" sz="1400" dirty="0"/>
                        <a:t>億円</a:t>
                      </a:r>
                    </a:p>
                  </a:txBody>
                  <a:tcPr marL="68700" marR="68700" marT="34350" marB="34350"/>
                </a:tc>
                <a:extLst>
                  <a:ext uri="{0D108BD9-81ED-4DB2-BD59-A6C34878D82A}">
                    <a16:rowId xmlns:a16="http://schemas.microsoft.com/office/drawing/2014/main" val="10002"/>
                  </a:ext>
                </a:extLst>
              </a:tr>
              <a:tr h="347382">
                <a:tc>
                  <a:txBody>
                    <a:bodyPr/>
                    <a:lstStyle/>
                    <a:p>
                      <a:r>
                        <a:rPr kumimoji="1" lang="ja-JP" altLang="en-US" sz="1400" dirty="0"/>
                        <a:t>中小水力</a:t>
                      </a:r>
                    </a:p>
                  </a:txBody>
                  <a:tcPr marL="68700" marR="68700" marT="34350" marB="34350"/>
                </a:tc>
                <a:tc>
                  <a:txBody>
                    <a:bodyPr/>
                    <a:lstStyle/>
                    <a:p>
                      <a:pPr algn="r"/>
                      <a:r>
                        <a:rPr kumimoji="1" lang="en-US" altLang="ja-JP" sz="1400" dirty="0"/>
                        <a:t>23.9</a:t>
                      </a:r>
                      <a:r>
                        <a:rPr kumimoji="1" lang="ja-JP" altLang="en-US" sz="1400" dirty="0"/>
                        <a:t>億円</a:t>
                      </a:r>
                    </a:p>
                  </a:txBody>
                  <a:tcPr marL="68700" marR="68700" marT="34350" marB="34350"/>
                </a:tc>
                <a:tc>
                  <a:txBody>
                    <a:bodyPr/>
                    <a:lstStyle/>
                    <a:p>
                      <a:pPr algn="r"/>
                      <a:r>
                        <a:rPr kumimoji="1" lang="en-US" altLang="ja-JP" sz="1400" dirty="0"/>
                        <a:t>5</a:t>
                      </a:r>
                      <a:endParaRPr kumimoji="1" lang="ja-JP" altLang="en-US" sz="1400" dirty="0"/>
                    </a:p>
                  </a:txBody>
                  <a:tcPr marL="68700" marR="68700" marT="34350" marB="34350"/>
                </a:tc>
                <a:tc>
                  <a:txBody>
                    <a:bodyPr/>
                    <a:lstStyle/>
                    <a:p>
                      <a:pPr algn="r"/>
                      <a:r>
                        <a:rPr kumimoji="1" lang="en-US" altLang="ja-JP" sz="1400" dirty="0"/>
                        <a:t>83.7</a:t>
                      </a:r>
                      <a:r>
                        <a:rPr kumimoji="1" lang="ja-JP" altLang="en-US" sz="1400" dirty="0"/>
                        <a:t>億円</a:t>
                      </a:r>
                    </a:p>
                  </a:txBody>
                  <a:tcPr marL="68700" marR="68700" marT="34350" marB="34350"/>
                </a:tc>
                <a:extLst>
                  <a:ext uri="{0D108BD9-81ED-4DB2-BD59-A6C34878D82A}">
                    <a16:rowId xmlns:a16="http://schemas.microsoft.com/office/drawing/2014/main" val="10003"/>
                  </a:ext>
                </a:extLst>
              </a:tr>
              <a:tr h="347382">
                <a:tc>
                  <a:txBody>
                    <a:bodyPr/>
                    <a:lstStyle/>
                    <a:p>
                      <a:r>
                        <a:rPr kumimoji="1" lang="ja-JP" altLang="en-US" sz="1400" dirty="0"/>
                        <a:t>バイオマス</a:t>
                      </a:r>
                    </a:p>
                  </a:txBody>
                  <a:tcPr marL="68700" marR="68700" marT="34350" marB="34350"/>
                </a:tc>
                <a:tc>
                  <a:txBody>
                    <a:bodyPr/>
                    <a:lstStyle/>
                    <a:p>
                      <a:pPr algn="r"/>
                      <a:r>
                        <a:rPr kumimoji="1" lang="en-US" altLang="ja-JP" sz="1400" dirty="0"/>
                        <a:t>28.1</a:t>
                      </a:r>
                      <a:r>
                        <a:rPr kumimoji="1" lang="ja-JP" altLang="en-US" sz="1400" dirty="0"/>
                        <a:t>億円</a:t>
                      </a:r>
                    </a:p>
                  </a:txBody>
                  <a:tcPr marL="68700" marR="68700" marT="34350" marB="34350"/>
                </a:tc>
                <a:tc>
                  <a:txBody>
                    <a:bodyPr/>
                    <a:lstStyle/>
                    <a:p>
                      <a:pPr algn="r"/>
                      <a:r>
                        <a:rPr kumimoji="1" lang="en-US" altLang="ja-JP" sz="1400" dirty="0"/>
                        <a:t>10</a:t>
                      </a:r>
                      <a:endParaRPr kumimoji="1" lang="ja-JP" altLang="en-US" sz="1400" dirty="0"/>
                    </a:p>
                  </a:txBody>
                  <a:tcPr marL="68700" marR="68700" marT="34350" marB="34350"/>
                </a:tc>
                <a:tc>
                  <a:txBody>
                    <a:bodyPr/>
                    <a:lstStyle/>
                    <a:p>
                      <a:pPr algn="r"/>
                      <a:r>
                        <a:rPr kumimoji="1" lang="en-US" altLang="ja-JP" sz="1400" dirty="0"/>
                        <a:t>270.6</a:t>
                      </a:r>
                      <a:r>
                        <a:rPr kumimoji="1" lang="ja-JP" altLang="en-US" sz="1400" dirty="0"/>
                        <a:t>億円</a:t>
                      </a:r>
                    </a:p>
                  </a:txBody>
                  <a:tcPr marL="68700" marR="68700" marT="34350" marB="34350"/>
                </a:tc>
                <a:extLst>
                  <a:ext uri="{0D108BD9-81ED-4DB2-BD59-A6C34878D82A}">
                    <a16:rowId xmlns:a16="http://schemas.microsoft.com/office/drawing/2014/main" val="10004"/>
                  </a:ext>
                </a:extLst>
              </a:tr>
              <a:tr h="347382">
                <a:tc>
                  <a:txBody>
                    <a:bodyPr/>
                    <a:lstStyle/>
                    <a:p>
                      <a:r>
                        <a:rPr kumimoji="1" lang="ja-JP" altLang="en-US" sz="1400" dirty="0"/>
                        <a:t>地熱・温泉熱</a:t>
                      </a:r>
                    </a:p>
                  </a:txBody>
                  <a:tcPr marL="68700" marR="68700" marT="34350" marB="34350"/>
                </a:tc>
                <a:tc>
                  <a:txBody>
                    <a:bodyPr/>
                    <a:lstStyle/>
                    <a:p>
                      <a:pPr algn="r"/>
                      <a:r>
                        <a:rPr kumimoji="1" lang="en-US" altLang="ja-JP" sz="1400" dirty="0"/>
                        <a:t>2.1</a:t>
                      </a:r>
                      <a:r>
                        <a:rPr kumimoji="1" lang="ja-JP" altLang="en-US" sz="1400" dirty="0"/>
                        <a:t>億円</a:t>
                      </a:r>
                    </a:p>
                  </a:txBody>
                  <a:tcPr marL="68700" marR="68700" marT="34350" marB="34350"/>
                </a:tc>
                <a:tc>
                  <a:txBody>
                    <a:bodyPr/>
                    <a:lstStyle/>
                    <a:p>
                      <a:pPr algn="r"/>
                      <a:r>
                        <a:rPr kumimoji="1" lang="en-US" altLang="ja-JP" sz="1400" dirty="0"/>
                        <a:t>1</a:t>
                      </a:r>
                      <a:endParaRPr kumimoji="1" lang="ja-JP" altLang="en-US" sz="1400" dirty="0"/>
                    </a:p>
                  </a:txBody>
                  <a:tcPr marL="68700" marR="68700" marT="34350" marB="34350"/>
                </a:tc>
                <a:tc>
                  <a:txBody>
                    <a:bodyPr/>
                    <a:lstStyle/>
                    <a:p>
                      <a:pPr algn="r"/>
                      <a:r>
                        <a:rPr kumimoji="1" lang="en-US" altLang="ja-JP" sz="1400" dirty="0"/>
                        <a:t>13.7</a:t>
                      </a:r>
                      <a:r>
                        <a:rPr kumimoji="1" lang="ja-JP" altLang="en-US" sz="1400" dirty="0"/>
                        <a:t>億円</a:t>
                      </a:r>
                    </a:p>
                  </a:txBody>
                  <a:tcPr marL="68700" marR="68700" marT="34350" marB="34350"/>
                </a:tc>
                <a:extLst>
                  <a:ext uri="{0D108BD9-81ED-4DB2-BD59-A6C34878D82A}">
                    <a16:rowId xmlns:a16="http://schemas.microsoft.com/office/drawing/2014/main" val="10005"/>
                  </a:ext>
                </a:extLst>
              </a:tr>
              <a:tr h="347382">
                <a:tc>
                  <a:txBody>
                    <a:bodyPr/>
                    <a:lstStyle/>
                    <a:p>
                      <a:r>
                        <a:rPr kumimoji="1" lang="ja-JP" altLang="en-US" sz="1400" dirty="0"/>
                        <a:t>複数種等</a:t>
                      </a:r>
                    </a:p>
                  </a:txBody>
                  <a:tcPr marL="68700" marR="68700" marT="34350" marB="34350"/>
                </a:tc>
                <a:tc>
                  <a:txBody>
                    <a:bodyPr/>
                    <a:lstStyle/>
                    <a:p>
                      <a:pPr algn="r"/>
                      <a:r>
                        <a:rPr kumimoji="1" lang="en-US" altLang="ja-JP" sz="1400" dirty="0"/>
                        <a:t>11.9</a:t>
                      </a:r>
                      <a:r>
                        <a:rPr kumimoji="1" lang="ja-JP" altLang="en-US" sz="1400" dirty="0"/>
                        <a:t>億円</a:t>
                      </a:r>
                    </a:p>
                  </a:txBody>
                  <a:tcPr marL="68700" marR="68700" marT="34350" marB="34350"/>
                </a:tc>
                <a:tc>
                  <a:txBody>
                    <a:bodyPr/>
                    <a:lstStyle/>
                    <a:p>
                      <a:pPr algn="r"/>
                      <a:r>
                        <a:rPr kumimoji="1" lang="en-US" altLang="ja-JP" sz="1400" dirty="0"/>
                        <a:t>3</a:t>
                      </a:r>
                      <a:endParaRPr kumimoji="1" lang="ja-JP" altLang="en-US" sz="1400" dirty="0"/>
                    </a:p>
                  </a:txBody>
                  <a:tcPr marL="68700" marR="68700" marT="34350" marB="34350"/>
                </a:tc>
                <a:tc>
                  <a:txBody>
                    <a:bodyPr/>
                    <a:lstStyle/>
                    <a:p>
                      <a:pPr algn="r"/>
                      <a:r>
                        <a:rPr kumimoji="1" lang="en-US" altLang="ja-JP" sz="1400" dirty="0"/>
                        <a:t>76.8</a:t>
                      </a:r>
                      <a:r>
                        <a:rPr kumimoji="1" lang="ja-JP" altLang="en-US" sz="1400" dirty="0"/>
                        <a:t>億円</a:t>
                      </a:r>
                    </a:p>
                  </a:txBody>
                  <a:tcPr marL="68700" marR="68700" marT="34350" marB="34350"/>
                </a:tc>
                <a:extLst>
                  <a:ext uri="{0D108BD9-81ED-4DB2-BD59-A6C34878D82A}">
                    <a16:rowId xmlns:a16="http://schemas.microsoft.com/office/drawing/2014/main" val="10006"/>
                  </a:ext>
                </a:extLst>
              </a:tr>
              <a:tr h="347382">
                <a:tc>
                  <a:txBody>
                    <a:bodyPr/>
                    <a:lstStyle/>
                    <a:p>
                      <a:r>
                        <a:rPr kumimoji="1" lang="ja-JP" altLang="en-US" sz="1400" dirty="0"/>
                        <a:t>合計</a:t>
                      </a:r>
                    </a:p>
                  </a:txBody>
                  <a:tcPr marL="68700" marR="68700" marT="34350" marB="34350"/>
                </a:tc>
                <a:tc>
                  <a:txBody>
                    <a:bodyPr/>
                    <a:lstStyle/>
                    <a:p>
                      <a:pPr algn="r"/>
                      <a:r>
                        <a:rPr kumimoji="1" lang="en-US" altLang="ja-JP" sz="1400" dirty="0"/>
                        <a:t>184.0</a:t>
                      </a:r>
                      <a:r>
                        <a:rPr kumimoji="1" lang="ja-JP" altLang="en-US" sz="1400" dirty="0"/>
                        <a:t>億円</a:t>
                      </a:r>
                    </a:p>
                  </a:txBody>
                  <a:tcPr marL="68700" marR="68700" marT="34350" marB="34350"/>
                </a:tc>
                <a:tc>
                  <a:txBody>
                    <a:bodyPr/>
                    <a:lstStyle/>
                    <a:p>
                      <a:pPr algn="r"/>
                      <a:r>
                        <a:rPr kumimoji="1" lang="en-US" altLang="ja-JP" sz="1400" dirty="0"/>
                        <a:t>37</a:t>
                      </a:r>
                      <a:endParaRPr kumimoji="1" lang="ja-JP" altLang="en-US" sz="1400" dirty="0"/>
                    </a:p>
                  </a:txBody>
                  <a:tcPr marL="68700" marR="68700" marT="34350" marB="34350"/>
                </a:tc>
                <a:tc>
                  <a:txBody>
                    <a:bodyPr/>
                    <a:lstStyle/>
                    <a:p>
                      <a:pPr algn="r"/>
                      <a:r>
                        <a:rPr kumimoji="1" lang="en-US" altLang="ja-JP" sz="1400" dirty="0"/>
                        <a:t>1,875.7</a:t>
                      </a:r>
                      <a:r>
                        <a:rPr kumimoji="1" lang="ja-JP" altLang="en-US" sz="1400" dirty="0"/>
                        <a:t>億円</a:t>
                      </a:r>
                    </a:p>
                  </a:txBody>
                  <a:tcPr marL="68700" marR="68700" marT="34350" marB="34350"/>
                </a:tc>
                <a:extLst>
                  <a:ext uri="{0D108BD9-81ED-4DB2-BD59-A6C34878D82A}">
                    <a16:rowId xmlns:a16="http://schemas.microsoft.com/office/drawing/2014/main" val="10007"/>
                  </a:ext>
                </a:extLst>
              </a:tr>
            </a:tbl>
          </a:graphicData>
        </a:graphic>
      </p:graphicFrame>
      <p:sp>
        <p:nvSpPr>
          <p:cNvPr id="66" name="テキスト ボックス 65">
            <a:extLst>
              <a:ext uri="{FF2B5EF4-FFF2-40B4-BE49-F238E27FC236}">
                <a16:creationId xmlns:a16="http://schemas.microsoft.com/office/drawing/2014/main" id="{064F2C79-45F4-4B42-8BB0-7B2DAA44225E}"/>
              </a:ext>
            </a:extLst>
          </p:cNvPr>
          <p:cNvSpPr txBox="1"/>
          <p:nvPr/>
        </p:nvSpPr>
        <p:spPr>
          <a:xfrm>
            <a:off x="4859229" y="6364210"/>
            <a:ext cx="4763400" cy="4462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具体的な出資事例は下記参照　　</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hlinkClick r:id="rId6"/>
              </a:rPr>
              <a:t>http://greenfinance.jp/comp/pdf/example.pdf</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DC01604B-A267-43BF-8FD0-495EFCF8E955}"/>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5</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．現行グリーンファイナンス推進機構からの移行・拡充について</a:t>
            </a:r>
          </a:p>
        </p:txBody>
      </p:sp>
    </p:spTree>
    <p:extLst>
      <p:ext uri="{BB962C8B-B14F-4D97-AF65-F5344CB8AC3E}">
        <p14:creationId xmlns:p14="http://schemas.microsoft.com/office/powerpoint/2010/main" val="361798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F7664EE0-4A29-41FE-9852-EFF559F945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6" progId="TCLayout.ActiveDocument.1">
                  <p:embed/>
                </p:oleObj>
              </mc:Choice>
              <mc:Fallback>
                <p:oleObj name="think-cell スライド" r:id="rId4" imgW="473" imgH="476" progId="TCLayout.ActiveDocument.1">
                  <p:embed/>
                  <p:pic>
                    <p:nvPicPr>
                      <p:cNvPr id="4" name="オブジェクト 3" hidden="1">
                        <a:extLst>
                          <a:ext uri="{FF2B5EF4-FFF2-40B4-BE49-F238E27FC236}">
                            <a16:creationId xmlns:a16="http://schemas.microsoft.com/office/drawing/2014/main" id="{F7664EE0-4A29-41FE-9852-EFF559F945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20CBBDD-FBA0-4E4B-94A2-CCD6BC3EC84F}"/>
              </a:ext>
            </a:extLst>
          </p:cNvPr>
          <p:cNvSpPr>
            <a:spLocks noGrp="1"/>
          </p:cNvSpPr>
          <p:nvPr>
            <p:ph type="title"/>
          </p:nvPr>
        </p:nvSpPr>
        <p:spPr>
          <a:xfrm>
            <a:off x="150024" y="257881"/>
            <a:ext cx="9032477" cy="587854"/>
          </a:xfrm>
        </p:spPr>
        <p:txBody>
          <a:bodyPr vert="horz"/>
          <a:lstStyle/>
          <a:p>
            <a:pPr>
              <a:lnSpc>
                <a:spcPct val="100000"/>
              </a:lnSpc>
            </a:pPr>
            <a:r>
              <a:rPr lang="ja-JP" altLang="en-US" dirty="0">
                <a:latin typeface="+mn-ea"/>
                <a:ea typeface="+mn-ea"/>
              </a:rPr>
              <a:t>目次</a:t>
            </a:r>
            <a:endParaRPr kumimoji="1" lang="ja-JP" altLang="en-US" dirty="0">
              <a:latin typeface="+mn-ea"/>
              <a:ea typeface="+mn-ea"/>
            </a:endParaRPr>
          </a:p>
        </p:txBody>
      </p:sp>
      <p:sp>
        <p:nvSpPr>
          <p:cNvPr id="7" name="テキスト ボックス 6">
            <a:extLst>
              <a:ext uri="{FF2B5EF4-FFF2-40B4-BE49-F238E27FC236}">
                <a16:creationId xmlns:a16="http://schemas.microsoft.com/office/drawing/2014/main" id="{98042D03-ED3D-4748-84ED-9241FE7CC8B4}"/>
              </a:ext>
            </a:extLst>
          </p:cNvPr>
          <p:cNvSpPr txBox="1"/>
          <p:nvPr/>
        </p:nvSpPr>
        <p:spPr>
          <a:xfrm>
            <a:off x="150024" y="902102"/>
            <a:ext cx="9587534" cy="6171147"/>
          </a:xfrm>
          <a:prstGeom prst="rect">
            <a:avLst/>
          </a:prstGeom>
          <a:noFill/>
        </p:spPr>
        <p:txBody>
          <a:bodyPr wrap="square" rtlCol="0">
            <a:noAutofit/>
          </a:bodyPr>
          <a:lstStyle/>
          <a:p>
            <a:pPr>
              <a:spcBef>
                <a:spcPts val="1200"/>
              </a:spcBef>
              <a:spcAft>
                <a:spcPts val="1200"/>
              </a:spcAft>
            </a:pPr>
            <a:r>
              <a:rPr kumimoji="1" lang="ja-JP" altLang="en-US" sz="1600" dirty="0"/>
              <a:t>０．本機構設立の背景（脱炭素社会実現に向けた動向）</a:t>
            </a:r>
            <a:endParaRPr kumimoji="1" lang="en-US" altLang="ja-JP" sz="1600" dirty="0"/>
          </a:p>
          <a:p>
            <a:pPr marL="342900" indent="-342900">
              <a:spcBef>
                <a:spcPts val="1200"/>
              </a:spcBef>
              <a:spcAft>
                <a:spcPts val="1200"/>
              </a:spcAft>
              <a:buFont typeface="+mj-lt"/>
              <a:buAutoNum type="arabicPeriod"/>
            </a:pPr>
            <a:r>
              <a:rPr kumimoji="1" lang="ja-JP" altLang="en-US" sz="1600" dirty="0"/>
              <a:t>本機構の概要・・・・・・・・・・・・・・・・・・・・・・・・・・・・・・・・・・・・・・・・・・・・・・・・・・</a:t>
            </a:r>
            <a:r>
              <a:rPr kumimoji="1" lang="en-US" altLang="ja-JP" sz="1600" dirty="0"/>
              <a:t>P.9</a:t>
            </a:r>
          </a:p>
          <a:p>
            <a:pPr marL="342900" indent="-342900">
              <a:spcBef>
                <a:spcPts val="1200"/>
              </a:spcBef>
              <a:spcAft>
                <a:spcPts val="1200"/>
              </a:spcAft>
              <a:buFont typeface="+mj-lt"/>
              <a:buAutoNum type="arabicPeriod"/>
            </a:pPr>
            <a:r>
              <a:rPr kumimoji="1" lang="ja-JP" altLang="en-US" sz="1600" dirty="0"/>
              <a:t>支援対象となる主な要件</a:t>
            </a:r>
            <a:r>
              <a:rPr kumimoji="1" lang="en-US" altLang="ja-JP" sz="1600" dirty="0"/>
              <a:t>(</a:t>
            </a:r>
            <a:r>
              <a:rPr kumimoji="1" lang="ja-JP" altLang="en-US" sz="1600" dirty="0"/>
              <a:t>事業領域や事業段階、資金使途等</a:t>
            </a:r>
            <a:r>
              <a:rPr kumimoji="1" lang="en-US" altLang="ja-JP" sz="1600" dirty="0"/>
              <a:t>)</a:t>
            </a:r>
            <a:r>
              <a:rPr kumimoji="1" lang="ja-JP" altLang="en-US" sz="1600" dirty="0"/>
              <a:t>・・・・・・・・・・・</a:t>
            </a:r>
            <a:r>
              <a:rPr kumimoji="1" lang="en-US" altLang="ja-JP" sz="1600" dirty="0"/>
              <a:t>P.10</a:t>
            </a:r>
          </a:p>
          <a:p>
            <a:pPr marL="342900" indent="-342900">
              <a:spcBef>
                <a:spcPts val="1200"/>
              </a:spcBef>
              <a:spcAft>
                <a:spcPts val="1200"/>
              </a:spcAft>
              <a:buFont typeface="+mj-lt"/>
              <a:buAutoNum type="arabicPeriod"/>
            </a:pPr>
            <a:r>
              <a:rPr kumimoji="1" lang="ja-JP" altLang="en-US" sz="1600" dirty="0"/>
              <a:t>本機構の資金提供スキーム・活用メリット・・・・・・・・・・・・・・・・・・・・・・・・・・・・・・</a:t>
            </a:r>
            <a:r>
              <a:rPr kumimoji="1" lang="en-US" altLang="ja-JP" sz="1600" dirty="0"/>
              <a:t>P.14</a:t>
            </a:r>
          </a:p>
          <a:p>
            <a:pPr marL="342900" indent="-342900">
              <a:spcBef>
                <a:spcPts val="1200"/>
              </a:spcBef>
              <a:spcAft>
                <a:spcPts val="1200"/>
              </a:spcAft>
              <a:buFont typeface="+mj-lt"/>
              <a:buAutoNum type="arabicPeriod"/>
            </a:pPr>
            <a:r>
              <a:rPr kumimoji="1" lang="ja-JP" altLang="en-US" sz="1600" dirty="0"/>
              <a:t>本機構の支援プロセスイメージ・・・・・・・・・・・・・・・・・・・・・・・・・・・・・・・・・・・・・・</a:t>
            </a:r>
            <a:r>
              <a:rPr kumimoji="1" lang="en-US" altLang="ja-JP" sz="1600" dirty="0"/>
              <a:t>P.17</a:t>
            </a:r>
          </a:p>
          <a:p>
            <a:pPr marL="342900" indent="-342900">
              <a:spcBef>
                <a:spcPts val="1200"/>
              </a:spcBef>
              <a:spcAft>
                <a:spcPts val="1200"/>
              </a:spcAft>
              <a:buFont typeface="+mj-lt"/>
              <a:buAutoNum type="arabicPeriod"/>
            </a:pPr>
            <a:r>
              <a:rPr kumimoji="1" lang="ja-JP" altLang="en-US" sz="1600" dirty="0"/>
              <a:t>現行グリーンファイナンス推進機構からの移行・拡充について・・・・・・・・・・・・・・・・</a:t>
            </a:r>
            <a:r>
              <a:rPr kumimoji="1" lang="en-US" altLang="ja-JP" sz="1600" dirty="0"/>
              <a:t>P.18</a:t>
            </a:r>
          </a:p>
          <a:p>
            <a:pPr marL="342900" indent="-342900">
              <a:spcBef>
                <a:spcPts val="1200"/>
              </a:spcBef>
              <a:spcAft>
                <a:spcPts val="1200"/>
              </a:spcAft>
              <a:buFont typeface="+mj-lt"/>
              <a:buAutoNum type="arabicPeriod"/>
            </a:pPr>
            <a:r>
              <a:rPr kumimoji="1" lang="ja-JP" altLang="en-US" sz="1600" dirty="0"/>
              <a:t>本機構設立までの事業者との連絡調整について・・・・・・・・・・・・・・・・・・・・・・・・・</a:t>
            </a:r>
            <a:r>
              <a:rPr kumimoji="1" lang="en-US" altLang="ja-JP" sz="1600" dirty="0"/>
              <a:t>P.22</a:t>
            </a:r>
          </a:p>
          <a:p>
            <a:pPr marL="342900" indent="-342900">
              <a:spcBef>
                <a:spcPts val="1200"/>
              </a:spcBef>
              <a:spcAft>
                <a:spcPts val="1200"/>
              </a:spcAft>
              <a:buFont typeface="+mj-lt"/>
              <a:buAutoNum type="arabicPeriod"/>
            </a:pPr>
            <a:r>
              <a:rPr kumimoji="1" lang="ja-JP" altLang="en-US" sz="1600" dirty="0"/>
              <a:t>資金提供等ニーズに関する情報提供について・・・・・・・・・・・・・・・・・・・・・・・・・・・</a:t>
            </a:r>
            <a:r>
              <a:rPr kumimoji="1" lang="en-US" altLang="ja-JP" sz="1600" dirty="0"/>
              <a:t>P.23</a:t>
            </a:r>
          </a:p>
          <a:p>
            <a:pPr marL="342900" indent="-342900">
              <a:spcBef>
                <a:spcPts val="1200"/>
              </a:spcBef>
              <a:spcAft>
                <a:spcPts val="1200"/>
              </a:spcAft>
              <a:buFont typeface="+mj-lt"/>
              <a:buAutoNum type="arabicPeriod"/>
            </a:pPr>
            <a:r>
              <a:rPr kumimoji="1" lang="ja-JP" altLang="en-US" sz="1600" dirty="0"/>
              <a:t>全国説明会の開催について・・・・・・・・・・・・・・・・・・・・・・・・・・・・・・・・・・・・・・・・・</a:t>
            </a:r>
            <a:r>
              <a:rPr kumimoji="1" lang="en-US" altLang="ja-JP" sz="1600" dirty="0"/>
              <a:t>P.25</a:t>
            </a:r>
          </a:p>
          <a:p>
            <a:pPr marL="342900" indent="-342900">
              <a:spcBef>
                <a:spcPts val="1200"/>
              </a:spcBef>
              <a:spcAft>
                <a:spcPts val="1200"/>
              </a:spcAft>
              <a:buFont typeface="+mj-lt"/>
              <a:buAutoNum type="arabicPeriod"/>
            </a:pPr>
            <a:r>
              <a:rPr kumimoji="1" lang="ja-JP" altLang="en-US" sz="1600" dirty="0"/>
              <a:t>よくある御質問・・・・・・・・・・・・・・・・・・・・・・・・・・・・・・・・・・・・・・・・・・・・・・・・・・・</a:t>
            </a:r>
            <a:r>
              <a:rPr kumimoji="1" lang="en-US" altLang="ja-JP" sz="1600" dirty="0"/>
              <a:t>P.26</a:t>
            </a:r>
          </a:p>
          <a:p>
            <a:pPr marL="342900" indent="-342900">
              <a:spcBef>
                <a:spcPts val="1200"/>
              </a:spcBef>
              <a:spcAft>
                <a:spcPts val="1200"/>
              </a:spcAft>
              <a:buFont typeface="+mj-lt"/>
              <a:buAutoNum type="arabicPeriod"/>
            </a:pPr>
            <a:r>
              <a:rPr kumimoji="1" lang="ja-JP" altLang="en-US" sz="1600" dirty="0"/>
              <a:t>（参考資料）脱炭素経営促進関連政策の御紹介・・・・・・・・・・・・・・・・・・・・・</a:t>
            </a:r>
            <a:r>
              <a:rPr kumimoji="1" lang="en-US" altLang="ja-JP" sz="1600" dirty="0"/>
              <a:t>P.29</a:t>
            </a:r>
          </a:p>
        </p:txBody>
      </p:sp>
    </p:spTree>
    <p:extLst>
      <p:ext uri="{BB962C8B-B14F-4D97-AF65-F5344CB8AC3E}">
        <p14:creationId xmlns:p14="http://schemas.microsoft.com/office/powerpoint/2010/main" val="62609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0A64D709-8EAD-4A5E-9E22-4F1B077C467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473" imgH="473" progId="TCLayout.ActiveDocument.1">
                  <p:embed/>
                </p:oleObj>
              </mc:Choice>
              <mc:Fallback>
                <p:oleObj name="think-cell スライド" r:id="rId3" imgW="473" imgH="473" progId="TCLayout.ActiveDocument.1">
                  <p:embed/>
                  <p:pic>
                    <p:nvPicPr>
                      <p:cNvPr id="8" name="オブジェクト 7" hidden="1">
                        <a:extLst>
                          <a:ext uri="{FF2B5EF4-FFF2-40B4-BE49-F238E27FC236}">
                            <a16:creationId xmlns:a16="http://schemas.microsoft.com/office/drawing/2014/main" id="{0A64D709-8EAD-4A5E-9E22-4F1B077C46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現行グリーンファイナンス推進機構からの移行・拡充について</a:t>
            </a:r>
            <a:endParaRPr kumimoji="1" lang="ja-JP" altLang="en-US" dirty="0"/>
          </a:p>
        </p:txBody>
      </p:sp>
      <p:sp>
        <p:nvSpPr>
          <p:cNvPr id="3" name="コンテンツ プレースホルダー 2"/>
          <p:cNvSpPr>
            <a:spLocks noGrp="1"/>
          </p:cNvSpPr>
          <p:nvPr>
            <p:ph sz="quarter" idx="12"/>
          </p:nvPr>
        </p:nvSpPr>
        <p:spPr>
          <a:xfrm>
            <a:off x="150024" y="977776"/>
            <a:ext cx="9605952" cy="1777665"/>
          </a:xfrm>
        </p:spPr>
        <p:txBody>
          <a:bodyPr lIns="72000" tIns="72000" rIns="72000" bIns="72000"/>
          <a:lstStyle/>
          <a:p>
            <a:pPr lvl="0" defTabSz="457200">
              <a:spcBef>
                <a:spcPts val="0"/>
              </a:spcBef>
              <a:defRPr/>
            </a:pPr>
            <a:r>
              <a:rPr lang="ja-JP" altLang="en-US" sz="1800" dirty="0"/>
              <a:t>脱炭素化支援機構は前身となるグリーンファイナンス推進機構から体制を移行し、ノウハウを継承しつつ、民間企業からの出資により民間目線のガバナンスも取り入れ、投資対象分野や規模等を拡大します。</a:t>
            </a:r>
            <a:endParaRPr lang="en-US" altLang="ja-JP" sz="1800" dirty="0"/>
          </a:p>
          <a:p>
            <a:pPr lvl="0" defTabSz="457200">
              <a:spcBef>
                <a:spcPts val="0"/>
              </a:spcBef>
              <a:defRPr/>
            </a:pPr>
            <a:r>
              <a:rPr lang="ja-JP" altLang="en-US" sz="1800" dirty="0"/>
              <a:t>特に、</a:t>
            </a:r>
            <a:r>
              <a:rPr lang="ja-JP" altLang="en-US" sz="1800" b="1" u="sng" dirty="0"/>
              <a:t>地域の再生可能エネルギー案件などによる地域の脱炭素化支援だけでなく、日本全体の脱炭素化の加速にも貢献</a:t>
            </a:r>
            <a:r>
              <a:rPr lang="ja-JP" altLang="en-US" sz="1800" dirty="0"/>
              <a:t>します</a:t>
            </a:r>
            <a:endParaRPr lang="en-US" altLang="ja-JP" sz="1800" dirty="0"/>
          </a:p>
          <a:p>
            <a:pPr lvl="0" defTabSz="457200">
              <a:spcBef>
                <a:spcPts val="0"/>
              </a:spcBef>
              <a:defRPr/>
            </a:pPr>
            <a:r>
              <a:rPr lang="ja-JP" altLang="en-US" sz="1800" b="1" u="sng" dirty="0"/>
              <a:t>現機構は、新機構設立後、資金供給活動は行わない</a:t>
            </a:r>
            <a:r>
              <a:rPr lang="ja-JP" altLang="en-US" sz="1800" dirty="0"/>
              <a:t>予定です。（既存の出資案件の株式等を</a:t>
            </a:r>
            <a:br>
              <a:rPr lang="en-US" altLang="ja-JP" sz="1800" dirty="0"/>
            </a:br>
            <a:r>
              <a:rPr lang="ja-JP" altLang="en-US" sz="1800" dirty="0"/>
              <a:t>順次処分したうえで、解散・廃止する予定です。）</a:t>
            </a:r>
            <a:endParaRPr lang="ja-JP" altLang="en-US" sz="1800" strike="sngStrike" dirty="0"/>
          </a:p>
          <a:p>
            <a:pPr lvl="0" defTabSz="457200">
              <a:spcBef>
                <a:spcPts val="0"/>
              </a:spcBef>
              <a:defRPr/>
            </a:pPr>
            <a:endParaRPr lang="ja-JP" altLang="en-US" sz="1800" dirty="0"/>
          </a:p>
        </p:txBody>
      </p:sp>
      <p:sp>
        <p:nvSpPr>
          <p:cNvPr id="50" name="テキスト ボックス 49">
            <a:extLst>
              <a:ext uri="{FF2B5EF4-FFF2-40B4-BE49-F238E27FC236}">
                <a16:creationId xmlns:a16="http://schemas.microsoft.com/office/drawing/2014/main" id="{EA333AE3-9374-4DCA-B56A-FE86EC1A60EC}"/>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5</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．現行グリーンファイナンス推進機構からの移行・拡充について</a:t>
            </a:r>
          </a:p>
        </p:txBody>
      </p:sp>
      <p:sp>
        <p:nvSpPr>
          <p:cNvPr id="38" name="正方形/長方形 37">
            <a:extLst>
              <a:ext uri="{FF2B5EF4-FFF2-40B4-BE49-F238E27FC236}">
                <a16:creationId xmlns:a16="http://schemas.microsoft.com/office/drawing/2014/main" id="{19128AF9-99CC-45BB-ADE7-DAAF8EB2B61D}"/>
              </a:ext>
            </a:extLst>
          </p:cNvPr>
          <p:cNvSpPr/>
          <p:nvPr/>
        </p:nvSpPr>
        <p:spPr>
          <a:xfrm>
            <a:off x="5319832" y="2905762"/>
            <a:ext cx="4436139" cy="3672319"/>
          </a:xfrm>
          <a:prstGeom prst="rect">
            <a:avLst/>
          </a:prstGeom>
          <a:solidFill>
            <a:srgbClr val="E7E6E6"/>
          </a:solidFill>
          <a:ln w="12700" cap="flat" cmpd="sng" algn="ctr">
            <a:noFill/>
            <a:prstDash val="solid"/>
            <a:miter lim="800000"/>
          </a:ln>
          <a:effectLst/>
        </p:spPr>
        <p:txBody>
          <a:bodyPr rtlCol="0" anchor="ctr"/>
          <a:lstStyle/>
          <a:p>
            <a:pPr marL="0" marR="0" lvl="0" indent="0" algn="ctr" defTabSz="394839"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956E0A20-4432-4DE4-8897-05F26FAA60B0}"/>
              </a:ext>
            </a:extLst>
          </p:cNvPr>
          <p:cNvSpPr/>
          <p:nvPr/>
        </p:nvSpPr>
        <p:spPr>
          <a:xfrm>
            <a:off x="136743" y="2876690"/>
            <a:ext cx="3651239" cy="3701391"/>
          </a:xfrm>
          <a:prstGeom prst="rect">
            <a:avLst/>
          </a:prstGeom>
          <a:solidFill>
            <a:srgbClr val="E7E6E6"/>
          </a:solidFill>
          <a:ln w="12700" cap="flat" cmpd="sng" algn="ctr">
            <a:noFill/>
            <a:prstDash val="solid"/>
            <a:miter lim="800000"/>
          </a:ln>
          <a:effectLst/>
        </p:spPr>
        <p:txBody>
          <a:bodyPr rtlCol="0" anchor="ctr"/>
          <a:lstStyle/>
          <a:p>
            <a:pPr marL="0" marR="0" lvl="0" indent="0" algn="ctr" defTabSz="394839" rtl="0" eaLnBrk="1" fontAlgn="auto" latinLnBrk="0" hangingPunct="1">
              <a:lnSpc>
                <a:spcPct val="100000"/>
              </a:lnSpc>
              <a:spcBef>
                <a:spcPts val="0"/>
              </a:spcBef>
              <a:spcAft>
                <a:spcPts val="0"/>
              </a:spcAft>
              <a:buClrTx/>
              <a:buSzTx/>
              <a:buFontTx/>
              <a:buNone/>
              <a:tabLst/>
              <a:defRPr/>
            </a:pPr>
            <a:endParaRPr kumimoji="0" lang="ja-JP" altLang="en-US" sz="1555"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8768CE15-8748-4133-BAD2-07D1FE61460B}"/>
              </a:ext>
            </a:extLst>
          </p:cNvPr>
          <p:cNvSpPr/>
          <p:nvPr/>
        </p:nvSpPr>
        <p:spPr>
          <a:xfrm>
            <a:off x="5382727" y="2876690"/>
            <a:ext cx="4394570" cy="476716"/>
          </a:xfrm>
          <a:prstGeom prst="rect">
            <a:avLst/>
          </a:prstGeom>
          <a:noFill/>
          <a:ln w="12700" cap="flat" cmpd="sng" algn="ctr">
            <a:noFill/>
            <a:prstDash val="solid"/>
            <a:miter lim="800000"/>
          </a:ln>
          <a:effectLst/>
        </p:spPr>
        <p:txBody>
          <a:bodyPr rtlCol="0" anchor="t"/>
          <a:lstStyle/>
          <a:p>
            <a:pPr marL="0" marR="0" lvl="0" indent="0" algn="ctr" defTabSz="394839" rtl="0" eaLnBrk="1" fontAlgn="auto" latinLnBrk="0" hangingPunct="1">
              <a:lnSpc>
                <a:spcPct val="110000"/>
              </a:lnSpc>
              <a:spcBef>
                <a:spcPts val="0"/>
              </a:spcBef>
              <a:spcAft>
                <a:spcPts val="0"/>
              </a:spcAft>
              <a:buClrTx/>
              <a:buSzTx/>
              <a:buFontTx/>
              <a:buNone/>
              <a:tabLst/>
              <a:defRPr/>
            </a:pPr>
            <a:r>
              <a:rPr kumimoji="0" lang="ja-JP" altLang="en-US" b="1"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脱炭素化支援機構</a:t>
            </a:r>
            <a:endParaRPr kumimoji="0" lang="en-US" altLang="ja-JP" sz="2400" b="1"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394839" rtl="0" eaLnBrk="1" fontAlgn="auto" latinLnBrk="0" hangingPunct="1">
              <a:lnSpc>
                <a:spcPct val="11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0" lang="ja-JP" altLang="en-US" sz="1400" b="1" i="0" u="sng"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財投</a:t>
            </a:r>
            <a:r>
              <a:rPr kumimoji="0" lang="en-US" altLang="ja-JP" sz="1400" b="1" i="0" u="sng"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200</a:t>
            </a:r>
            <a:r>
              <a:rPr kumimoji="0" lang="ja-JP" altLang="en-US" sz="1400" b="1" i="0" u="sng"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億円</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42" name="正方形/長方形 41">
            <a:extLst>
              <a:ext uri="{FF2B5EF4-FFF2-40B4-BE49-F238E27FC236}">
                <a16:creationId xmlns:a16="http://schemas.microsoft.com/office/drawing/2014/main" id="{7A0275D7-A088-48C4-954A-61D358C42AB3}"/>
              </a:ext>
            </a:extLst>
          </p:cNvPr>
          <p:cNvSpPr/>
          <p:nvPr/>
        </p:nvSpPr>
        <p:spPr>
          <a:xfrm>
            <a:off x="0" y="3543830"/>
            <a:ext cx="3043540" cy="348817"/>
          </a:xfrm>
          <a:prstGeom prst="rect">
            <a:avLst/>
          </a:prstGeom>
          <a:noFill/>
          <a:ln w="12700" cap="flat" cmpd="sng" algn="ctr">
            <a:noFill/>
            <a:prstDash val="solid"/>
            <a:miter lim="800000"/>
          </a:ln>
          <a:effectLst/>
        </p:spPr>
        <p:txBody>
          <a:bodyPr rtlCol="0" anchor="t"/>
          <a:lstStyle/>
          <a:p>
            <a:pPr marL="0" marR="0" lvl="0" indent="0" algn="l" defTabSz="394839" rtl="0" eaLnBrk="1" fontAlgn="auto" latinLnBrk="0" hangingPunct="1">
              <a:lnSpc>
                <a:spcPct val="110000"/>
              </a:lnSpc>
              <a:spcBef>
                <a:spcPts val="0"/>
              </a:spcBef>
              <a:spcAft>
                <a:spcPts val="0"/>
              </a:spcAft>
              <a:buClrTx/>
              <a:buSzTx/>
              <a:buFontTx/>
              <a:buNone/>
              <a:tabLst/>
              <a:defRPr/>
            </a:pPr>
            <a:endParaRPr kumimoji="0" lang="ja-JP" altLang="ja-JP" sz="1400" b="1" i="0" u="none" strike="noStrike" kern="0" cap="none" spc="0" normalizeH="0" baseline="0" noProof="0" dirty="0">
              <a:ln>
                <a:noFill/>
              </a:ln>
              <a:solidFill>
                <a:srgbClr val="4584D3"/>
              </a:solidFill>
              <a:effectLst/>
              <a:uLnTx/>
              <a:uFillTx/>
              <a:latin typeface="メイリオ" panose="020B0604030504040204" pitchFamily="50" charset="-128"/>
              <a:ea typeface="メイリオ" panose="020B0604030504040204" pitchFamily="50" charset="-128"/>
              <a:cs typeface="+mn-cs"/>
            </a:endParaRPr>
          </a:p>
        </p:txBody>
      </p:sp>
      <p:sp>
        <p:nvSpPr>
          <p:cNvPr id="43" name="テキスト ボックス 58">
            <a:extLst>
              <a:ext uri="{FF2B5EF4-FFF2-40B4-BE49-F238E27FC236}">
                <a16:creationId xmlns:a16="http://schemas.microsoft.com/office/drawing/2014/main" id="{65D024AF-5911-45C2-97DA-61C3CD30683D}"/>
              </a:ext>
            </a:extLst>
          </p:cNvPr>
          <p:cNvSpPr txBox="1">
            <a:spLocks noChangeArrowheads="1"/>
          </p:cNvSpPr>
          <p:nvPr/>
        </p:nvSpPr>
        <p:spPr bwMode="auto">
          <a:xfrm rot="16200000">
            <a:off x="1666728" y="3091636"/>
            <a:ext cx="262469" cy="3150250"/>
          </a:xfrm>
          <a:prstGeom prst="rect">
            <a:avLst/>
          </a:prstGeom>
          <a:solidFill>
            <a:schemeClr val="bg1"/>
          </a:solidFill>
          <a:ln w="38100">
            <a:solidFill>
              <a:schemeClr val="tx1"/>
            </a:solidFill>
            <a:miter lim="800000"/>
            <a:headEnd/>
            <a:tailEnd/>
          </a:ln>
        </p:spPr>
        <p:txBody>
          <a:bodyPr vert="eaVert" lIns="61577" tIns="30788" rIns="61577"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（一社）グリーンファイナンス推進機構</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59">
            <a:extLst>
              <a:ext uri="{FF2B5EF4-FFF2-40B4-BE49-F238E27FC236}">
                <a16:creationId xmlns:a16="http://schemas.microsoft.com/office/drawing/2014/main" id="{CA8E3DB8-010D-45CB-BA2F-584767B835A9}"/>
              </a:ext>
            </a:extLst>
          </p:cNvPr>
          <p:cNvSpPr txBox="1">
            <a:spLocks noChangeArrowheads="1"/>
          </p:cNvSpPr>
          <p:nvPr/>
        </p:nvSpPr>
        <p:spPr bwMode="auto">
          <a:xfrm>
            <a:off x="301722" y="5419950"/>
            <a:ext cx="3311836" cy="1054819"/>
          </a:xfrm>
          <a:prstGeom prst="rect">
            <a:avLst/>
          </a:prstGeom>
          <a:solidFill>
            <a:schemeClr val="bg1"/>
          </a:solidFill>
          <a:ln w="19050">
            <a:solidFill>
              <a:schemeClr val="tx1"/>
            </a:solidFill>
            <a:miter lim="800000"/>
            <a:headEnd/>
            <a:tailEnd/>
          </a:ln>
        </p:spPr>
        <p:txBody>
          <a:bodyPr lIns="30788" tIns="30788" rIns="30788" bIns="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左矢印 11">
            <a:extLst>
              <a:ext uri="{FF2B5EF4-FFF2-40B4-BE49-F238E27FC236}">
                <a16:creationId xmlns:a16="http://schemas.microsoft.com/office/drawing/2014/main" id="{F2B3DD20-4FBE-4343-B6A7-B57D026AD60F}"/>
              </a:ext>
            </a:extLst>
          </p:cNvPr>
          <p:cNvSpPr/>
          <p:nvPr/>
        </p:nvSpPr>
        <p:spPr bwMode="auto">
          <a:xfrm rot="16200000">
            <a:off x="801348" y="4957726"/>
            <a:ext cx="607691" cy="304003"/>
          </a:xfrm>
          <a:prstGeom prst="leftArrow">
            <a:avLst>
              <a:gd name="adj1" fmla="val 48282"/>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46" name="左矢印 12">
            <a:extLst>
              <a:ext uri="{FF2B5EF4-FFF2-40B4-BE49-F238E27FC236}">
                <a16:creationId xmlns:a16="http://schemas.microsoft.com/office/drawing/2014/main" id="{9E18F2A7-F9DF-449D-AC64-619755A077DC}"/>
              </a:ext>
            </a:extLst>
          </p:cNvPr>
          <p:cNvSpPr/>
          <p:nvPr/>
        </p:nvSpPr>
        <p:spPr bwMode="auto">
          <a:xfrm rot="16200000">
            <a:off x="1582245" y="5007650"/>
            <a:ext cx="225119" cy="572987"/>
          </a:xfrm>
          <a:prstGeom prst="leftArrow">
            <a:avLst>
              <a:gd name="adj1" fmla="val 32633"/>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47" name="テキスト ボックス 68">
            <a:extLst>
              <a:ext uri="{FF2B5EF4-FFF2-40B4-BE49-F238E27FC236}">
                <a16:creationId xmlns:a16="http://schemas.microsoft.com/office/drawing/2014/main" id="{8332F5DF-DA80-4194-9B4B-9EDB176A7BF9}"/>
              </a:ext>
            </a:extLst>
          </p:cNvPr>
          <p:cNvSpPr txBox="1">
            <a:spLocks noChangeArrowheads="1"/>
          </p:cNvSpPr>
          <p:nvPr/>
        </p:nvSpPr>
        <p:spPr bwMode="auto">
          <a:xfrm rot="16200000">
            <a:off x="2086102" y="4284339"/>
            <a:ext cx="269103" cy="1525386"/>
          </a:xfrm>
          <a:prstGeom prst="rect">
            <a:avLst/>
          </a:prstGeom>
          <a:solidFill>
            <a:schemeClr val="bg1"/>
          </a:solidFill>
          <a:ln w="19050">
            <a:solidFill>
              <a:schemeClr val="tx1"/>
            </a:solidFill>
            <a:miter lim="800000"/>
            <a:headEnd/>
            <a:tailEnd/>
          </a:ln>
        </p:spPr>
        <p:txBody>
          <a:bodyPr vert="eaVert" lIns="61577" tIns="30788" rIns="61577"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金融機関・企業等</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テキスト ボックス 69">
            <a:extLst>
              <a:ext uri="{FF2B5EF4-FFF2-40B4-BE49-F238E27FC236}">
                <a16:creationId xmlns:a16="http://schemas.microsoft.com/office/drawing/2014/main" id="{7F4DF3D0-CDFA-41EE-B0E2-2B28BD62BA21}"/>
              </a:ext>
            </a:extLst>
          </p:cNvPr>
          <p:cNvSpPr txBox="1">
            <a:spLocks noChangeArrowheads="1"/>
          </p:cNvSpPr>
          <p:nvPr/>
        </p:nvSpPr>
        <p:spPr bwMode="auto">
          <a:xfrm>
            <a:off x="2001346" y="5203134"/>
            <a:ext cx="90404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rPr>
              <a:t>出資・融資</a:t>
            </a:r>
            <a:endParaRPr kumimoji="1" lang="en-US" altLang="ja-JP" sz="1200" b="0"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49" name="テキスト ボックス 58">
            <a:extLst>
              <a:ext uri="{FF2B5EF4-FFF2-40B4-BE49-F238E27FC236}">
                <a16:creationId xmlns:a16="http://schemas.microsoft.com/office/drawing/2014/main" id="{BB1D9842-BDC7-4036-875F-35AE595FB37E}"/>
              </a:ext>
            </a:extLst>
          </p:cNvPr>
          <p:cNvSpPr txBox="1">
            <a:spLocks noChangeArrowheads="1"/>
          </p:cNvSpPr>
          <p:nvPr/>
        </p:nvSpPr>
        <p:spPr bwMode="auto">
          <a:xfrm rot="16200000">
            <a:off x="7424257" y="3001893"/>
            <a:ext cx="327450" cy="3304333"/>
          </a:xfrm>
          <a:prstGeom prst="rect">
            <a:avLst/>
          </a:prstGeom>
          <a:solidFill>
            <a:schemeClr val="bg1"/>
          </a:solidFill>
          <a:ln w="38100">
            <a:solidFill>
              <a:schemeClr val="tx1"/>
            </a:solidFill>
            <a:miter lim="800000"/>
            <a:headEnd/>
            <a:tailEnd/>
          </a:ln>
        </p:spPr>
        <p:txBody>
          <a:bodyPr vert="eaVert" lIns="61577" tIns="30788" rIns="61577" bIns="30788" anchor="ct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（株）脱炭素化支援機構</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テキスト ボックス 59">
            <a:extLst>
              <a:ext uri="{FF2B5EF4-FFF2-40B4-BE49-F238E27FC236}">
                <a16:creationId xmlns:a16="http://schemas.microsoft.com/office/drawing/2014/main" id="{888187D7-C339-48FB-9E0E-408DAA5EF5C5}"/>
              </a:ext>
            </a:extLst>
          </p:cNvPr>
          <p:cNvSpPr txBox="1">
            <a:spLocks noChangeArrowheads="1"/>
          </p:cNvSpPr>
          <p:nvPr/>
        </p:nvSpPr>
        <p:spPr bwMode="auto">
          <a:xfrm>
            <a:off x="5581580" y="5414520"/>
            <a:ext cx="4078045" cy="1052027"/>
          </a:xfrm>
          <a:prstGeom prst="rect">
            <a:avLst/>
          </a:prstGeom>
          <a:solidFill>
            <a:schemeClr val="bg1"/>
          </a:solidFill>
          <a:ln w="19050">
            <a:solidFill>
              <a:schemeClr val="tx1"/>
            </a:solidFill>
            <a:miter lim="800000"/>
            <a:headEnd/>
            <a:tailEnd/>
          </a:ln>
        </p:spPr>
        <p:txBody>
          <a:bodyPr lIns="30788" tIns="30788" rIns="30788" bIns="0" anchor="t" anchorCtr="0"/>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左矢印 17">
            <a:extLst>
              <a:ext uri="{FF2B5EF4-FFF2-40B4-BE49-F238E27FC236}">
                <a16:creationId xmlns:a16="http://schemas.microsoft.com/office/drawing/2014/main" id="{79571421-A43F-4700-87F9-D84F1A367C88}"/>
              </a:ext>
            </a:extLst>
          </p:cNvPr>
          <p:cNvSpPr/>
          <p:nvPr/>
        </p:nvSpPr>
        <p:spPr bwMode="auto">
          <a:xfrm rot="16200000">
            <a:off x="6242413" y="4883514"/>
            <a:ext cx="593753" cy="479119"/>
          </a:xfrm>
          <a:prstGeom prst="leftArrow">
            <a:avLst>
              <a:gd name="adj1" fmla="val 27611"/>
              <a:gd name="adj2" fmla="val 35326"/>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64" name="テキスト ボックス 63">
            <a:extLst>
              <a:ext uri="{FF2B5EF4-FFF2-40B4-BE49-F238E27FC236}">
                <a16:creationId xmlns:a16="http://schemas.microsoft.com/office/drawing/2014/main" id="{72A185ED-AE9A-46EE-B57D-EBFC6E6F76D1}"/>
              </a:ext>
            </a:extLst>
          </p:cNvPr>
          <p:cNvSpPr txBox="1">
            <a:spLocks noChangeArrowheads="1"/>
          </p:cNvSpPr>
          <p:nvPr/>
        </p:nvSpPr>
        <p:spPr bwMode="auto">
          <a:xfrm>
            <a:off x="6544855" y="4902467"/>
            <a:ext cx="1296106"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ctr" defTabSz="781050" rtl="0" eaLnBrk="1" fontAlgn="auto" latinLnBrk="0" hangingPunct="1">
              <a:lnSpc>
                <a:spcPct val="9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rPr>
              <a:t>出資</a:t>
            </a:r>
            <a:endParaRPr kumimoji="1" lang="en-US" altLang="ja-JP" sz="1200" b="1"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endParaRPr>
          </a:p>
          <a:p>
            <a:pPr marL="153988" marR="0" lvl="0" indent="-153988" algn="ctr" defTabSz="781050" rtl="0" eaLnBrk="1" fontAlgn="auto" latinLnBrk="0" hangingPunct="1">
              <a:lnSpc>
                <a:spcPct val="9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rPr>
              <a:t>債務保証</a:t>
            </a:r>
            <a:endParaRPr kumimoji="1" lang="en-US" altLang="ja-JP" sz="1200" b="1"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a:p>
            <a:pPr marL="153988" marR="0" lvl="0" indent="-153988" algn="ctr" defTabSz="781050" rtl="0" eaLnBrk="1" fontAlgn="auto" latinLnBrk="0" hangingPunct="1">
              <a:lnSpc>
                <a:spcPct val="9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助言、調査</a:t>
            </a:r>
            <a:r>
              <a:rPr kumimoji="1" lang="ja-JP" altLang="en-US"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rPr>
              <a:t>等</a:t>
            </a:r>
            <a:endParaRPr kumimoji="1" lang="en-US" altLang="ja-JP"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65" name="左矢印 19">
            <a:extLst>
              <a:ext uri="{FF2B5EF4-FFF2-40B4-BE49-F238E27FC236}">
                <a16:creationId xmlns:a16="http://schemas.microsoft.com/office/drawing/2014/main" id="{B05D2180-138B-4CD2-851D-AFAEE8F119F9}"/>
              </a:ext>
            </a:extLst>
          </p:cNvPr>
          <p:cNvSpPr/>
          <p:nvPr/>
        </p:nvSpPr>
        <p:spPr bwMode="auto">
          <a:xfrm rot="16200000">
            <a:off x="8069395" y="5015736"/>
            <a:ext cx="304392" cy="493139"/>
          </a:xfrm>
          <a:prstGeom prst="leftArrow">
            <a:avLst>
              <a:gd name="adj1" fmla="val 34836"/>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66" name="テキスト ボックス 66">
            <a:extLst>
              <a:ext uri="{FF2B5EF4-FFF2-40B4-BE49-F238E27FC236}">
                <a16:creationId xmlns:a16="http://schemas.microsoft.com/office/drawing/2014/main" id="{69AB52F1-2329-4180-ADC8-E675609E7A16}"/>
              </a:ext>
            </a:extLst>
          </p:cNvPr>
          <p:cNvSpPr txBox="1">
            <a:spLocks noChangeArrowheads="1"/>
          </p:cNvSpPr>
          <p:nvPr/>
        </p:nvSpPr>
        <p:spPr bwMode="auto">
          <a:xfrm>
            <a:off x="7546883" y="4186341"/>
            <a:ext cx="5304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rPr>
              <a:t>出資</a:t>
            </a:r>
            <a:endParaRPr kumimoji="1" lang="en-US" altLang="ja-JP"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72" name="左矢印 21">
            <a:extLst>
              <a:ext uri="{FF2B5EF4-FFF2-40B4-BE49-F238E27FC236}">
                <a16:creationId xmlns:a16="http://schemas.microsoft.com/office/drawing/2014/main" id="{DA8116B5-37BC-4054-8932-33FA2550B2AB}"/>
              </a:ext>
            </a:extLst>
          </p:cNvPr>
          <p:cNvSpPr/>
          <p:nvPr/>
        </p:nvSpPr>
        <p:spPr bwMode="auto">
          <a:xfrm rot="16200000">
            <a:off x="7114242" y="4061818"/>
            <a:ext cx="436035" cy="420997"/>
          </a:xfrm>
          <a:prstGeom prst="leftArrow">
            <a:avLst>
              <a:gd name="adj1" fmla="val 32558"/>
              <a:gd name="adj2" fmla="val 34963"/>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73" name="テキスト ボックス 68">
            <a:extLst>
              <a:ext uri="{FF2B5EF4-FFF2-40B4-BE49-F238E27FC236}">
                <a16:creationId xmlns:a16="http://schemas.microsoft.com/office/drawing/2014/main" id="{90632B5D-0FB0-4140-B8CB-2ECB3084EDF5}"/>
              </a:ext>
            </a:extLst>
          </p:cNvPr>
          <p:cNvSpPr txBox="1">
            <a:spLocks noChangeArrowheads="1"/>
          </p:cNvSpPr>
          <p:nvPr/>
        </p:nvSpPr>
        <p:spPr bwMode="auto">
          <a:xfrm rot="16200000">
            <a:off x="8186119" y="4310983"/>
            <a:ext cx="266011" cy="1397349"/>
          </a:xfrm>
          <a:prstGeom prst="rect">
            <a:avLst/>
          </a:prstGeom>
          <a:solidFill>
            <a:schemeClr val="bg1"/>
          </a:solidFill>
          <a:ln w="19050">
            <a:solidFill>
              <a:schemeClr val="tx1"/>
            </a:solidFill>
            <a:miter lim="800000"/>
            <a:headEnd/>
            <a:tailEnd/>
          </a:ln>
        </p:spPr>
        <p:txBody>
          <a:bodyPr vert="eaVert" lIns="61577" tIns="30788" rIns="61577" bIns="30788" anchor="ct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金融機関・企業等</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69">
            <a:extLst>
              <a:ext uri="{FF2B5EF4-FFF2-40B4-BE49-F238E27FC236}">
                <a16:creationId xmlns:a16="http://schemas.microsoft.com/office/drawing/2014/main" id="{E6E049F3-D197-4DFC-ADFA-325AF6FF0B8F}"/>
              </a:ext>
            </a:extLst>
          </p:cNvPr>
          <p:cNvSpPr txBox="1">
            <a:spLocks noChangeArrowheads="1"/>
          </p:cNvSpPr>
          <p:nvPr/>
        </p:nvSpPr>
        <p:spPr bwMode="auto">
          <a:xfrm>
            <a:off x="8354632" y="5156446"/>
            <a:ext cx="90404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rPr>
              <a:t>出資・融資</a:t>
            </a:r>
            <a:endParaRPr kumimoji="1" lang="en-US" altLang="ja-JP" sz="1200" b="1"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75" name="正方形/長方形 74">
            <a:extLst>
              <a:ext uri="{FF2B5EF4-FFF2-40B4-BE49-F238E27FC236}">
                <a16:creationId xmlns:a16="http://schemas.microsoft.com/office/drawing/2014/main" id="{E11AEC41-3B53-4CA5-AC57-38EB64B6AB5F}"/>
              </a:ext>
            </a:extLst>
          </p:cNvPr>
          <p:cNvSpPr/>
          <p:nvPr/>
        </p:nvSpPr>
        <p:spPr>
          <a:xfrm>
            <a:off x="570513" y="5539926"/>
            <a:ext cx="3005008" cy="584775"/>
          </a:xfrm>
          <a:prstGeom prst="rect">
            <a:avLst/>
          </a:prstGeom>
        </p:spPr>
        <p:txBody>
          <a:bodyPr wrap="square">
            <a:spAutoFit/>
          </a:bodyPr>
          <a:lstStyle/>
          <a:p>
            <a:pPr marL="0" marR="0" lvl="0" indent="0" algn="just" defTabSz="457200" rtl="0" eaLnBrk="1" fontAlgn="auto" latinLnBrk="0" hangingPunct="1">
              <a:spcBef>
                <a:spcPts val="0"/>
              </a:spcBef>
              <a:spcAft>
                <a:spcPts val="0"/>
              </a:spcAft>
              <a:buClr>
                <a:prstClr val="black">
                  <a:lumMod val="65000"/>
                  <a:lumOff val="35000"/>
                </a:prstClr>
              </a:buClr>
              <a:buSzTx/>
              <a:buFontTx/>
              <a:buNone/>
              <a:tabLst/>
              <a:defRPr/>
            </a:pP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エネルギー起源</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CO2</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削減</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182563" marR="0" lvl="0" indent="-182563" algn="just" defTabSz="457200" rtl="0" eaLnBrk="1" fontAlgn="auto" latinLnBrk="0" hangingPunct="1">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地域再エネの発電施設</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8" name="正方形/長方形 77">
            <a:extLst>
              <a:ext uri="{FF2B5EF4-FFF2-40B4-BE49-F238E27FC236}">
                <a16:creationId xmlns:a16="http://schemas.microsoft.com/office/drawing/2014/main" id="{5A1E8B91-D07A-4273-ACE2-E91EF616CC2A}"/>
              </a:ext>
            </a:extLst>
          </p:cNvPr>
          <p:cNvSpPr/>
          <p:nvPr/>
        </p:nvSpPr>
        <p:spPr>
          <a:xfrm>
            <a:off x="7929188" y="5481276"/>
            <a:ext cx="1707046" cy="759182"/>
          </a:xfrm>
          <a:prstGeom prst="rect">
            <a:avLst/>
          </a:prstGeom>
        </p:spPr>
        <p:txBody>
          <a:bodyPr wrap="square">
            <a:spAutoFit/>
          </a:bodyPr>
          <a:lstStyle/>
          <a:p>
            <a:pPr marL="0" marR="0" lvl="0" indent="0" algn="just" defTabSz="457200" rtl="0" eaLnBrk="1" fontAlgn="auto" latinLnBrk="0" hangingPunct="1">
              <a:lnSpc>
                <a:spcPts val="1300"/>
              </a:lnSpc>
              <a:spcBef>
                <a:spcPts val="0"/>
              </a:spcBef>
              <a:spcAft>
                <a:spcPts val="0"/>
              </a:spcAft>
              <a:buClr>
                <a:prstClr val="black">
                  <a:lumMod val="65000"/>
                  <a:lumOff val="35000"/>
                </a:prstClr>
              </a:buClr>
              <a:buSzTx/>
              <a:buFontTx/>
              <a:buNone/>
              <a:tabLst/>
              <a:defRPr/>
            </a:pP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エネ起</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CO2</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削減以外</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p>
          <a:p>
            <a:pPr marL="182563" marR="0" lvl="0" indent="-182563" algn="just" defTabSz="457200" rtl="0" eaLnBrk="1" fontAlgn="auto" latinLnBrk="0" hangingPunct="1">
              <a:lnSpc>
                <a:spcPts val="1300"/>
              </a:lnSpc>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資源循環（廃棄物焼却</a:t>
            </a:r>
            <a:r>
              <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CO2</a:t>
            </a: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削減）</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182563" marR="0" lvl="0" indent="-182563" algn="just" defTabSz="457200" rtl="0" eaLnBrk="1" fontAlgn="auto" latinLnBrk="0" hangingPunct="1">
              <a:lnSpc>
                <a:spcPts val="1300"/>
              </a:lnSpc>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森林吸収源対策</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81" name="テキスト ボックス 63">
            <a:extLst>
              <a:ext uri="{FF2B5EF4-FFF2-40B4-BE49-F238E27FC236}">
                <a16:creationId xmlns:a16="http://schemas.microsoft.com/office/drawing/2014/main" id="{D5CDF363-B1E4-4D0D-811D-B875930889E6}"/>
              </a:ext>
            </a:extLst>
          </p:cNvPr>
          <p:cNvSpPr txBox="1">
            <a:spLocks noChangeArrowheads="1"/>
          </p:cNvSpPr>
          <p:nvPr/>
        </p:nvSpPr>
        <p:spPr bwMode="auto">
          <a:xfrm>
            <a:off x="430523" y="5005993"/>
            <a:ext cx="578991"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rPr>
              <a:t>出資等</a:t>
            </a:r>
            <a:endParaRPr kumimoji="1" lang="en-US" altLang="ja-JP" sz="1200" b="0" i="0" u="none" strike="noStrike" kern="1200" cap="none" spc="0" normalizeH="0" baseline="0" noProof="0" dirty="0">
              <a:ln>
                <a:noFill/>
              </a:ln>
              <a:solidFill>
                <a:srgbClr val="00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82" name="テキスト ボックス 71">
            <a:extLst>
              <a:ext uri="{FF2B5EF4-FFF2-40B4-BE49-F238E27FC236}">
                <a16:creationId xmlns:a16="http://schemas.microsoft.com/office/drawing/2014/main" id="{CBD7AC0A-B1BE-4A1F-9768-F201070DEA14}"/>
              </a:ext>
            </a:extLst>
          </p:cNvPr>
          <p:cNvSpPr txBox="1">
            <a:spLocks noChangeArrowheads="1"/>
          </p:cNvSpPr>
          <p:nvPr/>
        </p:nvSpPr>
        <p:spPr bwMode="auto">
          <a:xfrm rot="16200000">
            <a:off x="2137845" y="3667056"/>
            <a:ext cx="265162" cy="889303"/>
          </a:xfrm>
          <a:prstGeom prst="rect">
            <a:avLst/>
          </a:prstGeom>
          <a:solidFill>
            <a:schemeClr val="bg1"/>
          </a:solidFill>
          <a:ln w="19050">
            <a:solidFill>
              <a:schemeClr val="tx1"/>
            </a:solidFill>
            <a:miter lim="800000"/>
            <a:headEnd/>
            <a:tailEnd/>
          </a:ln>
        </p:spPr>
        <p:txBody>
          <a:bodyPr vert="eaVert" lIns="30788" tIns="30788" rIns="30788"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環境大臣</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a:extLst>
              <a:ext uri="{FF2B5EF4-FFF2-40B4-BE49-F238E27FC236}">
                <a16:creationId xmlns:a16="http://schemas.microsoft.com/office/drawing/2014/main" id="{7965DB88-926D-4F24-B12A-5C0283A4E0E1}"/>
              </a:ext>
            </a:extLst>
          </p:cNvPr>
          <p:cNvSpPr/>
          <p:nvPr/>
        </p:nvSpPr>
        <p:spPr>
          <a:xfrm>
            <a:off x="5832776" y="5481276"/>
            <a:ext cx="2110861" cy="925894"/>
          </a:xfrm>
          <a:prstGeom prst="rect">
            <a:avLst/>
          </a:prstGeom>
        </p:spPr>
        <p:txBody>
          <a:bodyPr wrap="square">
            <a:spAutoFit/>
          </a:bodyPr>
          <a:lstStyle/>
          <a:p>
            <a:pPr marL="0" marR="0" lvl="0" indent="0" algn="just" defTabSz="457200" rtl="0" eaLnBrk="1" fontAlgn="auto" latinLnBrk="0" hangingPunct="1">
              <a:lnSpc>
                <a:spcPts val="1300"/>
              </a:lnSpc>
              <a:spcBef>
                <a:spcPts val="0"/>
              </a:spcBef>
              <a:spcAft>
                <a:spcPts val="0"/>
              </a:spcAft>
              <a:buClr>
                <a:prstClr val="black">
                  <a:lumMod val="65000"/>
                  <a:lumOff val="35000"/>
                </a:prstClr>
              </a:buClr>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エネルギー起源</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CO2</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削減</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182563" marR="0" lvl="0" indent="-182563" algn="just" defTabSz="457200" rtl="0" eaLnBrk="1" fontAlgn="auto" latinLnBrk="0" hangingPunct="1">
              <a:lnSpc>
                <a:spcPts val="1300"/>
              </a:lnSpc>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再エネ・省エネ設備</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82563" marR="0" lvl="0" indent="-182563" algn="just" defTabSz="457200" rtl="0" eaLnBrk="1" fontAlgn="auto" latinLnBrk="0" hangingPunct="1">
              <a:lnSpc>
                <a:spcPts val="1300"/>
              </a:lnSpc>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再エネ・省エネ設備とその他の設備を一体で導入する事業</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182563" marR="0" lvl="0" indent="-182563" algn="just" defTabSz="457200" rtl="0" eaLnBrk="1" fontAlgn="auto" latinLnBrk="0" hangingPunct="1">
              <a:lnSpc>
                <a:spcPts val="1300"/>
              </a:lnSpc>
              <a:spcBef>
                <a:spcPts val="0"/>
              </a:spcBef>
              <a:spcAft>
                <a:spcPts val="0"/>
              </a:spcAft>
              <a:buClr>
                <a:prstClr val="black">
                  <a:lumMod val="65000"/>
                  <a:lumOff val="35000"/>
                </a:prstClr>
              </a:buClr>
              <a:buSzTx/>
              <a:buFont typeface="Wingdings" panose="05000000000000000000" pitchFamily="2" charset="2"/>
              <a:buChar char="l"/>
              <a:tabLst/>
              <a:defRPr/>
            </a:pPr>
            <a:r>
              <a:rPr kumimoji="1" lang="ja-JP" altLang="en-US"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普及拡大段階の大規模事業</a:t>
            </a:r>
            <a:endParaRPr kumimoji="1" lang="en-US" altLang="ja-JP" sz="105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85" name="下矢印 29">
            <a:extLst>
              <a:ext uri="{FF2B5EF4-FFF2-40B4-BE49-F238E27FC236}">
                <a16:creationId xmlns:a16="http://schemas.microsoft.com/office/drawing/2014/main" id="{F6710F4D-9E2F-439A-8B13-403F4230092F}"/>
              </a:ext>
            </a:extLst>
          </p:cNvPr>
          <p:cNvSpPr/>
          <p:nvPr/>
        </p:nvSpPr>
        <p:spPr>
          <a:xfrm>
            <a:off x="8216706" y="4076397"/>
            <a:ext cx="315856" cy="406216"/>
          </a:xfrm>
          <a:prstGeom prst="downArrow">
            <a:avLst>
              <a:gd name="adj1" fmla="val 40735"/>
              <a:gd name="adj2" fmla="val 36101"/>
            </a:avLst>
          </a:prstGeom>
          <a:noFill/>
          <a:ln w="38100">
            <a:solidFill>
              <a:schemeClr val="tx1"/>
            </a:solid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下矢印 30">
            <a:extLst>
              <a:ext uri="{FF2B5EF4-FFF2-40B4-BE49-F238E27FC236}">
                <a16:creationId xmlns:a16="http://schemas.microsoft.com/office/drawing/2014/main" id="{DFDBA297-DF93-4E7F-8EF2-9790873215A9}"/>
              </a:ext>
            </a:extLst>
          </p:cNvPr>
          <p:cNvSpPr/>
          <p:nvPr/>
        </p:nvSpPr>
        <p:spPr>
          <a:xfrm>
            <a:off x="1935485" y="4242341"/>
            <a:ext cx="325630" cy="30107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a:extLst>
              <a:ext uri="{FF2B5EF4-FFF2-40B4-BE49-F238E27FC236}">
                <a16:creationId xmlns:a16="http://schemas.microsoft.com/office/drawing/2014/main" id="{93B8E9E4-9B5E-4A67-9355-F9C0C60BB784}"/>
              </a:ext>
            </a:extLst>
          </p:cNvPr>
          <p:cNvSpPr/>
          <p:nvPr/>
        </p:nvSpPr>
        <p:spPr>
          <a:xfrm>
            <a:off x="241385" y="2886881"/>
            <a:ext cx="3388199" cy="486025"/>
          </a:xfrm>
          <a:prstGeom prst="rect">
            <a:avLst/>
          </a:prstGeom>
          <a:noFill/>
          <a:ln w="12700" cap="flat" cmpd="sng" algn="ctr">
            <a:noFill/>
            <a:prstDash val="solid"/>
            <a:miter lim="800000"/>
          </a:ln>
          <a:effectLst/>
        </p:spPr>
        <p:txBody>
          <a:bodyPr rtlCol="0" anchor="t"/>
          <a:lstStyle/>
          <a:p>
            <a:pPr marL="0" marR="0" lvl="0" indent="0" algn="ctr" defTabSz="394839" rtl="0" eaLnBrk="1" fontAlgn="auto" latinLnBrk="0" hangingPunct="1">
              <a:lnSpc>
                <a:spcPct val="110000"/>
              </a:lnSpc>
              <a:spcBef>
                <a:spcPts val="0"/>
              </a:spcBef>
              <a:spcAft>
                <a:spcPts val="0"/>
              </a:spcAft>
              <a:buClrTx/>
              <a:buSzTx/>
              <a:buFontTx/>
              <a:buNone/>
              <a:tabLst/>
              <a:defRPr/>
            </a:pPr>
            <a:r>
              <a:rPr kumimoji="0" lang="ja-JP" altLang="en-US" b="1"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地域脱炭素投資促進ファンド</a:t>
            </a:r>
            <a:endParaRPr kumimoji="0" lang="en-US" altLang="ja-JP" b="1" i="0"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394839" rtl="0" eaLnBrk="1" fontAlgn="auto" latinLnBrk="0" hangingPunct="1">
              <a:lnSpc>
                <a:spcPct val="11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（令和</a:t>
            </a:r>
            <a:r>
              <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年度</a:t>
            </a:r>
            <a:r>
              <a:rPr kumimoji="0" lang="ja-JP" altLang="en-US" sz="1600" b="1" i="0" u="sng" strike="noStrike" kern="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エネ特予算</a:t>
            </a:r>
            <a:r>
              <a:rPr kumimoji="0" lang="en-US" altLang="ja-JP" sz="1600" b="1" i="0" u="sng" strike="noStrike" kern="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48</a:t>
            </a:r>
            <a:r>
              <a:rPr kumimoji="0" lang="ja-JP" altLang="en-US" sz="1600" b="1" i="0" u="sng" strike="noStrike" kern="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n-cs"/>
              </a:rPr>
              <a:t>億円</a:t>
            </a: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ja-JP"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9" name="正方形/長方形 88">
            <a:extLst>
              <a:ext uri="{FF2B5EF4-FFF2-40B4-BE49-F238E27FC236}">
                <a16:creationId xmlns:a16="http://schemas.microsoft.com/office/drawing/2014/main" id="{C8993CEA-A8C8-4992-850B-2C269024EB52}"/>
              </a:ext>
            </a:extLst>
          </p:cNvPr>
          <p:cNvSpPr/>
          <p:nvPr/>
        </p:nvSpPr>
        <p:spPr>
          <a:xfrm>
            <a:off x="1108834" y="3658345"/>
            <a:ext cx="267914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法律に位置付けられていない</a:t>
            </a:r>
            <a:endParaRPr kumimoji="1" lang="en-US" altLang="ja-JP" sz="11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endParaRPr>
          </a:p>
        </p:txBody>
      </p:sp>
      <p:sp>
        <p:nvSpPr>
          <p:cNvPr id="90" name="テキスト ボックス 71">
            <a:extLst>
              <a:ext uri="{FF2B5EF4-FFF2-40B4-BE49-F238E27FC236}">
                <a16:creationId xmlns:a16="http://schemas.microsoft.com/office/drawing/2014/main" id="{E794E79D-ADF1-4092-8CC2-80001B6EE3A6}"/>
              </a:ext>
            </a:extLst>
          </p:cNvPr>
          <p:cNvSpPr txBox="1">
            <a:spLocks noChangeArrowheads="1"/>
          </p:cNvSpPr>
          <p:nvPr/>
        </p:nvSpPr>
        <p:spPr bwMode="auto">
          <a:xfrm rot="16200000">
            <a:off x="8564105" y="3414921"/>
            <a:ext cx="245388" cy="1008549"/>
          </a:xfrm>
          <a:prstGeom prst="rect">
            <a:avLst/>
          </a:prstGeom>
          <a:solidFill>
            <a:schemeClr val="bg1"/>
          </a:solidFill>
          <a:ln w="19050">
            <a:solidFill>
              <a:schemeClr val="tx1"/>
            </a:solidFill>
            <a:miter lim="800000"/>
            <a:headEnd/>
            <a:tailEnd/>
          </a:ln>
        </p:spPr>
        <p:txBody>
          <a:bodyPr vert="eaVert" lIns="30788" tIns="30788" rIns="30788" bIns="30788" anchor="ct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環境大臣</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左矢印 40">
            <a:extLst>
              <a:ext uri="{FF2B5EF4-FFF2-40B4-BE49-F238E27FC236}">
                <a16:creationId xmlns:a16="http://schemas.microsoft.com/office/drawing/2014/main" id="{B4941B11-9EF3-46E7-AFEA-1D1AE6F733FF}"/>
              </a:ext>
            </a:extLst>
          </p:cNvPr>
          <p:cNvSpPr/>
          <p:nvPr/>
        </p:nvSpPr>
        <p:spPr bwMode="auto">
          <a:xfrm rot="10800000">
            <a:off x="3890980" y="4151184"/>
            <a:ext cx="1502573" cy="784453"/>
          </a:xfrm>
          <a:prstGeom prst="leftArrow">
            <a:avLst>
              <a:gd name="adj1" fmla="val 48282"/>
              <a:gd name="adj2" fmla="val 43382"/>
            </a:avLst>
          </a:prstGeom>
          <a:solidFill>
            <a:srgbClr val="00584E"/>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64">
            <a:extLst>
              <a:ext uri="{FF2B5EF4-FFF2-40B4-BE49-F238E27FC236}">
                <a16:creationId xmlns:a16="http://schemas.microsoft.com/office/drawing/2014/main" id="{0C0EBAE4-2D8E-47F3-BB17-01E89DAC9C1B}"/>
              </a:ext>
            </a:extLst>
          </p:cNvPr>
          <p:cNvSpPr txBox="1">
            <a:spLocks noChangeArrowheads="1"/>
          </p:cNvSpPr>
          <p:nvPr/>
        </p:nvSpPr>
        <p:spPr bwMode="auto">
          <a:xfrm rot="16200000">
            <a:off x="7298660" y="3248543"/>
            <a:ext cx="517113" cy="1069581"/>
          </a:xfrm>
          <a:prstGeom prst="rect">
            <a:avLst/>
          </a:prstGeom>
          <a:solidFill>
            <a:schemeClr val="bg1">
              <a:alpha val="50980"/>
            </a:schemeClr>
          </a:solidFill>
          <a:ln w="19050">
            <a:solidFill>
              <a:schemeClr val="tx1"/>
            </a:solidFill>
            <a:miter lim="800000"/>
            <a:headEnd/>
            <a:tailEnd/>
          </a:ln>
        </p:spPr>
        <p:txBody>
          <a:bodyPr vert="eaVert" lIns="61577" tIns="30788" rIns="61577" bIns="30788"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金融機関・</a:t>
            </a:r>
            <a:endPar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企業等</a:t>
            </a:r>
            <a:endParaRPr kumimoji="0"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96" name="左矢印 43">
            <a:extLst>
              <a:ext uri="{FF2B5EF4-FFF2-40B4-BE49-F238E27FC236}">
                <a16:creationId xmlns:a16="http://schemas.microsoft.com/office/drawing/2014/main" id="{90CB1843-9379-49E3-A275-E64C8571E02A}"/>
              </a:ext>
            </a:extLst>
          </p:cNvPr>
          <p:cNvSpPr/>
          <p:nvPr/>
        </p:nvSpPr>
        <p:spPr bwMode="auto">
          <a:xfrm rot="16200000">
            <a:off x="957267" y="4211014"/>
            <a:ext cx="301559" cy="338357"/>
          </a:xfrm>
          <a:prstGeom prst="leftArrow">
            <a:avLst>
              <a:gd name="adj1" fmla="val 48282"/>
              <a:gd name="adj2" fmla="val 43382"/>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97" name="テキスト ボックス 71">
            <a:extLst>
              <a:ext uri="{FF2B5EF4-FFF2-40B4-BE49-F238E27FC236}">
                <a16:creationId xmlns:a16="http://schemas.microsoft.com/office/drawing/2014/main" id="{5BAA853F-292D-4C4B-ABEE-C6C81D93ECC8}"/>
              </a:ext>
            </a:extLst>
          </p:cNvPr>
          <p:cNvSpPr txBox="1">
            <a:spLocks noChangeArrowheads="1"/>
          </p:cNvSpPr>
          <p:nvPr/>
        </p:nvSpPr>
        <p:spPr bwMode="auto">
          <a:xfrm rot="16200000">
            <a:off x="796941" y="3401268"/>
            <a:ext cx="261032" cy="1409239"/>
          </a:xfrm>
          <a:prstGeom prst="rect">
            <a:avLst/>
          </a:prstGeom>
          <a:solidFill>
            <a:schemeClr val="bg1"/>
          </a:solidFill>
          <a:ln w="19050">
            <a:solidFill>
              <a:schemeClr val="tx1">
                <a:lumMod val="85000"/>
                <a:lumOff val="15000"/>
              </a:schemeClr>
            </a:solidFill>
            <a:miter lim="800000"/>
            <a:headEnd/>
            <a:tailEnd/>
          </a:ln>
        </p:spPr>
        <p:txBody>
          <a:bodyPr vert="eaVert" lIns="30788" tIns="30788" rIns="30788" bIns="30788" anchor="ctr"/>
          <a:lstStyle>
            <a:lvl1pPr defTabSz="457200">
              <a:defRPr kumimoji="1">
                <a:solidFill>
                  <a:schemeClr val="tx1"/>
                </a:solidFill>
                <a:latin typeface="Calibri" panose="020F0502020204030204" pitchFamily="34" charset="0"/>
                <a:ea typeface="ＭＳ Ｐゴシック" panose="020B0600070205080204" pitchFamily="50" charset="-128"/>
              </a:defRPr>
            </a:lvl1pPr>
            <a:lvl2pPr defTabSz="457200">
              <a:defRPr kumimoji="1">
                <a:solidFill>
                  <a:schemeClr val="tx1"/>
                </a:solidFill>
                <a:latin typeface="Calibri" panose="020F0502020204030204" pitchFamily="34" charset="0"/>
                <a:ea typeface="ＭＳ Ｐゴシック" panose="020B0600070205080204" pitchFamily="50" charset="-128"/>
              </a:defRPr>
            </a:lvl2pPr>
            <a:lvl3pPr defTabSz="457200">
              <a:defRPr kumimoji="1">
                <a:solidFill>
                  <a:schemeClr val="tx1"/>
                </a:solidFill>
                <a:latin typeface="Calibri" panose="020F0502020204030204" pitchFamily="34" charset="0"/>
                <a:ea typeface="ＭＳ Ｐゴシック" panose="020B0600070205080204" pitchFamily="50" charset="-128"/>
              </a:defRPr>
            </a:lvl3pPr>
            <a:lvl4pPr defTabSz="457200">
              <a:defRPr kumimoji="1">
                <a:solidFill>
                  <a:schemeClr val="tx1"/>
                </a:solidFill>
                <a:latin typeface="Calibri" panose="020F0502020204030204" pitchFamily="34" charset="0"/>
                <a:ea typeface="ＭＳ Ｐゴシック" panose="020B0600070205080204" pitchFamily="50" charset="-128"/>
              </a:defRPr>
            </a:lvl4pPr>
            <a:lvl5pPr defTabSz="457200">
              <a:defRPr kumimoji="1">
                <a:solidFill>
                  <a:schemeClr val="tx1"/>
                </a:solidFill>
                <a:latin typeface="Calibri" panose="020F0502020204030204" pitchFamily="34" charset="0"/>
                <a:ea typeface="ＭＳ Ｐゴシック" panose="020B0600070205080204" pitchFamily="50" charset="-128"/>
              </a:defRPr>
            </a:lvl5pPr>
            <a:lvl6pPr marL="22828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rPr>
              <a:t>エネルギー特別会計</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eiryo UI" panose="020B0604030504040204" pitchFamily="50" charset="-128"/>
              <a:ea typeface="Meiryo UI" panose="020B0604030504040204" pitchFamily="50" charset="-128"/>
              <a:cs typeface="+mn-cs"/>
            </a:endParaRPr>
          </a:p>
        </p:txBody>
      </p:sp>
      <p:sp>
        <p:nvSpPr>
          <p:cNvPr id="98" name="左矢印 46">
            <a:extLst>
              <a:ext uri="{FF2B5EF4-FFF2-40B4-BE49-F238E27FC236}">
                <a16:creationId xmlns:a16="http://schemas.microsoft.com/office/drawing/2014/main" id="{8E8BB599-36C9-41DF-8A48-6B75CD098B0A}"/>
              </a:ext>
            </a:extLst>
          </p:cNvPr>
          <p:cNvSpPr/>
          <p:nvPr/>
        </p:nvSpPr>
        <p:spPr bwMode="auto">
          <a:xfrm rot="16200000">
            <a:off x="6317817" y="4067184"/>
            <a:ext cx="425304" cy="420997"/>
          </a:xfrm>
          <a:prstGeom prst="leftArrow">
            <a:avLst>
              <a:gd name="adj1" fmla="val 32558"/>
              <a:gd name="adj2" fmla="val 34963"/>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99" name="テキスト ボックス 71">
            <a:extLst>
              <a:ext uri="{FF2B5EF4-FFF2-40B4-BE49-F238E27FC236}">
                <a16:creationId xmlns:a16="http://schemas.microsoft.com/office/drawing/2014/main" id="{1D1D8E22-C75E-4591-8D43-8DDB14E36CB6}"/>
              </a:ext>
            </a:extLst>
          </p:cNvPr>
          <p:cNvSpPr txBox="1">
            <a:spLocks noChangeArrowheads="1"/>
          </p:cNvSpPr>
          <p:nvPr/>
        </p:nvSpPr>
        <p:spPr bwMode="auto">
          <a:xfrm rot="16200000">
            <a:off x="5979235" y="3082027"/>
            <a:ext cx="510471" cy="1409255"/>
          </a:xfrm>
          <a:prstGeom prst="rect">
            <a:avLst/>
          </a:prstGeom>
          <a:solidFill>
            <a:schemeClr val="bg1"/>
          </a:solidFill>
          <a:ln w="19050">
            <a:solidFill>
              <a:schemeClr val="tx1">
                <a:lumMod val="85000"/>
                <a:lumOff val="15000"/>
              </a:schemeClr>
            </a:solidFill>
            <a:miter lim="800000"/>
            <a:headEnd/>
            <a:tailEnd/>
          </a:ln>
        </p:spPr>
        <p:txBody>
          <a:bodyPr vert="eaVert" lIns="30788" tIns="30788" rIns="30788" bIns="30788" anchor="ctr"/>
          <a:lstStyle>
            <a:defPPr>
              <a:defRPr lang="ja-JP"/>
            </a:defPPr>
            <a:lvl1pPr algn="ctr" defTabSz="457200" eaLnBrk="1" hangingPunct="1">
              <a:defRPr kumimoji="0" sz="1400">
                <a:solidFill>
                  <a:schemeClr val="tx1">
                    <a:lumMod val="95000"/>
                    <a:lumOff val="5000"/>
                  </a:schemeClr>
                </a:solidFill>
                <a:latin typeface="Meiryo UI" panose="020B0604030504040204" pitchFamily="50" charset="-128"/>
                <a:ea typeface="Meiryo UI" panose="020B0604030504040204" pitchFamily="50" charset="-128"/>
              </a:defRPr>
            </a:lvl1pPr>
            <a:lvl2pPr defTabSz="457200"/>
            <a:lvl3pPr defTabSz="457200"/>
            <a:lvl4pPr defTabSz="457200"/>
            <a:lvl5pPr defTabSz="457200"/>
            <a:lvl6pPr marL="2282825" indent="-147638" defTabSz="457200" eaLnBrk="0" fontAlgn="base" hangingPunct="0">
              <a:spcBef>
                <a:spcPct val="0"/>
              </a:spcBef>
              <a:spcAft>
                <a:spcPct val="0"/>
              </a:spcAft>
            </a:lvl6pPr>
            <a:lvl7pPr marL="2740025" indent="-147638" defTabSz="457200" eaLnBrk="0" fontAlgn="base" hangingPunct="0">
              <a:spcBef>
                <a:spcPct val="0"/>
              </a:spcBef>
              <a:spcAft>
                <a:spcPct val="0"/>
              </a:spcAft>
            </a:lvl7pPr>
            <a:lvl8pPr marL="3197225" indent="-147638" defTabSz="457200" eaLnBrk="0" fontAlgn="base" hangingPunct="0">
              <a:spcBef>
                <a:spcPct val="0"/>
              </a:spcBef>
              <a:spcAft>
                <a:spcPct val="0"/>
              </a:spcAft>
            </a:lvl8pPr>
            <a:lvl9pPr marL="3654425" indent="-147638" defTabSz="457200" eaLnBrk="0" fontAlgn="base" hangingPunct="0">
              <a:spcBef>
                <a:spcPct val="0"/>
              </a:spcBef>
              <a:spcAft>
                <a:spcPct val="0"/>
              </a:spcAft>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財政投融資</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（産業投資）</a:t>
            </a:r>
          </a:p>
        </p:txBody>
      </p:sp>
      <p:sp>
        <p:nvSpPr>
          <p:cNvPr id="100" name="テキスト ボックス 66">
            <a:extLst>
              <a:ext uri="{FF2B5EF4-FFF2-40B4-BE49-F238E27FC236}">
                <a16:creationId xmlns:a16="http://schemas.microsoft.com/office/drawing/2014/main" id="{DEFD7251-ECF5-400C-9F15-05C9E665F3D2}"/>
              </a:ext>
            </a:extLst>
          </p:cNvPr>
          <p:cNvSpPr txBox="1">
            <a:spLocks noChangeArrowheads="1"/>
          </p:cNvSpPr>
          <p:nvPr/>
        </p:nvSpPr>
        <p:spPr bwMode="auto">
          <a:xfrm>
            <a:off x="6042656" y="4186340"/>
            <a:ext cx="53047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rPr>
              <a:t>出資</a:t>
            </a:r>
            <a:endParaRPr kumimoji="1" lang="en-US" altLang="ja-JP" sz="1200" b="1" i="0" u="none" strike="noStrike" kern="1200" cap="none" spc="0" normalizeH="0" baseline="0" noProof="0" dirty="0">
              <a:ln>
                <a:noFill/>
              </a:ln>
              <a:solidFill>
                <a:srgbClr val="FF0000"/>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101" name="正方形/長方形 100">
            <a:extLst>
              <a:ext uri="{FF2B5EF4-FFF2-40B4-BE49-F238E27FC236}">
                <a16:creationId xmlns:a16="http://schemas.microsoft.com/office/drawing/2014/main" id="{903F0C85-E20C-435C-988D-E04123BA2405}"/>
              </a:ext>
            </a:extLst>
          </p:cNvPr>
          <p:cNvSpPr/>
          <p:nvPr/>
        </p:nvSpPr>
        <p:spPr>
          <a:xfrm>
            <a:off x="3709904" y="4797976"/>
            <a:ext cx="1804477" cy="369332"/>
          </a:xfrm>
          <a:prstGeom prst="rect">
            <a:avLst/>
          </a:prstGeom>
        </p:spPr>
        <p:txBody>
          <a:bodyPr wrap="square">
            <a:spAutoFit/>
          </a:bodyPr>
          <a:lstStyle/>
          <a:p>
            <a:pPr algn="ctr"/>
            <a:r>
              <a:rPr lang="ja-JP" altLang="en-US" b="1" dirty="0">
                <a:solidFill>
                  <a:srgbClr val="00584E"/>
                </a:solidFill>
              </a:rPr>
              <a:t>移行・拡充</a:t>
            </a:r>
          </a:p>
        </p:txBody>
      </p:sp>
      <p:sp>
        <p:nvSpPr>
          <p:cNvPr id="102" name="テキスト ボックス 66">
            <a:extLst>
              <a:ext uri="{FF2B5EF4-FFF2-40B4-BE49-F238E27FC236}">
                <a16:creationId xmlns:a16="http://schemas.microsoft.com/office/drawing/2014/main" id="{D2333831-24F6-413B-BD57-E44F24361AD0}"/>
              </a:ext>
            </a:extLst>
          </p:cNvPr>
          <p:cNvSpPr txBox="1">
            <a:spLocks noChangeArrowheads="1"/>
          </p:cNvSpPr>
          <p:nvPr/>
        </p:nvSpPr>
        <p:spPr bwMode="auto">
          <a:xfrm>
            <a:off x="2253002" y="4278156"/>
            <a:ext cx="338086"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rPr>
              <a:t>監督</a:t>
            </a:r>
            <a:endParaRPr kumimoji="1" lang="en-US" altLang="ja-JP"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
        <p:nvSpPr>
          <p:cNvPr id="108" name="正方形/長方形 107">
            <a:extLst>
              <a:ext uri="{FF2B5EF4-FFF2-40B4-BE49-F238E27FC236}">
                <a16:creationId xmlns:a16="http://schemas.microsoft.com/office/drawing/2014/main" id="{E9157E5A-12B6-4E70-A206-DA7A5EFBA191}"/>
              </a:ext>
            </a:extLst>
          </p:cNvPr>
          <p:cNvSpPr/>
          <p:nvPr/>
        </p:nvSpPr>
        <p:spPr>
          <a:xfrm>
            <a:off x="5581580" y="5422742"/>
            <a:ext cx="268791" cy="10520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投資分野</a:t>
            </a:r>
          </a:p>
        </p:txBody>
      </p:sp>
      <p:sp>
        <p:nvSpPr>
          <p:cNvPr id="109" name="正方形/長方形 108">
            <a:extLst>
              <a:ext uri="{FF2B5EF4-FFF2-40B4-BE49-F238E27FC236}">
                <a16:creationId xmlns:a16="http://schemas.microsoft.com/office/drawing/2014/main" id="{84B4F6A2-69B1-4FBC-8CFA-7A660626BD72}"/>
              </a:ext>
            </a:extLst>
          </p:cNvPr>
          <p:cNvSpPr/>
          <p:nvPr/>
        </p:nvSpPr>
        <p:spPr>
          <a:xfrm>
            <a:off x="301722" y="5422742"/>
            <a:ext cx="268791" cy="10520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投資分野</a:t>
            </a:r>
          </a:p>
        </p:txBody>
      </p:sp>
      <p:sp>
        <p:nvSpPr>
          <p:cNvPr id="110" name="テキスト ボックス 66">
            <a:extLst>
              <a:ext uri="{FF2B5EF4-FFF2-40B4-BE49-F238E27FC236}">
                <a16:creationId xmlns:a16="http://schemas.microsoft.com/office/drawing/2014/main" id="{11064C68-8833-4311-A246-090F79243792}"/>
              </a:ext>
            </a:extLst>
          </p:cNvPr>
          <p:cNvSpPr txBox="1">
            <a:spLocks noChangeArrowheads="1"/>
          </p:cNvSpPr>
          <p:nvPr/>
        </p:nvSpPr>
        <p:spPr bwMode="auto">
          <a:xfrm>
            <a:off x="8542897" y="4098505"/>
            <a:ext cx="1255726"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53988" indent="-153988" defTabSz="781050">
              <a:defRPr kumimoji="1">
                <a:solidFill>
                  <a:schemeClr val="tx1"/>
                </a:solidFill>
                <a:latin typeface="Calibri" panose="020F0502020204030204" pitchFamily="34" charset="0"/>
                <a:ea typeface="ＭＳ Ｐゴシック" panose="020B0600070205080204" pitchFamily="50" charset="-128"/>
              </a:defRPr>
            </a:lvl1pPr>
            <a:lvl2pPr defTabSz="781050">
              <a:defRPr kumimoji="1">
                <a:solidFill>
                  <a:schemeClr val="tx1"/>
                </a:solidFill>
                <a:latin typeface="Calibri" panose="020F0502020204030204" pitchFamily="34" charset="0"/>
                <a:ea typeface="ＭＳ Ｐゴシック" panose="020B0600070205080204" pitchFamily="50" charset="-128"/>
              </a:defRPr>
            </a:lvl2pPr>
            <a:lvl3pPr defTabSz="781050">
              <a:defRPr kumimoji="1">
                <a:solidFill>
                  <a:schemeClr val="tx1"/>
                </a:solidFill>
                <a:latin typeface="Calibri" panose="020F0502020204030204" pitchFamily="34" charset="0"/>
                <a:ea typeface="ＭＳ Ｐゴシック" panose="020B0600070205080204" pitchFamily="50" charset="-128"/>
              </a:defRPr>
            </a:lvl3pPr>
            <a:lvl4pPr defTabSz="781050">
              <a:defRPr kumimoji="1">
                <a:solidFill>
                  <a:schemeClr val="tx1"/>
                </a:solidFill>
                <a:latin typeface="Calibri" panose="020F0502020204030204" pitchFamily="34" charset="0"/>
                <a:ea typeface="ＭＳ Ｐゴシック" panose="020B0600070205080204" pitchFamily="50" charset="-128"/>
              </a:defRPr>
            </a:lvl4pPr>
            <a:lvl5pPr defTabSz="781050">
              <a:defRPr kumimoji="1">
                <a:solidFill>
                  <a:schemeClr val="tx1"/>
                </a:solidFill>
                <a:latin typeface="Calibri" panose="020F0502020204030204" pitchFamily="34" charset="0"/>
                <a:ea typeface="ＭＳ Ｐゴシック" panose="020B0600070205080204" pitchFamily="50" charset="-128"/>
              </a:defRPr>
            </a:lvl5pPr>
            <a:lvl6pPr marL="22828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7400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1972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654425" indent="-147638" defTabSz="781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rPr>
              <a:t>各種認可、監督命令</a:t>
            </a:r>
            <a:endParaRPr kumimoji="1" lang="en-US" altLang="ja-JP"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a:p>
            <a:pPr marL="153988" marR="0" lvl="0" indent="-153988" algn="l" defTabSz="781050" rtl="0" eaLnBrk="1" fontAlgn="auto"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rPr>
              <a:t>支援基準策定</a:t>
            </a:r>
            <a:endParaRPr kumimoji="1" lang="en-US" altLang="ja-JP" sz="1100" b="0" i="0" u="none" strike="noStrike" kern="1200" cap="none" spc="0" normalizeH="0" baseline="0" noProof="0" dirty="0">
              <a:ln>
                <a:noFill/>
              </a:ln>
              <a:solidFill>
                <a:prstClr val="black"/>
              </a:solidFill>
              <a:effectLst/>
              <a:uLnTx/>
              <a:uFillTx/>
              <a:latin typeface="Yu Gothic UI Semilight" panose="020B0400000000000000" pitchFamily="50" charset="-128"/>
              <a:ea typeface="Yu Gothic UI Semilight" panose="020B0400000000000000" pitchFamily="50" charset="-128"/>
              <a:cs typeface="+mn-cs"/>
            </a:endParaRPr>
          </a:p>
        </p:txBody>
      </p:sp>
    </p:spTree>
    <p:extLst>
      <p:ext uri="{BB962C8B-B14F-4D97-AF65-F5344CB8AC3E}">
        <p14:creationId xmlns:p14="http://schemas.microsoft.com/office/powerpoint/2010/main" val="187400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32166D70-8AAE-4335-B751-B4F955AAF24B}"/>
              </a:ext>
            </a:extLst>
          </p:cNvPr>
          <p:cNvGraphicFramePr>
            <a:graphicFrameLocks noChangeAspect="1"/>
          </p:cNvGraphicFramePr>
          <p:nvPr>
            <p:custDataLst>
              <p:tags r:id="rId1"/>
            </p:custDataLst>
            <p:extLst>
              <p:ext uri="{D42A27DB-BD31-4B8C-83A1-F6EECF244321}">
                <p14:modId xmlns:p14="http://schemas.microsoft.com/office/powerpoint/2010/main" val="929123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32166D70-8AAE-4335-B751-B4F955AAF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sz="2400" dirty="0"/>
              <a:t>グリーンファイナンス推進機構出資事例①陸上風力発電事業</a:t>
            </a:r>
            <a:endParaRPr kumimoji="1" lang="ja-JP" altLang="en-US" sz="2400" dirty="0"/>
          </a:p>
        </p:txBody>
      </p:sp>
      <p:sp>
        <p:nvSpPr>
          <p:cNvPr id="10" name="コンテンツ プレースホルダー 2">
            <a:extLst>
              <a:ext uri="{FF2B5EF4-FFF2-40B4-BE49-F238E27FC236}">
                <a16:creationId xmlns:a16="http://schemas.microsoft.com/office/drawing/2014/main" id="{159D5301-08A6-4A99-BF04-ABF7EF969BA5}"/>
              </a:ext>
            </a:extLst>
          </p:cNvPr>
          <p:cNvSpPr>
            <a:spLocks noGrp="1"/>
          </p:cNvSpPr>
          <p:nvPr>
            <p:ph sz="quarter" idx="12"/>
          </p:nvPr>
        </p:nvSpPr>
        <p:spPr>
          <a:xfrm>
            <a:off x="150024" y="1007807"/>
            <a:ext cx="9605952" cy="1278161"/>
          </a:xfrm>
        </p:spPr>
        <p:txBody>
          <a:bodyPr tIns="36000" bIns="36000"/>
          <a:lstStyle/>
          <a:p>
            <a:r>
              <a:rPr lang="ja-JP" altLang="en-US" sz="1400" dirty="0"/>
              <a:t>本プロジェクトは、秋田県能代市・八峰町において、地元企業（大森建設株式会社及び同社グループ会社）と地元自治体、域外のサブスポンサーとが連携し、大型陸上風力発電事業の事業化を目指すものです。</a:t>
            </a:r>
          </a:p>
          <a:p>
            <a:r>
              <a:rPr lang="ja-JP" altLang="en-US" sz="1400" dirty="0"/>
              <a:t>本事業により新たな地域雇用の創出が見込まれる他、機構が保有する劣後社債について、将来的には市民・町民ファンドへのリファイナンスが予定されるなど、非常に高い地域活性効果が期待され、地域循環共生圏構築のモデルケースになりえます。</a:t>
            </a:r>
          </a:p>
          <a:p>
            <a:r>
              <a:rPr lang="ja-JP" altLang="en-US" sz="1400" dirty="0"/>
              <a:t>本事業による</a:t>
            </a:r>
            <a:r>
              <a:rPr lang="en-US" altLang="ja-JP" sz="1400" dirty="0"/>
              <a:t>CO2</a:t>
            </a:r>
            <a:r>
              <a:rPr lang="ja-JP" altLang="en-US" sz="1400" dirty="0"/>
              <a:t>削減効果は、</a:t>
            </a:r>
            <a:r>
              <a:rPr lang="en-US" altLang="ja-JP" sz="1400" dirty="0"/>
              <a:t>116,114t-CO2/</a:t>
            </a:r>
            <a:r>
              <a:rPr lang="ja-JP" altLang="en-US" sz="1400" dirty="0"/>
              <a:t>年を想定しています。</a:t>
            </a:r>
          </a:p>
        </p:txBody>
      </p:sp>
      <p:sp>
        <p:nvSpPr>
          <p:cNvPr id="40" name="テキスト ボックス 39">
            <a:extLst>
              <a:ext uri="{FF2B5EF4-FFF2-40B4-BE49-F238E27FC236}">
                <a16:creationId xmlns:a16="http://schemas.microsoft.com/office/drawing/2014/main" id="{9122B54F-F101-448F-981F-A1176B9D9073}"/>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5</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．現行グリーンファイナンス推進機構からの移行・拡充について</a:t>
            </a:r>
          </a:p>
        </p:txBody>
      </p:sp>
      <p:pic>
        <p:nvPicPr>
          <p:cNvPr id="158" name="図 157">
            <a:extLst>
              <a:ext uri="{FF2B5EF4-FFF2-40B4-BE49-F238E27FC236}">
                <a16:creationId xmlns:a16="http://schemas.microsoft.com/office/drawing/2014/main" id="{91306E6F-07C3-44E2-809A-04589A7C5FF7}"/>
              </a:ext>
            </a:extLst>
          </p:cNvPr>
          <p:cNvPicPr>
            <a:picLocks noChangeAspect="1"/>
          </p:cNvPicPr>
          <p:nvPr/>
        </p:nvPicPr>
        <p:blipFill>
          <a:blip r:embed="rId5"/>
          <a:stretch>
            <a:fillRect/>
          </a:stretch>
        </p:blipFill>
        <p:spPr>
          <a:xfrm>
            <a:off x="2109128" y="2366644"/>
            <a:ext cx="6298019" cy="4410777"/>
          </a:xfrm>
          <a:prstGeom prst="rect">
            <a:avLst/>
          </a:prstGeom>
        </p:spPr>
      </p:pic>
    </p:spTree>
    <p:extLst>
      <p:ext uri="{BB962C8B-B14F-4D97-AF65-F5344CB8AC3E}">
        <p14:creationId xmlns:p14="http://schemas.microsoft.com/office/powerpoint/2010/main" val="2316418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32166D70-8AAE-4335-B751-B4F955AAF24B}"/>
              </a:ext>
            </a:extLst>
          </p:cNvPr>
          <p:cNvGraphicFramePr>
            <a:graphicFrameLocks noChangeAspect="1"/>
          </p:cNvGraphicFramePr>
          <p:nvPr>
            <p:custDataLst>
              <p:tags r:id="rId1"/>
            </p:custDataLst>
            <p:extLst>
              <p:ext uri="{D42A27DB-BD31-4B8C-83A1-F6EECF244321}">
                <p14:modId xmlns:p14="http://schemas.microsoft.com/office/powerpoint/2010/main" val="206084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32166D70-8AAE-4335-B751-B4F955AAF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sz="2400" dirty="0"/>
              <a:t>グリーンファイナンス推進機構出資事例②バイオガス熱電併給事業</a:t>
            </a:r>
            <a:endParaRPr kumimoji="1" lang="ja-JP" altLang="en-US" sz="2400" dirty="0"/>
          </a:p>
        </p:txBody>
      </p:sp>
      <p:sp>
        <p:nvSpPr>
          <p:cNvPr id="10" name="コンテンツ プレースホルダー 2">
            <a:extLst>
              <a:ext uri="{FF2B5EF4-FFF2-40B4-BE49-F238E27FC236}">
                <a16:creationId xmlns:a16="http://schemas.microsoft.com/office/drawing/2014/main" id="{159D5301-08A6-4A99-BF04-ABF7EF969BA5}"/>
              </a:ext>
            </a:extLst>
          </p:cNvPr>
          <p:cNvSpPr>
            <a:spLocks noGrp="1"/>
          </p:cNvSpPr>
          <p:nvPr>
            <p:ph sz="quarter" idx="12"/>
          </p:nvPr>
        </p:nvSpPr>
        <p:spPr>
          <a:xfrm>
            <a:off x="150024" y="1007807"/>
            <a:ext cx="9605952" cy="1429485"/>
          </a:xfrm>
        </p:spPr>
        <p:txBody>
          <a:bodyPr tIns="36000" bIns="36000"/>
          <a:lstStyle/>
          <a:p>
            <a:r>
              <a:rPr lang="ja-JP" altLang="en-US" sz="1400" dirty="0"/>
              <a:t>本事業は、神奈川県を中心に首都圏近郊の食品工場や大手スーパーマーケット、百貨店等から収集した食品廃棄物を主原料とした、メタン発酵バイオガス熱電併給事業です。</a:t>
            </a:r>
            <a:endParaRPr lang="en-US" altLang="ja-JP" sz="1400" dirty="0"/>
          </a:p>
          <a:p>
            <a:r>
              <a:rPr lang="ja-JP" altLang="en-US" sz="1400" dirty="0"/>
              <a:t>本事業は温室効果ガス削減に寄与するほか、土木・建設工事における地元企業の活用、プラント運営に係る新規雇用の創出や人材育成、地域金融機関等が本事業に対して融資を実施すること等により十分な地域活性化効果が期待されることに加えて、</a:t>
            </a:r>
            <a:r>
              <a:rPr lang="en-US" altLang="ja-JP" sz="1400" dirty="0"/>
              <a:t>J.FEC</a:t>
            </a:r>
            <a:r>
              <a:rPr lang="ja-JP" altLang="en-US" sz="1400" dirty="0"/>
              <a:t>の高橋社長は、一般社団法人全国食品リサイクル連合会の会長を務めており、本事業で得たノウハウを同連合会の会員各社に対して横展開していくことが可能となることから、機構は地域のロールモデルとなり得ることも評価しております</a:t>
            </a:r>
            <a:endParaRPr lang="en-US" altLang="ja-JP" sz="1400" dirty="0"/>
          </a:p>
        </p:txBody>
      </p:sp>
      <p:sp>
        <p:nvSpPr>
          <p:cNvPr id="40" name="テキスト ボックス 39">
            <a:extLst>
              <a:ext uri="{FF2B5EF4-FFF2-40B4-BE49-F238E27FC236}">
                <a16:creationId xmlns:a16="http://schemas.microsoft.com/office/drawing/2014/main" id="{9122B54F-F101-448F-981F-A1176B9D9073}"/>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9C89"/>
                </a:solidFill>
                <a:effectLst/>
                <a:uLnTx/>
                <a:uFillTx/>
                <a:latin typeface="Meiryo UI"/>
                <a:ea typeface="Meiryo UI"/>
                <a:cs typeface="+mn-cs"/>
              </a:rPr>
              <a:t>5</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．現行グリーンファイナンス推進機構からの移行・拡充について</a:t>
            </a:r>
          </a:p>
        </p:txBody>
      </p:sp>
      <p:pic>
        <p:nvPicPr>
          <p:cNvPr id="8" name="図 7">
            <a:extLst>
              <a:ext uri="{FF2B5EF4-FFF2-40B4-BE49-F238E27FC236}">
                <a16:creationId xmlns:a16="http://schemas.microsoft.com/office/drawing/2014/main" id="{D916869F-97FD-4FB8-82B2-F410AD1F9A4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853" y="2599364"/>
            <a:ext cx="8561842" cy="4099123"/>
          </a:xfrm>
          <a:prstGeom prst="rect">
            <a:avLst/>
          </a:prstGeom>
          <a:noFill/>
          <a:ln>
            <a:noFill/>
          </a:ln>
        </p:spPr>
      </p:pic>
    </p:spTree>
    <p:extLst>
      <p:ext uri="{BB962C8B-B14F-4D97-AF65-F5344CB8AC3E}">
        <p14:creationId xmlns:p14="http://schemas.microsoft.com/office/powerpoint/2010/main" val="456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32166D70-8AAE-4335-B751-B4F955AAF24B}"/>
              </a:ext>
            </a:extLst>
          </p:cNvPr>
          <p:cNvGraphicFramePr>
            <a:graphicFrameLocks noChangeAspect="1"/>
          </p:cNvGraphicFramePr>
          <p:nvPr>
            <p:custDataLst>
              <p:tags r:id="rId1"/>
            </p:custDataLst>
            <p:extLst>
              <p:ext uri="{D42A27DB-BD31-4B8C-83A1-F6EECF244321}">
                <p14:modId xmlns:p14="http://schemas.microsoft.com/office/powerpoint/2010/main" val="2308818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32166D70-8AAE-4335-B751-B4F955AAF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直線矢印コネクタ 13">
            <a:extLst>
              <a:ext uri="{FF2B5EF4-FFF2-40B4-BE49-F238E27FC236}">
                <a16:creationId xmlns:a16="http://schemas.microsoft.com/office/drawing/2014/main" id="{BE03C46E-B190-46D2-8AC1-A0C4626565B5}"/>
              </a:ext>
            </a:extLst>
          </p:cNvPr>
          <p:cNvCxnSpPr>
            <a:cxnSpLocks/>
          </p:cNvCxnSpPr>
          <p:nvPr/>
        </p:nvCxnSpPr>
        <p:spPr>
          <a:xfrm>
            <a:off x="5565599" y="3200752"/>
            <a:ext cx="0" cy="2361928"/>
          </a:xfrm>
          <a:prstGeom prst="straightConnector1">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vert="horz"/>
          <a:lstStyle/>
          <a:p>
            <a:r>
              <a:rPr kumimoji="1" lang="ja-JP" altLang="en-US" dirty="0"/>
              <a:t>脱炭素化支援機構設立までの事業者との連絡調整について</a:t>
            </a:r>
          </a:p>
        </p:txBody>
      </p:sp>
      <p:sp>
        <p:nvSpPr>
          <p:cNvPr id="10" name="コンテンツ プレースホルダー 2">
            <a:extLst>
              <a:ext uri="{FF2B5EF4-FFF2-40B4-BE49-F238E27FC236}">
                <a16:creationId xmlns:a16="http://schemas.microsoft.com/office/drawing/2014/main" id="{159D5301-08A6-4A99-BF04-ABF7EF969BA5}"/>
              </a:ext>
            </a:extLst>
          </p:cNvPr>
          <p:cNvSpPr>
            <a:spLocks noGrp="1"/>
          </p:cNvSpPr>
          <p:nvPr>
            <p:ph sz="quarter" idx="12"/>
          </p:nvPr>
        </p:nvSpPr>
        <p:spPr>
          <a:xfrm>
            <a:off x="150024" y="1007808"/>
            <a:ext cx="9605952" cy="1521818"/>
          </a:xfrm>
        </p:spPr>
        <p:txBody>
          <a:bodyPr tIns="36000" bIns="36000"/>
          <a:lstStyle/>
          <a:p>
            <a:r>
              <a:rPr lang="ja-JP" altLang="en-US" sz="1800" dirty="0"/>
              <a:t>新機構の設立、活動開始は</a:t>
            </a:r>
            <a:r>
              <a:rPr lang="en-US" altLang="ja-JP" sz="1800" dirty="0"/>
              <a:t>2022</a:t>
            </a:r>
            <a:r>
              <a:rPr lang="ja-JP" altLang="en-US" sz="1800" dirty="0"/>
              <a:t>年</a:t>
            </a:r>
            <a:r>
              <a:rPr lang="en-US" altLang="ja-JP" sz="1800" dirty="0"/>
              <a:t>10</a:t>
            </a:r>
            <a:r>
              <a:rPr lang="ja-JP" altLang="en-US" sz="1800" dirty="0"/>
              <a:t>月頃を想定しています。</a:t>
            </a:r>
            <a:r>
              <a:rPr kumimoji="1" lang="ja-JP" altLang="en-US" sz="1800" dirty="0"/>
              <a:t>投融資の最終的な決定及び実行は設立後になりますが、</a:t>
            </a:r>
            <a:r>
              <a:rPr kumimoji="1" lang="ja-JP" altLang="en-US" sz="1800" b="1" u="sng" dirty="0"/>
              <a:t>設立までの間も、環境省の機構設立準備室において、</a:t>
            </a:r>
            <a:r>
              <a:rPr lang="ja-JP" altLang="en-US" sz="1800" b="1" u="sng" dirty="0"/>
              <a:t>随時資金ニーズ情報を受け付けておりますので、資金ニーズのある方は、是非ご連絡ください。</a:t>
            </a:r>
            <a:endParaRPr lang="en-US" altLang="ja-JP" sz="1800" b="1" u="sng" dirty="0"/>
          </a:p>
          <a:p>
            <a:r>
              <a:rPr lang="ja-JP" altLang="en-US" sz="1800" dirty="0"/>
              <a:t>ご提供いただいた資金ニーズ情報を拝見したうえで、場合によりグリーンファイナンス推進機構からヒアリングをすることがあります。</a:t>
            </a:r>
            <a:endParaRPr lang="en-US" altLang="ja-JP" sz="1800" dirty="0"/>
          </a:p>
        </p:txBody>
      </p:sp>
      <p:sp>
        <p:nvSpPr>
          <p:cNvPr id="4" name="四角形: 角を丸くする 3">
            <a:extLst>
              <a:ext uri="{FF2B5EF4-FFF2-40B4-BE49-F238E27FC236}">
                <a16:creationId xmlns:a16="http://schemas.microsoft.com/office/drawing/2014/main" id="{377F6CE7-44AE-4343-B142-954414E4B3C3}"/>
              </a:ext>
            </a:extLst>
          </p:cNvPr>
          <p:cNvSpPr/>
          <p:nvPr/>
        </p:nvSpPr>
        <p:spPr>
          <a:xfrm>
            <a:off x="150025" y="3435670"/>
            <a:ext cx="2665798" cy="724020"/>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支援を希望する企業</a:t>
            </a:r>
          </a:p>
        </p:txBody>
      </p:sp>
      <p:sp>
        <p:nvSpPr>
          <p:cNvPr id="9" name="正方形/長方形 8">
            <a:extLst>
              <a:ext uri="{FF2B5EF4-FFF2-40B4-BE49-F238E27FC236}">
                <a16:creationId xmlns:a16="http://schemas.microsoft.com/office/drawing/2014/main" id="{911ACF40-004C-4DF0-848D-F110D0F70F0A}"/>
              </a:ext>
            </a:extLst>
          </p:cNvPr>
          <p:cNvSpPr/>
          <p:nvPr/>
        </p:nvSpPr>
        <p:spPr>
          <a:xfrm>
            <a:off x="3219211" y="3449126"/>
            <a:ext cx="1893378" cy="181722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ctr"/>
            <a:r>
              <a:rPr kumimoji="1" lang="ja-JP" altLang="en-US" b="1" u="sng" dirty="0">
                <a:solidFill>
                  <a:schemeClr val="tx1"/>
                </a:solidFill>
                <a:latin typeface="Meiryo UI" panose="020B0604030504040204" pitchFamily="50" charset="-128"/>
                <a:ea typeface="Meiryo UI" panose="020B0604030504040204" pitchFamily="50" charset="-128"/>
              </a:rPr>
              <a:t>情報提供様式 </a:t>
            </a:r>
            <a:endParaRPr kumimoji="1" lang="en-US" altLang="ja-JP" b="1" u="sng" dirty="0">
              <a:solidFill>
                <a:schemeClr val="tx1"/>
              </a:solidFill>
              <a:latin typeface="Meiryo UI" panose="020B0604030504040204" pitchFamily="50" charset="-128"/>
              <a:ea typeface="Meiryo UI" panose="020B0604030504040204" pitchFamily="50" charset="-128"/>
            </a:endParaRPr>
          </a:p>
          <a:p>
            <a:pPr algn="ctr"/>
            <a:r>
              <a:rPr kumimoji="1" lang="ja-JP" altLang="en-US" b="1" u="sng" dirty="0">
                <a:solidFill>
                  <a:schemeClr val="tx1"/>
                </a:solidFill>
                <a:latin typeface="Meiryo UI" panose="020B0604030504040204" pitchFamily="50" charset="-128"/>
                <a:ea typeface="Meiryo UI" panose="020B0604030504040204" pitchFamily="50" charset="-128"/>
              </a:rPr>
              <a:t>に則り情報提供</a:t>
            </a:r>
            <a:endParaRPr kumimoji="1" lang="en-US" altLang="ja-JP" b="1" u="sng"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rgbClr val="FF0000"/>
                </a:solidFill>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次項に詳細記載</a:t>
            </a:r>
            <a:endParaRPr kumimoji="1" lang="en-US" altLang="ja-JP" sz="1200" dirty="0">
              <a:solidFill>
                <a:srgbClr val="FF0000"/>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場合によりグリーンファイナンス推進機構からヒアリングを</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させていただくことがあります。</a:t>
            </a:r>
            <a:r>
              <a:rPr kumimoji="1" lang="en-US" altLang="ja-JP" sz="1200" dirty="0">
                <a:solidFill>
                  <a:schemeClr val="tx1"/>
                </a:solidFill>
                <a:latin typeface="Meiryo UI" panose="020B0604030504040204" pitchFamily="50" charset="-128"/>
                <a:ea typeface="Meiryo UI" panose="020B0604030504040204" pitchFamily="50" charset="-128"/>
              </a:rPr>
              <a:t>)</a:t>
            </a:r>
          </a:p>
        </p:txBody>
      </p:sp>
      <p:sp>
        <p:nvSpPr>
          <p:cNvPr id="62" name="正方形/長方形 61">
            <a:extLst>
              <a:ext uri="{FF2B5EF4-FFF2-40B4-BE49-F238E27FC236}">
                <a16:creationId xmlns:a16="http://schemas.microsoft.com/office/drawing/2014/main" id="{F5DD05A4-B398-4244-B48D-D636E286CE6A}"/>
              </a:ext>
            </a:extLst>
          </p:cNvPr>
          <p:cNvSpPr/>
          <p:nvPr/>
        </p:nvSpPr>
        <p:spPr>
          <a:xfrm>
            <a:off x="5879835" y="3435670"/>
            <a:ext cx="1893378" cy="1804781"/>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随時新機構による</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投融資審査開始</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8" name="二等辺三角形 17">
            <a:extLst>
              <a:ext uri="{FF2B5EF4-FFF2-40B4-BE49-F238E27FC236}">
                <a16:creationId xmlns:a16="http://schemas.microsoft.com/office/drawing/2014/main" id="{E2CEBB70-9B2C-47B9-B744-46419FE151D4}"/>
              </a:ext>
            </a:extLst>
          </p:cNvPr>
          <p:cNvSpPr/>
          <p:nvPr/>
        </p:nvSpPr>
        <p:spPr>
          <a:xfrm rot="5400000">
            <a:off x="5023590" y="4021279"/>
            <a:ext cx="991221" cy="4918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4AE11826-51F5-4915-BE56-D86B2FE9EC7F}"/>
              </a:ext>
            </a:extLst>
          </p:cNvPr>
          <p:cNvSpPr/>
          <p:nvPr/>
        </p:nvSpPr>
        <p:spPr>
          <a:xfrm>
            <a:off x="8122024" y="3435669"/>
            <a:ext cx="1545278" cy="181894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投融資</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決定・実行</a:t>
            </a:r>
          </a:p>
        </p:txBody>
      </p:sp>
      <p:sp>
        <p:nvSpPr>
          <p:cNvPr id="64" name="二等辺三角形 63">
            <a:extLst>
              <a:ext uri="{FF2B5EF4-FFF2-40B4-BE49-F238E27FC236}">
                <a16:creationId xmlns:a16="http://schemas.microsoft.com/office/drawing/2014/main" id="{D248E936-998C-48BD-9D3B-611613FA8E7A}"/>
              </a:ext>
            </a:extLst>
          </p:cNvPr>
          <p:cNvSpPr/>
          <p:nvPr/>
        </p:nvSpPr>
        <p:spPr>
          <a:xfrm rot="5400000">
            <a:off x="7494148" y="4165369"/>
            <a:ext cx="991222" cy="20371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0" name="吹き出し: 角を丸めた四角形 19">
            <a:extLst>
              <a:ext uri="{FF2B5EF4-FFF2-40B4-BE49-F238E27FC236}">
                <a16:creationId xmlns:a16="http://schemas.microsoft.com/office/drawing/2014/main" id="{677E8809-B5CA-4E31-9FA9-9434692EB5A7}"/>
              </a:ext>
            </a:extLst>
          </p:cNvPr>
          <p:cNvSpPr/>
          <p:nvPr/>
        </p:nvSpPr>
        <p:spPr>
          <a:xfrm>
            <a:off x="5697383" y="2549295"/>
            <a:ext cx="3745641" cy="424654"/>
          </a:xfrm>
          <a:prstGeom prst="wedgeRoundRectCallout">
            <a:avLst>
              <a:gd name="adj1" fmla="val -17934"/>
              <a:gd name="adj2" fmla="val 80641"/>
              <a:gd name="adj3" fmla="val 16667"/>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新機構設立は</a:t>
            </a:r>
            <a:r>
              <a:rPr kumimoji="1" lang="en-US" altLang="ja-JP" dirty="0">
                <a:solidFill>
                  <a:srgbClr val="FF0000"/>
                </a:solidFill>
                <a:latin typeface="Meiryo UI" panose="020B0604030504040204" pitchFamily="50" charset="-128"/>
                <a:ea typeface="Meiryo UI" panose="020B0604030504040204" pitchFamily="50" charset="-128"/>
              </a:rPr>
              <a:t>2022</a:t>
            </a:r>
            <a:r>
              <a:rPr kumimoji="1" lang="ja-JP" altLang="en-US" dirty="0">
                <a:solidFill>
                  <a:srgbClr val="FF0000"/>
                </a:solidFill>
                <a:latin typeface="Meiryo UI" panose="020B0604030504040204" pitchFamily="50" charset="-128"/>
                <a:ea typeface="Meiryo UI" panose="020B0604030504040204" pitchFamily="50" charset="-128"/>
              </a:rPr>
              <a:t>年</a:t>
            </a:r>
            <a:r>
              <a:rPr kumimoji="1" lang="en-US" altLang="ja-JP" dirty="0">
                <a:solidFill>
                  <a:srgbClr val="FF0000"/>
                </a:solidFill>
                <a:latin typeface="Meiryo UI" panose="020B0604030504040204" pitchFamily="50" charset="-128"/>
                <a:ea typeface="Meiryo UI" panose="020B0604030504040204" pitchFamily="50" charset="-128"/>
              </a:rPr>
              <a:t>10</a:t>
            </a:r>
            <a:r>
              <a:rPr kumimoji="1" lang="ja-JP" altLang="en-US" dirty="0">
                <a:solidFill>
                  <a:srgbClr val="FF0000"/>
                </a:solidFill>
                <a:latin typeface="Meiryo UI" panose="020B0604030504040204" pitchFamily="50" charset="-128"/>
                <a:ea typeface="Meiryo UI" panose="020B0604030504040204" pitchFamily="50" charset="-128"/>
              </a:rPr>
              <a:t>月頃</a:t>
            </a:r>
            <a:r>
              <a:rPr kumimoji="1" lang="ja-JP" altLang="en-US" dirty="0">
                <a:solidFill>
                  <a:schemeClr val="tx1"/>
                </a:solidFill>
                <a:latin typeface="Meiryo UI" panose="020B0604030504040204" pitchFamily="50" charset="-128"/>
                <a:ea typeface="Meiryo UI" panose="020B0604030504040204" pitchFamily="50" charset="-128"/>
              </a:rPr>
              <a:t>を予定</a:t>
            </a:r>
          </a:p>
        </p:txBody>
      </p:sp>
      <p:sp>
        <p:nvSpPr>
          <p:cNvPr id="27" name="四角形: 角を丸くする 26">
            <a:extLst>
              <a:ext uri="{FF2B5EF4-FFF2-40B4-BE49-F238E27FC236}">
                <a16:creationId xmlns:a16="http://schemas.microsoft.com/office/drawing/2014/main" id="{283F0F3F-E547-447E-91FD-87ABE389FDE7}"/>
              </a:ext>
            </a:extLst>
          </p:cNvPr>
          <p:cNvSpPr/>
          <p:nvPr/>
        </p:nvSpPr>
        <p:spPr>
          <a:xfrm>
            <a:off x="150024" y="4427663"/>
            <a:ext cx="2665797" cy="838684"/>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上記企業関係者・支援者</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例：該当企業へのコンサルティング業務を提供する事業者、融資を行う事業者</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CC2C3256-995D-4B0B-BC0B-8440EBA62CA4}"/>
              </a:ext>
            </a:extLst>
          </p:cNvPr>
          <p:cNvSpPr/>
          <p:nvPr/>
        </p:nvSpPr>
        <p:spPr>
          <a:xfrm>
            <a:off x="5772150" y="5893588"/>
            <a:ext cx="3714749" cy="9217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defTabSz="914400">
              <a:defRPr/>
            </a:pPr>
            <a:r>
              <a:rPr kumimoji="1" lang="ja-JP" altLang="en-US" sz="1400" b="1" u="sng" kern="0" dirty="0">
                <a:solidFill>
                  <a:schemeClr val="tx1"/>
                </a:solidFill>
              </a:rPr>
              <a:t>連絡先</a:t>
            </a:r>
            <a:endParaRPr kumimoji="1" lang="en-US" altLang="ja-JP" sz="1400" b="1" u="sng" kern="0" dirty="0">
              <a:solidFill>
                <a:schemeClr val="tx1"/>
              </a:solidFill>
            </a:endParaRPr>
          </a:p>
          <a:p>
            <a:pPr defTabSz="914400">
              <a:defRPr/>
            </a:pPr>
            <a:r>
              <a:rPr kumimoji="1" lang="ja-JP" altLang="en-US" sz="1400" kern="0" dirty="0">
                <a:solidFill>
                  <a:schemeClr val="tx1"/>
                </a:solidFill>
              </a:rPr>
              <a:t>環境省　</a:t>
            </a:r>
            <a:r>
              <a:rPr kumimoji="1" lang="zh-TW" altLang="en-US" sz="1400" kern="0" dirty="0">
                <a:solidFill>
                  <a:schemeClr val="tx1"/>
                </a:solidFill>
              </a:rPr>
              <a:t>脱炭素化支援機構設立準備室</a:t>
            </a:r>
            <a:endParaRPr kumimoji="1" lang="en-US" altLang="zh-TW" sz="1400" kern="0" dirty="0">
              <a:solidFill>
                <a:schemeClr val="tx1"/>
              </a:solidFill>
            </a:endParaRPr>
          </a:p>
          <a:p>
            <a:pPr defTabSz="914400">
              <a:defRPr/>
            </a:pPr>
            <a:r>
              <a:rPr kumimoji="1" lang="ja-JP" altLang="en-US" sz="1400" kern="0" dirty="0">
                <a:solidFill>
                  <a:schemeClr val="tx1"/>
                </a:solidFill>
              </a:rPr>
              <a:t>電話 ： </a:t>
            </a:r>
            <a:r>
              <a:rPr kumimoji="1" lang="en-US" altLang="ja-JP" sz="1400" kern="0" dirty="0">
                <a:solidFill>
                  <a:schemeClr val="tx1"/>
                </a:solidFill>
              </a:rPr>
              <a:t>03-5521-9109</a:t>
            </a:r>
          </a:p>
          <a:p>
            <a:pPr defTabSz="914400">
              <a:defRPr/>
            </a:pPr>
            <a:r>
              <a:rPr kumimoji="1" lang="ja-JP" altLang="en-US" sz="1400" kern="0" dirty="0">
                <a:solidFill>
                  <a:schemeClr val="tx1"/>
                </a:solidFill>
              </a:rPr>
              <a:t>メール： </a:t>
            </a:r>
            <a:r>
              <a:rPr kumimoji="1" lang="en-US" altLang="ja-JP" sz="1400" kern="0" dirty="0">
                <a:solidFill>
                  <a:schemeClr val="tx1"/>
                </a:solidFill>
              </a:rPr>
              <a:t>zerocarbon-finance@env.go.jp</a:t>
            </a:r>
          </a:p>
        </p:txBody>
      </p:sp>
      <p:sp>
        <p:nvSpPr>
          <p:cNvPr id="23" name="二等辺三角形 22">
            <a:extLst>
              <a:ext uri="{FF2B5EF4-FFF2-40B4-BE49-F238E27FC236}">
                <a16:creationId xmlns:a16="http://schemas.microsoft.com/office/drawing/2014/main" id="{DE120943-FB01-41F0-99C9-D8F333673204}"/>
              </a:ext>
            </a:extLst>
          </p:cNvPr>
          <p:cNvSpPr/>
          <p:nvPr/>
        </p:nvSpPr>
        <p:spPr>
          <a:xfrm rot="5400000">
            <a:off x="2723222" y="3646134"/>
            <a:ext cx="609356" cy="18842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4" name="二等辺三角形 23">
            <a:extLst>
              <a:ext uri="{FF2B5EF4-FFF2-40B4-BE49-F238E27FC236}">
                <a16:creationId xmlns:a16="http://schemas.microsoft.com/office/drawing/2014/main" id="{29CDD1C6-DE73-4AAC-9557-8FE5793B0A23}"/>
              </a:ext>
            </a:extLst>
          </p:cNvPr>
          <p:cNvSpPr/>
          <p:nvPr/>
        </p:nvSpPr>
        <p:spPr>
          <a:xfrm rot="5400000">
            <a:off x="2723222" y="4763406"/>
            <a:ext cx="609355" cy="18842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2E2B9B8D-4F09-4F19-9F01-BFE6594D8721}"/>
              </a:ext>
            </a:extLst>
          </p:cNvPr>
          <p:cNvSpPr/>
          <p:nvPr/>
        </p:nvSpPr>
        <p:spPr>
          <a:xfrm>
            <a:off x="3506016" y="3060840"/>
            <a:ext cx="1893378" cy="29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pPr algn="r"/>
            <a:r>
              <a:rPr kumimoji="1" lang="ja-JP" altLang="en-US" dirty="0">
                <a:solidFill>
                  <a:schemeClr val="tx1"/>
                </a:solidFill>
                <a:latin typeface="Meiryo UI" panose="020B0604030504040204" pitchFamily="50" charset="-128"/>
                <a:ea typeface="Meiryo UI" panose="020B0604030504040204" pitchFamily="50" charset="-128"/>
              </a:rPr>
              <a:t>新機構設立前</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FBA78F0F-337F-4C5A-B41A-9923D810FF1E}"/>
              </a:ext>
            </a:extLst>
          </p:cNvPr>
          <p:cNvSpPr/>
          <p:nvPr/>
        </p:nvSpPr>
        <p:spPr>
          <a:xfrm>
            <a:off x="5772150" y="3078866"/>
            <a:ext cx="1893378" cy="290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0" rIns="36000" bIns="0" rtlCol="0" anchor="ctr"/>
          <a:lstStyle/>
          <a:p>
            <a:r>
              <a:rPr kumimoji="1" lang="ja-JP" altLang="en-US" dirty="0">
                <a:solidFill>
                  <a:schemeClr val="tx1"/>
                </a:solidFill>
                <a:latin typeface="Meiryo UI" panose="020B0604030504040204" pitchFamily="50" charset="-128"/>
                <a:ea typeface="Meiryo UI" panose="020B0604030504040204" pitchFamily="50" charset="-128"/>
              </a:rPr>
              <a:t>新機構設立後</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C680193-FBC9-4C85-9AEC-016C983812D0}"/>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6</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．本機構設立までの事業者との連絡調整について</a:t>
            </a:r>
          </a:p>
        </p:txBody>
      </p:sp>
      <p:sp>
        <p:nvSpPr>
          <p:cNvPr id="32" name="テキスト ボックス 31">
            <a:extLst>
              <a:ext uri="{FF2B5EF4-FFF2-40B4-BE49-F238E27FC236}">
                <a16:creationId xmlns:a16="http://schemas.microsoft.com/office/drawing/2014/main" id="{3D8BBAF2-9FFD-44D7-95E9-0F4078E40648}"/>
              </a:ext>
            </a:extLst>
          </p:cNvPr>
          <p:cNvSpPr txBox="1"/>
          <p:nvPr/>
        </p:nvSpPr>
        <p:spPr>
          <a:xfrm>
            <a:off x="129955" y="6102107"/>
            <a:ext cx="5411207" cy="719034"/>
          </a:xfrm>
          <a:prstGeom prst="rect">
            <a:avLst/>
          </a:prstGeom>
          <a:noFill/>
        </p:spPr>
        <p:txBody>
          <a:bodyPr wrap="square">
            <a:spAutoFit/>
          </a:bodyPr>
          <a:lstStyle>
            <a:defPPr>
              <a:defRPr lang="en-US"/>
            </a:defPPr>
            <a:lvl1pPr marL="180975" indent="-180975" defTabSz="914400">
              <a:spcBef>
                <a:spcPts val="200"/>
              </a:spcBef>
              <a:buClr>
                <a:schemeClr val="tx1"/>
              </a:buClr>
              <a:buFont typeface="Yu Gothic" panose="020B0400000000000000" pitchFamily="50" charset="-128"/>
              <a:buChar char="※"/>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事前の案件情報収集に対して情報提供いただいた企業から</a:t>
            </a:r>
            <a:r>
              <a:rPr lang="ja-JP" altLang="en-US"/>
              <a:t>優先的に</a:t>
            </a:r>
            <a:br>
              <a:rPr lang="en-US" altLang="ja-JP" dirty="0"/>
            </a:br>
            <a:r>
              <a:rPr lang="ja-JP" altLang="en-US" dirty="0"/>
              <a:t>審査させていただくわけではありませんが、審査は申請順となる</a:t>
            </a:r>
            <a:r>
              <a:rPr lang="ja-JP" altLang="en-US"/>
              <a:t>ため、</a:t>
            </a:r>
            <a:br>
              <a:rPr lang="en-US" altLang="ja-JP" dirty="0"/>
            </a:br>
            <a:r>
              <a:rPr lang="ja-JP" altLang="en-US" dirty="0"/>
              <a:t>事前に情報提供いただいたもののほうが審査の短縮に繋がり得ます。</a:t>
            </a:r>
          </a:p>
        </p:txBody>
      </p:sp>
      <p:sp>
        <p:nvSpPr>
          <p:cNvPr id="22" name="テキスト ボックス 21">
            <a:extLst>
              <a:ext uri="{FF2B5EF4-FFF2-40B4-BE49-F238E27FC236}">
                <a16:creationId xmlns:a16="http://schemas.microsoft.com/office/drawing/2014/main" id="{9EBF0F2B-53D7-486B-BDD2-252EB739EB01}"/>
              </a:ext>
            </a:extLst>
          </p:cNvPr>
          <p:cNvSpPr txBox="1"/>
          <p:nvPr/>
        </p:nvSpPr>
        <p:spPr>
          <a:xfrm>
            <a:off x="129955" y="5400921"/>
            <a:ext cx="5411199" cy="719034"/>
          </a:xfrm>
          <a:prstGeom prst="rect">
            <a:avLst/>
          </a:prstGeom>
        </p:spPr>
        <p:txBody>
          <a:bodyPr vert="horz" wrap="square" lIns="72000" tIns="36000" rIns="72000" bIns="36000" rtlCol="0" anchor="t" anchorCtr="0">
            <a:spAutoFit/>
          </a:bodyPr>
          <a:lstStyle>
            <a:defPPr>
              <a:defRPr lang="en-US"/>
            </a:defPPr>
            <a:lvl1pPr marL="180975" marR="0" indent="-180975" defTabSz="914400" fontAlgn="auto">
              <a:lnSpc>
                <a:spcPct val="100000"/>
              </a:lnSpc>
              <a:spcBef>
                <a:spcPts val="200"/>
              </a:spcBef>
              <a:spcAft>
                <a:spcPts val="0"/>
              </a:spcAft>
              <a:buClr>
                <a:schemeClr val="tx1"/>
              </a:buClr>
              <a:buSzTx/>
              <a:buFont typeface="Yu Gothic" panose="020B0400000000000000" pitchFamily="50" charset="-128"/>
              <a:buChar char="※"/>
              <a:tabLst/>
              <a:defRPr kumimoji="1" sz="1400"/>
            </a:lvl1pPr>
            <a:lvl2pPr marL="361950" indent="-180975" defTabSz="914400">
              <a:lnSpc>
                <a:spcPct val="100000"/>
              </a:lnSpc>
              <a:spcBef>
                <a:spcPts val="0"/>
              </a:spcBef>
              <a:spcAft>
                <a:spcPts val="900"/>
              </a:spcAft>
              <a:buClr>
                <a:schemeClr val="tx1"/>
              </a:buClr>
              <a:buFont typeface="Arial" panose="020B0604020202020204" pitchFamily="34" charset="0"/>
              <a:buChar char="–"/>
              <a:defRPr kumimoji="1" sz="2000"/>
            </a:lvl2pPr>
            <a:lvl3pPr marL="547688" indent="-185738" defTabSz="914400">
              <a:lnSpc>
                <a:spcPct val="100000"/>
              </a:lnSpc>
              <a:spcBef>
                <a:spcPts val="0"/>
              </a:spcBef>
              <a:spcAft>
                <a:spcPts val="900"/>
              </a:spcAft>
              <a:buClr>
                <a:schemeClr val="tx1"/>
              </a:buClr>
              <a:buFont typeface="Georgia" pitchFamily="18" charset="0"/>
              <a:buChar char="-"/>
              <a:defRPr kumimoji="1" sz="2000"/>
            </a:lvl3pPr>
            <a:lvl4pPr marL="822960" indent="-274320" defTabSz="914400">
              <a:lnSpc>
                <a:spcPct val="100000"/>
              </a:lnSpc>
              <a:spcBef>
                <a:spcPts val="0"/>
              </a:spcBef>
              <a:spcAft>
                <a:spcPts val="900"/>
              </a:spcAft>
              <a:buClr>
                <a:schemeClr val="tx1"/>
              </a:buClr>
              <a:buFont typeface="Georgia" pitchFamily="18" charset="0"/>
              <a:buChar char="◦"/>
              <a:defRPr kumimoji="1" sz="2000"/>
            </a:lvl4pPr>
            <a:lvl5pPr marL="1097280" indent="-274320" defTabSz="914400">
              <a:lnSpc>
                <a:spcPct val="100000"/>
              </a:lnSpc>
              <a:spcBef>
                <a:spcPts val="0"/>
              </a:spcBef>
              <a:spcAft>
                <a:spcPts val="900"/>
              </a:spcAft>
              <a:buClr>
                <a:schemeClr val="tx1"/>
              </a:buClr>
              <a:buFont typeface="Georgia" pitchFamily="18" charset="0"/>
              <a:buChar char="›"/>
              <a:defRPr kumimoji="1" sz="2000" baseline="0"/>
            </a:lvl5pPr>
            <a:lvl6pPr marL="274320" marR="0" indent="-274320" defTabSz="914400" fontAlgn="auto">
              <a:lnSpc>
                <a:spcPct val="100000"/>
              </a:lnSpc>
              <a:spcBef>
                <a:spcPts val="0"/>
              </a:spcBef>
              <a:spcAft>
                <a:spcPts val="900"/>
              </a:spcAft>
              <a:buClr>
                <a:schemeClr val="tx1"/>
              </a:buClr>
              <a:buSzPct val="100000"/>
              <a:buFont typeface="+mj-lt"/>
              <a:buAutoNum type="arabicPeriod"/>
              <a:tabLst/>
              <a:defRPr kumimoji="1" sz="2000" baseline="0">
                <a:latin typeface="Georgia" pitchFamily="18" charset="0"/>
              </a:defRPr>
            </a:lvl6pPr>
            <a:lvl7pPr marL="548640" indent="-274320" defTabSz="914400">
              <a:lnSpc>
                <a:spcPct val="100000"/>
              </a:lnSpc>
              <a:spcBef>
                <a:spcPts val="0"/>
              </a:spcBef>
              <a:spcAft>
                <a:spcPts val="900"/>
              </a:spcAft>
              <a:buSzPct val="100000"/>
              <a:buFont typeface="+mj-lt"/>
              <a:buAutoNum type="alphaLcPeriod"/>
              <a:defRPr kumimoji="1" sz="2000" baseline="0">
                <a:latin typeface="Georgia" pitchFamily="18" charset="0"/>
              </a:defRPr>
            </a:lvl7pPr>
            <a:lvl8pPr marL="822960" indent="-274320" defTabSz="914400">
              <a:lnSpc>
                <a:spcPct val="100000"/>
              </a:lnSpc>
              <a:spcBef>
                <a:spcPts val="0"/>
              </a:spcBef>
              <a:spcAft>
                <a:spcPts val="900"/>
              </a:spcAft>
              <a:buSzPct val="100000"/>
              <a:buFont typeface="+mj-lt"/>
              <a:buAutoNum type="romanLcPeriod"/>
              <a:defRPr kumimoji="1" sz="2000" baseline="0">
                <a:latin typeface="Georgia" pitchFamily="18" charset="0"/>
              </a:defRPr>
            </a:lvl8pPr>
            <a:lvl9pPr marL="0" indent="-274320" defTabSz="914400">
              <a:lnSpc>
                <a:spcPct val="100000"/>
              </a:lnSpc>
              <a:spcBef>
                <a:spcPts val="0"/>
              </a:spcBef>
              <a:spcAft>
                <a:spcPts val="900"/>
              </a:spcAft>
              <a:buFont typeface="Arial" pitchFamily="34" charset="0"/>
              <a:buNone/>
              <a:defRPr kumimoji="1" sz="2000" b="1" baseline="0">
                <a:solidFill>
                  <a:schemeClr val="tx2"/>
                </a:solidFill>
                <a:latin typeface="Georgia" pitchFamily="18" charset="0"/>
              </a:defRPr>
            </a:lvl9pPr>
          </a:lstStyle>
          <a:p>
            <a:r>
              <a:rPr lang="ja-JP" altLang="en-US" dirty="0"/>
              <a:t>上記情報提供様式のやり取りは、</a:t>
            </a:r>
            <a:r>
              <a:rPr lang="ja-JP" altLang="ja-JP" dirty="0"/>
              <a:t>環境省において、機構設立後の実効的な運営の準備の一つとして情報収集を行うものであり、資金供給の事前審査ではなく、予断を与えるものでもありません。</a:t>
            </a:r>
          </a:p>
        </p:txBody>
      </p:sp>
    </p:spTree>
    <p:extLst>
      <p:ext uri="{BB962C8B-B14F-4D97-AF65-F5344CB8AC3E}">
        <p14:creationId xmlns:p14="http://schemas.microsoft.com/office/powerpoint/2010/main" val="412282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32166D70-8AAE-4335-B751-B4F955AAF24B}"/>
              </a:ext>
            </a:extLst>
          </p:cNvPr>
          <p:cNvGraphicFramePr>
            <a:graphicFrameLocks noChangeAspect="1"/>
          </p:cNvGraphicFramePr>
          <p:nvPr>
            <p:custDataLst>
              <p:tags r:id="rId1"/>
            </p:custDataLst>
            <p:extLst>
              <p:ext uri="{D42A27DB-BD31-4B8C-83A1-F6EECF244321}">
                <p14:modId xmlns:p14="http://schemas.microsoft.com/office/powerpoint/2010/main" val="274500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306" imgH="306" progId="TCLayout.ActiveDocument.1">
                  <p:embed/>
                </p:oleObj>
              </mc:Choice>
              <mc:Fallback>
                <p:oleObj name="think-cell スライド" r:id="rId3" imgW="306" imgH="306" progId="TCLayout.ActiveDocument.1">
                  <p:embed/>
                  <p:pic>
                    <p:nvPicPr>
                      <p:cNvPr id="6" name="オブジェクト 5" hidden="1">
                        <a:extLst>
                          <a:ext uri="{FF2B5EF4-FFF2-40B4-BE49-F238E27FC236}">
                            <a16:creationId xmlns:a16="http://schemas.microsoft.com/office/drawing/2014/main" id="{32166D70-8AAE-4335-B751-B4F955AAF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脱炭素化支援機構への資金ニーズ情報の提供について</a:t>
            </a:r>
            <a:endParaRPr kumimoji="1" lang="ja-JP" altLang="en-US" dirty="0"/>
          </a:p>
        </p:txBody>
      </p:sp>
      <p:sp>
        <p:nvSpPr>
          <p:cNvPr id="4" name="正方形/長方形 3"/>
          <p:cNvSpPr/>
          <p:nvPr/>
        </p:nvSpPr>
        <p:spPr>
          <a:xfrm>
            <a:off x="150024" y="3820447"/>
            <a:ext cx="9605952" cy="2677656"/>
          </a:xfrm>
          <a:prstGeom prst="rect">
            <a:avLst/>
          </a:prstGeom>
        </p:spPr>
        <p:txBody>
          <a:bodyPr wrap="square">
            <a:spAutoFit/>
          </a:bodyPr>
          <a:lstStyle/>
          <a:p>
            <a:pPr marL="182563" marR="0" lvl="0" indent="-182563" algn="just"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留意事項</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179388" lvl="0" indent="-179388" algn="just">
              <a:buFont typeface="Arial" panose="020B0604020202020204" pitchFamily="34" charset="0"/>
              <a:buChar char="•"/>
              <a:defRPr/>
            </a:pP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環境省において、</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機構設立後の実効的な運営の準備の一つとして情報収集を行うものであり、資金供給の事前審査ではなく、予断を与えるものでもありません</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539750" marR="0" lvl="0" indent="-269875"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逆に、回答者に対して、資金供給等を受けることを予め約することを求めるものでもありません。</a:t>
            </a:r>
          </a:p>
          <a:p>
            <a:pPr marL="539750" marR="0" lvl="0" indent="-269875"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いただいた情報について、</a:t>
            </a:r>
            <a:r>
              <a:rPr kumimoji="0" lang="ja-JP" altLang="en-US"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返信できないことがありえます。</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あらかじめ</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了承ください。</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400" b="1" i="0"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回答は、情報収集目的のみに使用</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します。</a:t>
            </a:r>
          </a:p>
          <a:p>
            <a:pPr marL="539750" marR="0" lvl="1" indent="-269875"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回答内容は、環境省担当部局および今後の準備の過程で脱炭素化支援機構の役職員になる予定の方及び</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PwC</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アドバイザリー合同会社（環境省「令和</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年度脱炭素化に資する設備等への投資加速に向けた調査検討委託業務」受託事業者）のみで共有します。</a:t>
            </a:r>
          </a:p>
          <a:p>
            <a:pPr marL="539750" marR="0" lvl="1" indent="-269875"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個別案件の内容が特定される形で同意なく外部に公表することはありません。</a:t>
            </a:r>
          </a:p>
          <a:p>
            <a:pPr marL="182563" marR="0" lvl="0" indent="-182563" algn="just"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事業構想段階等で、定量的な記載が難しい・記載できない欄がある場合でも、できる限り</a:t>
            </a:r>
            <a:r>
              <a:rPr kumimoji="0" lang="ja-JP" altLang="en-US"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記入・</a:t>
            </a:r>
            <a:r>
              <a:rPr kumimoji="0" lang="ja-JP" altLang="en-US"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提供いただければ、内容を拝見させていただきますので、そのような場合でも、是非</a:t>
            </a:r>
            <a:r>
              <a:rPr kumimoji="0" lang="ja-JP" altLang="en-US"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御</a:t>
            </a:r>
            <a:r>
              <a:rPr kumimoji="0" lang="ja-JP" altLang="ja-JP" sz="14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連絡ください。</a:t>
            </a:r>
            <a:endPar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コンテンツ プレースホルダー 2">
            <a:extLst>
              <a:ext uri="{FF2B5EF4-FFF2-40B4-BE49-F238E27FC236}">
                <a16:creationId xmlns:a16="http://schemas.microsoft.com/office/drawing/2014/main" id="{159D5301-08A6-4A99-BF04-ABF7EF969BA5}"/>
              </a:ext>
            </a:extLst>
          </p:cNvPr>
          <p:cNvSpPr>
            <a:spLocks noGrp="1"/>
          </p:cNvSpPr>
          <p:nvPr>
            <p:ph sz="quarter" idx="12"/>
          </p:nvPr>
        </p:nvSpPr>
        <p:spPr>
          <a:xfrm>
            <a:off x="150024" y="1017311"/>
            <a:ext cx="9605952" cy="1308939"/>
          </a:xfrm>
        </p:spPr>
        <p:txBody>
          <a:bodyPr tIns="36000" bIns="36000"/>
          <a:lstStyle/>
          <a:p>
            <a:r>
              <a:rPr lang="ja-JP" altLang="en-US" sz="1800" dirty="0"/>
              <a:t>脱炭素化支援機構の実効的な運営の準備として、機構からの資金供給を受ける資金ニーズの情報を幅広く収集します。</a:t>
            </a:r>
            <a:r>
              <a:rPr lang="ja-JP" altLang="en-US" sz="1800" b="1" u="sng" dirty="0"/>
              <a:t>機構から資金供給を受けることに関心のある方は、是非情報提供ください。</a:t>
            </a:r>
            <a:endParaRPr lang="en-US" altLang="ja-JP" sz="1800" b="1" u="sng" dirty="0"/>
          </a:p>
          <a:p>
            <a:r>
              <a:rPr lang="ja-JP" altLang="en-US" sz="1800" b="1" u="sng" dirty="0"/>
              <a:t>社内のみならず、関連企業や取引先などにも、資金調達の選択肢の一つとして御紹介ください。</a:t>
            </a:r>
            <a:endParaRPr lang="en-US" altLang="ja-JP" sz="1800" dirty="0"/>
          </a:p>
          <a:p>
            <a:r>
              <a:rPr lang="ja-JP" altLang="en-US" sz="1800" dirty="0"/>
              <a:t>支援を希望する企業だけでなく、金融機関やコンサル事業者から情報提供いただくことも可能です。</a:t>
            </a:r>
          </a:p>
        </p:txBody>
      </p:sp>
      <p:sp>
        <p:nvSpPr>
          <p:cNvPr id="12" name="正方形/長方形 11">
            <a:extLst>
              <a:ext uri="{FF2B5EF4-FFF2-40B4-BE49-F238E27FC236}">
                <a16:creationId xmlns:a16="http://schemas.microsoft.com/office/drawing/2014/main" id="{F14F56A7-6729-4B62-9744-55DA881678DE}"/>
              </a:ext>
            </a:extLst>
          </p:cNvPr>
          <p:cNvSpPr/>
          <p:nvPr/>
        </p:nvSpPr>
        <p:spPr>
          <a:xfrm>
            <a:off x="150024" y="2432850"/>
            <a:ext cx="9605952" cy="1387597"/>
          </a:xfrm>
          <a:prstGeom prst="rect">
            <a:avLst/>
          </a:prstGeom>
          <a:solidFill>
            <a:schemeClr val="accent2">
              <a:lumMod val="20000"/>
              <a:lumOff val="80000"/>
            </a:schemeClr>
          </a:solidFill>
        </p:spPr>
        <p:txBody>
          <a:bodyPr wrap="square" anchor="ctr" anchorCtr="0">
            <a:noAutofit/>
          </a:bodyPr>
          <a:lstStyle/>
          <a:p>
            <a:r>
              <a:rPr lang="ja-JP" altLang="en-US" sz="1400" dirty="0"/>
              <a:t>☆情報提供様式の掲載場所　</a:t>
            </a:r>
            <a:r>
              <a:rPr lang="en-US" altLang="ja-JP" sz="1200" dirty="0"/>
              <a:t>※</a:t>
            </a:r>
            <a:r>
              <a:rPr lang="ja-JP" altLang="en-US" sz="1200" dirty="0"/>
              <a:t>必ず、こちらの</a:t>
            </a:r>
            <a:r>
              <a:rPr lang="ja-JP" altLang="en-US" sz="1200" b="1" u="sng" dirty="0"/>
              <a:t>様式に従い、情報提供をお願いいたします</a:t>
            </a:r>
            <a:br>
              <a:rPr lang="en-US" altLang="ja-JP" sz="1200" b="1" u="sng" dirty="0"/>
            </a:br>
            <a:r>
              <a:rPr lang="en-US" altLang="ja-JP" sz="1000" u="sng" dirty="0">
                <a:hlinkClick r:id="rId5"/>
              </a:rPr>
              <a:t>https://www.env.go.jp/policy/roadmapcontents/post_167.html</a:t>
            </a:r>
            <a:endParaRPr lang="en-US" altLang="ja-JP" sz="1000" dirty="0"/>
          </a:p>
          <a:p>
            <a:r>
              <a:rPr lang="en-US" altLang="ja-JP" sz="1000" u="sng" dirty="0">
                <a:hlinkClick r:id="rId6"/>
              </a:rPr>
              <a:t>https://ondankataisaku.env.go.jp/carbon_neutral/topics/20211224-topic-19.html</a:t>
            </a:r>
            <a:endParaRPr lang="en-US" altLang="ja-JP" sz="1000" u="sng" dirty="0"/>
          </a:p>
          <a:p>
            <a:r>
              <a:rPr lang="ja-JP" altLang="en-US" sz="1400" dirty="0"/>
              <a:t>☆資料提出先メールアドレス　</a:t>
            </a:r>
            <a:r>
              <a:rPr lang="en-US" altLang="ja-JP" sz="1400" dirty="0">
                <a:hlinkClick r:id="rId7"/>
              </a:rPr>
              <a:t>zerocarbon-finance@env.go.jp</a:t>
            </a:r>
            <a:endParaRPr lang="en-US" altLang="ja-JP" sz="1400" dirty="0"/>
          </a:p>
          <a:p>
            <a:r>
              <a:rPr lang="en-US" altLang="ja-JP" sz="1400" dirty="0"/>
              <a:t>※</a:t>
            </a:r>
            <a:r>
              <a:rPr lang="ja-JP" altLang="en-US" sz="1400" dirty="0"/>
              <a:t>資料提出時のメール件名は、次の通りとしていただきたいです。</a:t>
            </a:r>
            <a:endParaRPr lang="en-US" altLang="ja-JP" sz="1400" dirty="0"/>
          </a:p>
          <a:p>
            <a:r>
              <a:rPr lang="ja-JP" altLang="en-US" sz="1400" dirty="0"/>
              <a:t>　</a:t>
            </a:r>
            <a:r>
              <a:rPr lang="en-US" altLang="ja-JP" sz="1400" dirty="0"/>
              <a:t>【●●</a:t>
            </a:r>
            <a:r>
              <a:rPr lang="ja-JP" altLang="en-US" sz="1400" dirty="0"/>
              <a:t>（会社名）</a:t>
            </a:r>
            <a:r>
              <a:rPr lang="en-US" altLang="ja-JP" sz="1400" dirty="0"/>
              <a:t>】【◎◎</a:t>
            </a:r>
            <a:r>
              <a:rPr lang="ja-JP" altLang="en-US" sz="1400" dirty="0"/>
              <a:t>（事業略称）</a:t>
            </a:r>
            <a:r>
              <a:rPr lang="en-US" altLang="ja-JP" sz="1400" dirty="0"/>
              <a:t>】</a:t>
            </a:r>
            <a:r>
              <a:rPr lang="ja-JP" altLang="en-US" sz="1400" dirty="0"/>
              <a:t>脱炭素化⽀援機構からの資⾦供給等のニーズ情報収集について</a:t>
            </a:r>
            <a:endParaRPr lang="en-US" altLang="ja-JP" sz="1400" dirty="0"/>
          </a:p>
        </p:txBody>
      </p:sp>
      <p:sp>
        <p:nvSpPr>
          <p:cNvPr id="16" name="吹き出し: 四角形 15">
            <a:extLst>
              <a:ext uri="{FF2B5EF4-FFF2-40B4-BE49-F238E27FC236}">
                <a16:creationId xmlns:a16="http://schemas.microsoft.com/office/drawing/2014/main" id="{B6EDD032-88B7-415C-90C5-BF71FF2D4D15}"/>
              </a:ext>
            </a:extLst>
          </p:cNvPr>
          <p:cNvSpPr/>
          <p:nvPr/>
        </p:nvSpPr>
        <p:spPr>
          <a:xfrm>
            <a:off x="7192548" y="2604426"/>
            <a:ext cx="2427732" cy="847407"/>
          </a:xfrm>
          <a:prstGeom prst="wedgeRectCallout">
            <a:avLst>
              <a:gd name="adj1" fmla="val -91037"/>
              <a:gd name="adj2" fmla="val -2178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本年度中</a:t>
            </a:r>
            <a:r>
              <a:rPr kumimoji="1" lang="en-US" altLang="ja-JP" sz="1400" dirty="0">
                <a:solidFill>
                  <a:schemeClr val="bg1"/>
                </a:solidFill>
                <a:latin typeface="Meiryo UI" panose="020B0604030504040204" pitchFamily="50" charset="-128"/>
                <a:ea typeface="Meiryo UI" panose="020B0604030504040204" pitchFamily="50" charset="-128"/>
              </a:rPr>
              <a:t>(2023</a:t>
            </a:r>
            <a:r>
              <a:rPr kumimoji="1" lang="ja-JP" altLang="en-US" sz="1400" dirty="0">
                <a:solidFill>
                  <a:schemeClr val="bg1"/>
                </a:solidFill>
                <a:latin typeface="Meiryo UI" panose="020B0604030504040204" pitchFamily="50" charset="-128"/>
                <a:ea typeface="Meiryo UI" panose="020B0604030504040204" pitchFamily="50" charset="-128"/>
              </a:rPr>
              <a:t>年</a:t>
            </a:r>
            <a:r>
              <a:rPr kumimoji="1" lang="en-US" altLang="ja-JP" sz="1400" dirty="0">
                <a:solidFill>
                  <a:schemeClr val="bg1"/>
                </a:solidFill>
                <a:latin typeface="Meiryo UI" panose="020B0604030504040204" pitchFamily="50" charset="-128"/>
                <a:ea typeface="Meiryo UI" panose="020B0604030504040204" pitchFamily="50" charset="-128"/>
              </a:rPr>
              <a:t>3</a:t>
            </a:r>
            <a:r>
              <a:rPr kumimoji="1" lang="ja-JP" altLang="en-US" sz="1400" dirty="0">
                <a:solidFill>
                  <a:schemeClr val="bg1"/>
                </a:solidFill>
                <a:latin typeface="Meiryo UI" panose="020B0604030504040204" pitchFamily="50" charset="-128"/>
                <a:ea typeface="Meiryo UI" panose="020B0604030504040204" pitchFamily="50" charset="-128"/>
              </a:rPr>
              <a:t>月まで</a:t>
            </a:r>
            <a:r>
              <a:rPr kumimoji="1" lang="en-US" altLang="ja-JP" sz="1400" dirty="0">
                <a:solidFill>
                  <a:schemeClr val="bg1"/>
                </a:solidFill>
                <a:latin typeface="Meiryo UI" panose="020B0604030504040204" pitchFamily="50" charset="-128"/>
                <a:ea typeface="Meiryo UI" panose="020B0604030504040204" pitchFamily="50" charset="-128"/>
              </a:rPr>
              <a:t>)</a:t>
            </a:r>
            <a:r>
              <a:rPr kumimoji="1" lang="ja-JP" altLang="en-US" sz="1400" dirty="0">
                <a:solidFill>
                  <a:schemeClr val="bg1"/>
                </a:solidFill>
                <a:latin typeface="Meiryo UI" panose="020B0604030504040204" pitchFamily="50" charset="-128"/>
                <a:ea typeface="Meiryo UI" panose="020B0604030504040204" pitchFamily="50" charset="-128"/>
              </a:rPr>
              <a:t>に</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kumimoji="1" lang="ja-JP" altLang="en-US" sz="1400" dirty="0">
                <a:solidFill>
                  <a:schemeClr val="bg1"/>
                </a:solidFill>
                <a:latin typeface="Meiryo UI" panose="020B0604030504040204" pitchFamily="50" charset="-128"/>
                <a:ea typeface="Meiryo UI" panose="020B0604030504040204" pitchFamily="50" charset="-128"/>
              </a:rPr>
              <a:t>出資のコミットが求められる案件も</a:t>
            </a:r>
            <a:endParaRPr kumimoji="1" lang="en-US" altLang="ja-JP" sz="1400" dirty="0">
              <a:solidFill>
                <a:schemeClr val="bg1"/>
              </a:solidFill>
              <a:latin typeface="Meiryo UI" panose="020B0604030504040204" pitchFamily="50" charset="-128"/>
              <a:ea typeface="Meiryo UI" panose="020B0604030504040204" pitchFamily="50" charset="-128"/>
            </a:endParaRPr>
          </a:p>
          <a:p>
            <a:pPr algn="ctr"/>
            <a:r>
              <a:rPr kumimoji="1" lang="ja-JP" altLang="en-US" sz="1400" dirty="0">
                <a:solidFill>
                  <a:schemeClr val="bg1"/>
                </a:solidFill>
                <a:latin typeface="Meiryo UI" panose="020B0604030504040204" pitchFamily="50" charset="-128"/>
                <a:ea typeface="Meiryo UI" panose="020B0604030504040204" pitchFamily="50" charset="-128"/>
              </a:rPr>
              <a:t>積極的に受け付けております</a:t>
            </a:r>
          </a:p>
        </p:txBody>
      </p:sp>
      <p:sp>
        <p:nvSpPr>
          <p:cNvPr id="11" name="テキスト ボックス 10">
            <a:extLst>
              <a:ext uri="{FF2B5EF4-FFF2-40B4-BE49-F238E27FC236}">
                <a16:creationId xmlns:a16="http://schemas.microsoft.com/office/drawing/2014/main" id="{E4FCA21A-7040-418D-ADBF-DB814ED4422C}"/>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7</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．資金提供等ニーズ</a:t>
            </a:r>
            <a:r>
              <a:rPr kumimoji="1" lang="ja-JP" altLang="en-US" sz="1400" b="1" dirty="0">
                <a:solidFill>
                  <a:srgbClr val="009C89"/>
                </a:solidFill>
                <a:latin typeface="Meiryo UI"/>
                <a:ea typeface="Meiryo UI"/>
              </a:rPr>
              <a:t>に関する</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情報提供</a:t>
            </a:r>
            <a:r>
              <a:rPr kumimoji="1" lang="ja-JP" altLang="en-US" sz="1400" b="1" dirty="0">
                <a:solidFill>
                  <a:srgbClr val="009C89"/>
                </a:solidFill>
                <a:latin typeface="Meiryo UI"/>
                <a:ea typeface="Meiryo UI"/>
              </a:rPr>
              <a:t>について</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284819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E932138A-1C17-4E89-82C4-1DADF13FF8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E932138A-1C17-4E89-82C4-1DADF13FF8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FA4C667-89D8-4467-A6B9-9C58125C5DE5}"/>
              </a:ext>
            </a:extLst>
          </p:cNvPr>
          <p:cNvSpPr>
            <a:spLocks noGrp="1"/>
          </p:cNvSpPr>
          <p:nvPr>
            <p:ph type="title"/>
          </p:nvPr>
        </p:nvSpPr>
        <p:spPr/>
        <p:txBody>
          <a:bodyPr vert="horz"/>
          <a:lstStyle/>
          <a:p>
            <a:r>
              <a:rPr lang="ja-JP" altLang="en-US" dirty="0"/>
              <a:t>これまで寄せられている資金ニーズ情報の例</a:t>
            </a:r>
            <a:endParaRPr kumimoji="1" lang="ja-JP" altLang="en-US" dirty="0"/>
          </a:p>
        </p:txBody>
      </p:sp>
      <p:sp>
        <p:nvSpPr>
          <p:cNvPr id="9" name="コンテンツ プレースホルダー 8">
            <a:extLst>
              <a:ext uri="{FF2B5EF4-FFF2-40B4-BE49-F238E27FC236}">
                <a16:creationId xmlns:a16="http://schemas.microsoft.com/office/drawing/2014/main" id="{5979C47D-A619-4EF3-BAE9-8D9E63801319}"/>
              </a:ext>
            </a:extLst>
          </p:cNvPr>
          <p:cNvSpPr>
            <a:spLocks noGrp="1"/>
          </p:cNvSpPr>
          <p:nvPr>
            <p:ph sz="quarter" idx="12"/>
          </p:nvPr>
        </p:nvSpPr>
        <p:spPr>
          <a:xfrm>
            <a:off x="98958" y="893297"/>
            <a:ext cx="9605952" cy="1012755"/>
          </a:xfrm>
        </p:spPr>
        <p:txBody>
          <a:bodyPr lIns="72000" tIns="72000" rIns="72000" bIns="72000" anchor="ctr"/>
          <a:lstStyle/>
          <a:p>
            <a:pPr>
              <a:spcBef>
                <a:spcPts val="0"/>
              </a:spcBef>
            </a:pPr>
            <a:r>
              <a:rPr lang="ja-JP" altLang="en-US" sz="1800" dirty="0"/>
              <a:t>これまで、民間企業や民間金融機関等から当省あてに寄せられている資金供給ニーズの情報の例は、以下の通りです。あくまでも例であり、これらと同様・類似の内容も、そうでないものも含めて、脱炭素に関連する事業の資金ニーズであれば、積極的に情報提供いただければ幸いです。</a:t>
            </a:r>
            <a:endParaRPr lang="en-US" altLang="ja-JP" sz="1800" dirty="0">
              <a:sym typeface="Meiryo UI" panose="020B0604030504040204" pitchFamily="50" charset="-128"/>
            </a:endParaRPr>
          </a:p>
        </p:txBody>
      </p:sp>
      <p:sp>
        <p:nvSpPr>
          <p:cNvPr id="97" name="テキスト ボックス 96">
            <a:extLst>
              <a:ext uri="{FF2B5EF4-FFF2-40B4-BE49-F238E27FC236}">
                <a16:creationId xmlns:a16="http://schemas.microsoft.com/office/drawing/2014/main" id="{C13774EE-C7F2-488D-AC7E-B8538E93A646}"/>
              </a:ext>
            </a:extLst>
          </p:cNvPr>
          <p:cNvSpPr txBox="1"/>
          <p:nvPr/>
        </p:nvSpPr>
        <p:spPr>
          <a:xfrm>
            <a:off x="150024" y="3088820"/>
            <a:ext cx="1781472" cy="745893"/>
          </a:xfrm>
          <a:prstGeom prst="rect">
            <a:avLst/>
          </a:prstGeom>
          <a:solidFill>
            <a:schemeClr val="bg1"/>
          </a:solidFill>
          <a:ln w="9525">
            <a:solidFill>
              <a:schemeClr val="bg1">
                <a:lumMod val="50000"/>
              </a:schemeClr>
            </a:solidFill>
          </a:ln>
        </p:spPr>
        <p:txBody>
          <a:bodyPr wrap="none" rtlCol="0" anchor="ctr">
            <a:noAutofit/>
          </a:bodyPr>
          <a:lstStyle>
            <a:defPPr>
              <a:defRPr lang="en-US"/>
            </a:defPPr>
            <a:lvl1pPr algn="ctr">
              <a:defRPr kumimoji="1" sz="1200" b="1">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B.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森林保全</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9" name="テキスト ボックス 98">
            <a:extLst>
              <a:ext uri="{FF2B5EF4-FFF2-40B4-BE49-F238E27FC236}">
                <a16:creationId xmlns:a16="http://schemas.microsoft.com/office/drawing/2014/main" id="{FD11761F-E234-4749-B010-E6D14B40A580}"/>
              </a:ext>
            </a:extLst>
          </p:cNvPr>
          <p:cNvSpPr txBox="1"/>
          <p:nvPr/>
        </p:nvSpPr>
        <p:spPr>
          <a:xfrm>
            <a:off x="150024" y="2059521"/>
            <a:ext cx="1781472" cy="1001843"/>
          </a:xfrm>
          <a:prstGeom prst="rect">
            <a:avLst/>
          </a:prstGeom>
          <a:solidFill>
            <a:schemeClr val="bg1"/>
          </a:solidFill>
          <a:ln w="9525">
            <a:solidFill>
              <a:schemeClr val="bg1">
                <a:lumMod val="50000"/>
              </a:schemeClr>
            </a:solidFill>
          </a:ln>
        </p:spPr>
        <p:txBody>
          <a:bodyPr wrap="none" rtlCol="0" anchor="ctr">
            <a:noAutofit/>
          </a:bodyPr>
          <a:lstStyle>
            <a:defPPr>
              <a:defRPr lang="en-US"/>
            </a:defPPr>
            <a:lvl1pPr algn="ctr">
              <a:defRPr kumimoji="1" sz="120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資源循環</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0" name="テキスト ボックス 109">
            <a:extLst>
              <a:ext uri="{FF2B5EF4-FFF2-40B4-BE49-F238E27FC236}">
                <a16:creationId xmlns:a16="http://schemas.microsoft.com/office/drawing/2014/main" id="{FC6FF167-6D16-4F97-91CC-ABB0887D89E8}"/>
              </a:ext>
            </a:extLst>
          </p:cNvPr>
          <p:cNvSpPr txBox="1"/>
          <p:nvPr/>
        </p:nvSpPr>
        <p:spPr>
          <a:xfrm>
            <a:off x="8122580" y="2065276"/>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40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11" name="テキスト ボックス 110">
            <a:extLst>
              <a:ext uri="{FF2B5EF4-FFF2-40B4-BE49-F238E27FC236}">
                <a16:creationId xmlns:a16="http://schemas.microsoft.com/office/drawing/2014/main" id="{7E4FA8CC-1C3A-4B2B-B110-DBD3AFF18B03}"/>
              </a:ext>
            </a:extLst>
          </p:cNvPr>
          <p:cNvSpPr txBox="1"/>
          <p:nvPr/>
        </p:nvSpPr>
        <p:spPr>
          <a:xfrm>
            <a:off x="2002276" y="2065815"/>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食品バイオマスの肥料・燃料等への循環利用</a:t>
            </a:r>
          </a:p>
        </p:txBody>
      </p:sp>
      <p:sp>
        <p:nvSpPr>
          <p:cNvPr id="113" name="テキスト ボックス 112">
            <a:extLst>
              <a:ext uri="{FF2B5EF4-FFF2-40B4-BE49-F238E27FC236}">
                <a16:creationId xmlns:a16="http://schemas.microsoft.com/office/drawing/2014/main" id="{0C28C9CC-26AE-4220-B8A2-CAC0556C7AEA}"/>
              </a:ext>
            </a:extLst>
          </p:cNvPr>
          <p:cNvSpPr txBox="1"/>
          <p:nvPr/>
        </p:nvSpPr>
        <p:spPr>
          <a:xfrm>
            <a:off x="8122580" y="2321975"/>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300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14" name="テキスト ボックス 113">
            <a:extLst>
              <a:ext uri="{FF2B5EF4-FFF2-40B4-BE49-F238E27FC236}">
                <a16:creationId xmlns:a16="http://schemas.microsoft.com/office/drawing/2014/main" id="{2253CD90-1326-4D73-B6AE-34996A7C4A4F}"/>
              </a:ext>
            </a:extLst>
          </p:cNvPr>
          <p:cNvSpPr txBox="1"/>
          <p:nvPr/>
        </p:nvSpPr>
        <p:spPr>
          <a:xfrm>
            <a:off x="2002276" y="2322478"/>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PET TO PET</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ペットボトルの水平リサイクル</a:t>
            </a:r>
          </a:p>
        </p:txBody>
      </p:sp>
      <p:sp>
        <p:nvSpPr>
          <p:cNvPr id="116" name="テキスト ボックス 115">
            <a:extLst>
              <a:ext uri="{FF2B5EF4-FFF2-40B4-BE49-F238E27FC236}">
                <a16:creationId xmlns:a16="http://schemas.microsoft.com/office/drawing/2014/main" id="{EB6BD857-9E0F-4936-A7E5-482C3A522426}"/>
              </a:ext>
            </a:extLst>
          </p:cNvPr>
          <p:cNvSpPr txBox="1"/>
          <p:nvPr/>
        </p:nvSpPr>
        <p:spPr>
          <a:xfrm>
            <a:off x="8122580" y="2578674"/>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40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17" name="テキスト ボックス 116">
            <a:extLst>
              <a:ext uri="{FF2B5EF4-FFF2-40B4-BE49-F238E27FC236}">
                <a16:creationId xmlns:a16="http://schemas.microsoft.com/office/drawing/2014/main" id="{BFA40EF3-50DB-4B45-B40C-8AE632F2922C}"/>
              </a:ext>
            </a:extLst>
          </p:cNvPr>
          <p:cNvSpPr txBox="1"/>
          <p:nvPr/>
        </p:nvSpPr>
        <p:spPr>
          <a:xfrm>
            <a:off x="2002276" y="2579141"/>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使用済みプラスチックのケミカルリサイクル</a:t>
            </a:r>
          </a:p>
        </p:txBody>
      </p:sp>
      <p:sp>
        <p:nvSpPr>
          <p:cNvPr id="122" name="テキスト ボックス 121">
            <a:extLst>
              <a:ext uri="{FF2B5EF4-FFF2-40B4-BE49-F238E27FC236}">
                <a16:creationId xmlns:a16="http://schemas.microsoft.com/office/drawing/2014/main" id="{0910B8B0-69B1-4560-8986-505C5FF3AFD8}"/>
              </a:ext>
            </a:extLst>
          </p:cNvPr>
          <p:cNvSpPr txBox="1"/>
          <p:nvPr/>
        </p:nvSpPr>
        <p:spPr>
          <a:xfrm>
            <a:off x="8122580" y="3092072"/>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7.5</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23" name="テキスト ボックス 122">
            <a:extLst>
              <a:ext uri="{FF2B5EF4-FFF2-40B4-BE49-F238E27FC236}">
                <a16:creationId xmlns:a16="http://schemas.microsoft.com/office/drawing/2014/main" id="{694DE567-2B70-4F03-B0A4-E78515706514}"/>
              </a:ext>
            </a:extLst>
          </p:cNvPr>
          <p:cNvSpPr txBox="1"/>
          <p:nvPr/>
        </p:nvSpPr>
        <p:spPr>
          <a:xfrm>
            <a:off x="2002276" y="3092467"/>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新規植林、再造林、製材等の森林の整備・利用</a:t>
            </a:r>
          </a:p>
        </p:txBody>
      </p:sp>
      <p:sp>
        <p:nvSpPr>
          <p:cNvPr id="125" name="テキスト ボックス 124">
            <a:extLst>
              <a:ext uri="{FF2B5EF4-FFF2-40B4-BE49-F238E27FC236}">
                <a16:creationId xmlns:a16="http://schemas.microsoft.com/office/drawing/2014/main" id="{C77C75DC-8464-482B-AA06-DD1E0AD1384B}"/>
              </a:ext>
            </a:extLst>
          </p:cNvPr>
          <p:cNvSpPr txBox="1"/>
          <p:nvPr/>
        </p:nvSpPr>
        <p:spPr>
          <a:xfrm>
            <a:off x="8122580" y="3348771"/>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70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26" name="テキスト ボックス 125">
            <a:extLst>
              <a:ext uri="{FF2B5EF4-FFF2-40B4-BE49-F238E27FC236}">
                <a16:creationId xmlns:a16="http://schemas.microsoft.com/office/drawing/2014/main" id="{BEBF067B-2770-4BBB-9060-905A3C7F9291}"/>
              </a:ext>
            </a:extLst>
          </p:cNvPr>
          <p:cNvSpPr txBox="1"/>
          <p:nvPr/>
        </p:nvSpPr>
        <p:spPr>
          <a:xfrm>
            <a:off x="2002276" y="3349130"/>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建設廃材等のバイオマスエネルギー利用</a:t>
            </a:r>
          </a:p>
        </p:txBody>
      </p:sp>
      <p:sp>
        <p:nvSpPr>
          <p:cNvPr id="128" name="テキスト ボックス 127">
            <a:extLst>
              <a:ext uri="{FF2B5EF4-FFF2-40B4-BE49-F238E27FC236}">
                <a16:creationId xmlns:a16="http://schemas.microsoft.com/office/drawing/2014/main" id="{6D88158A-CF6D-471D-B33F-D49C3FFE85C4}"/>
              </a:ext>
            </a:extLst>
          </p:cNvPr>
          <p:cNvSpPr txBox="1"/>
          <p:nvPr/>
        </p:nvSpPr>
        <p:spPr>
          <a:xfrm>
            <a:off x="8122580" y="3862169"/>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74</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29" name="テキスト ボックス 128">
            <a:extLst>
              <a:ext uri="{FF2B5EF4-FFF2-40B4-BE49-F238E27FC236}">
                <a16:creationId xmlns:a16="http://schemas.microsoft.com/office/drawing/2014/main" id="{0522420F-B3F5-482F-929F-31363D2DA55A}"/>
              </a:ext>
            </a:extLst>
          </p:cNvPr>
          <p:cNvSpPr txBox="1"/>
          <p:nvPr/>
        </p:nvSpPr>
        <p:spPr>
          <a:xfrm>
            <a:off x="2002276" y="3862456"/>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zh-TW"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中小水力発電事業</a:t>
            </a:r>
            <a:endPar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131" name="テキスト ボックス 130">
            <a:extLst>
              <a:ext uri="{FF2B5EF4-FFF2-40B4-BE49-F238E27FC236}">
                <a16:creationId xmlns:a16="http://schemas.microsoft.com/office/drawing/2014/main" id="{73C25F51-7889-4112-9366-0B94C224C99E}"/>
              </a:ext>
            </a:extLst>
          </p:cNvPr>
          <p:cNvSpPr txBox="1"/>
          <p:nvPr/>
        </p:nvSpPr>
        <p:spPr>
          <a:xfrm>
            <a:off x="8122580" y="4118868"/>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100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200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32" name="テキスト ボックス 131">
            <a:extLst>
              <a:ext uri="{FF2B5EF4-FFF2-40B4-BE49-F238E27FC236}">
                <a16:creationId xmlns:a16="http://schemas.microsoft.com/office/drawing/2014/main" id="{A0320CC4-A7A7-435B-8188-DA3AC31CF418}"/>
              </a:ext>
            </a:extLst>
          </p:cNvPr>
          <p:cNvSpPr txBox="1"/>
          <p:nvPr/>
        </p:nvSpPr>
        <p:spPr>
          <a:xfrm>
            <a:off x="2002276" y="4119119"/>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zh-TW" altLang="en-US" sz="1400" b="0" i="0" u="none" strike="noStrike" kern="100" cap="none" spc="0" normalizeH="0" baseline="0" noProof="0">
                <a:ln>
                  <a:noFill/>
                </a:ln>
                <a:solidFill>
                  <a:prstClr val="black"/>
                </a:solidFill>
                <a:effectLst/>
                <a:uLnTx/>
                <a:uFillTx/>
                <a:latin typeface="Meiryo UI"/>
                <a:ea typeface="メイリオ" panose="020B0604030504040204" pitchFamily="50" charset="-128"/>
                <a:cs typeface="Times New Roman" panose="02020603050405020304" pitchFamily="18" charset="0"/>
              </a:rPr>
              <a:t>浮体式洋上風力発電事業</a:t>
            </a:r>
            <a:endPar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140" name="テキスト ボックス 139">
            <a:extLst>
              <a:ext uri="{FF2B5EF4-FFF2-40B4-BE49-F238E27FC236}">
                <a16:creationId xmlns:a16="http://schemas.microsoft.com/office/drawing/2014/main" id="{1B6D73E6-DA63-448F-BA91-9CFA29F7F7A1}"/>
              </a:ext>
            </a:extLst>
          </p:cNvPr>
          <p:cNvSpPr txBox="1"/>
          <p:nvPr/>
        </p:nvSpPr>
        <p:spPr>
          <a:xfrm>
            <a:off x="8122580" y="4888965"/>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120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130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41" name="テキスト ボックス 140">
            <a:extLst>
              <a:ext uri="{FF2B5EF4-FFF2-40B4-BE49-F238E27FC236}">
                <a16:creationId xmlns:a16="http://schemas.microsoft.com/office/drawing/2014/main" id="{77937122-0409-4CEE-9745-276D39BA0459}"/>
              </a:ext>
            </a:extLst>
          </p:cNvPr>
          <p:cNvSpPr txBox="1"/>
          <p:nvPr/>
        </p:nvSpPr>
        <p:spPr>
          <a:xfrm>
            <a:off x="2002276" y="4889108"/>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大規模な営農型太陽光</a:t>
            </a:r>
          </a:p>
        </p:txBody>
      </p:sp>
      <p:sp>
        <p:nvSpPr>
          <p:cNvPr id="143" name="テキスト ボックス 142">
            <a:extLst>
              <a:ext uri="{FF2B5EF4-FFF2-40B4-BE49-F238E27FC236}">
                <a16:creationId xmlns:a16="http://schemas.microsoft.com/office/drawing/2014/main" id="{F0028FE6-1778-4008-BA70-6104B4631FAF}"/>
              </a:ext>
            </a:extLst>
          </p:cNvPr>
          <p:cNvSpPr txBox="1"/>
          <p:nvPr/>
        </p:nvSpPr>
        <p:spPr>
          <a:xfrm>
            <a:off x="8122580" y="5402363"/>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70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44" name="テキスト ボックス 143">
            <a:extLst>
              <a:ext uri="{FF2B5EF4-FFF2-40B4-BE49-F238E27FC236}">
                <a16:creationId xmlns:a16="http://schemas.microsoft.com/office/drawing/2014/main" id="{DF30C472-5817-49EB-9C9C-CA48395A68D7}"/>
              </a:ext>
            </a:extLst>
          </p:cNvPr>
          <p:cNvSpPr txBox="1"/>
          <p:nvPr/>
        </p:nvSpPr>
        <p:spPr>
          <a:xfrm>
            <a:off x="2002276" y="5402434"/>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ソーラーカーポート</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駐車場の屋根置き太陽光</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146" name="テキスト ボックス 145">
            <a:extLst>
              <a:ext uri="{FF2B5EF4-FFF2-40B4-BE49-F238E27FC236}">
                <a16:creationId xmlns:a16="http://schemas.microsoft.com/office/drawing/2014/main" id="{E2F607FA-FAB8-4925-944F-1C56A5876306}"/>
              </a:ext>
            </a:extLst>
          </p:cNvPr>
          <p:cNvSpPr txBox="1"/>
          <p:nvPr/>
        </p:nvSpPr>
        <p:spPr>
          <a:xfrm>
            <a:off x="8122580" y="5659062"/>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24</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38</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47" name="テキスト ボックス 146">
            <a:extLst>
              <a:ext uri="{FF2B5EF4-FFF2-40B4-BE49-F238E27FC236}">
                <a16:creationId xmlns:a16="http://schemas.microsoft.com/office/drawing/2014/main" id="{DAF3928D-1E12-4CF1-B2C8-6027E4DD086D}"/>
              </a:ext>
            </a:extLst>
          </p:cNvPr>
          <p:cNvSpPr txBox="1"/>
          <p:nvPr/>
        </p:nvSpPr>
        <p:spPr>
          <a:xfrm>
            <a:off x="2002276" y="5659097"/>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物流施設・業務ビル等のオンサイト太陽光発電</a:t>
            </a:r>
          </a:p>
        </p:txBody>
      </p:sp>
      <p:sp>
        <p:nvSpPr>
          <p:cNvPr id="149" name="テキスト ボックス 148">
            <a:extLst>
              <a:ext uri="{FF2B5EF4-FFF2-40B4-BE49-F238E27FC236}">
                <a16:creationId xmlns:a16="http://schemas.microsoft.com/office/drawing/2014/main" id="{841B09FA-0C83-495D-867B-CC31CE4789E3}"/>
              </a:ext>
            </a:extLst>
          </p:cNvPr>
          <p:cNvSpPr txBox="1"/>
          <p:nvPr/>
        </p:nvSpPr>
        <p:spPr>
          <a:xfrm>
            <a:off x="8123065" y="5915758"/>
            <a:ext cx="1632469"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80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50" name="テキスト ボックス 149">
            <a:extLst>
              <a:ext uri="{FF2B5EF4-FFF2-40B4-BE49-F238E27FC236}">
                <a16:creationId xmlns:a16="http://schemas.microsoft.com/office/drawing/2014/main" id="{3D71A6B3-8340-4A6C-9F4E-317D3096D9F0}"/>
              </a:ext>
            </a:extLst>
          </p:cNvPr>
          <p:cNvSpPr txBox="1"/>
          <p:nvPr/>
        </p:nvSpPr>
        <p:spPr>
          <a:xfrm>
            <a:off x="2002276" y="5915758"/>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住宅の屋根置きオンサイト太陽光発電</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省エネ改修や蓄電池も組み合わせ</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161" name="テキスト ボックス 160">
            <a:extLst>
              <a:ext uri="{FF2B5EF4-FFF2-40B4-BE49-F238E27FC236}">
                <a16:creationId xmlns:a16="http://schemas.microsoft.com/office/drawing/2014/main" id="{12C7F291-29CA-4FB4-8F3E-34CEB2E7C4A3}"/>
              </a:ext>
            </a:extLst>
          </p:cNvPr>
          <p:cNvSpPr txBox="1"/>
          <p:nvPr/>
        </p:nvSpPr>
        <p:spPr>
          <a:xfrm>
            <a:off x="2002276" y="2835804"/>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プラスチックリサイクルの</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CO2</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回収・メタネーション</a:t>
            </a:r>
          </a:p>
        </p:txBody>
      </p:sp>
      <p:sp>
        <p:nvSpPr>
          <p:cNvPr id="162" name="テキスト ボックス 161">
            <a:extLst>
              <a:ext uri="{FF2B5EF4-FFF2-40B4-BE49-F238E27FC236}">
                <a16:creationId xmlns:a16="http://schemas.microsoft.com/office/drawing/2014/main" id="{53101130-B261-4C1A-BD9C-23C5492FD117}"/>
              </a:ext>
            </a:extLst>
          </p:cNvPr>
          <p:cNvSpPr txBox="1"/>
          <p:nvPr/>
        </p:nvSpPr>
        <p:spPr>
          <a:xfrm>
            <a:off x="8122580" y="2835373"/>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250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64" name="テキスト ボックス 163">
            <a:extLst>
              <a:ext uri="{FF2B5EF4-FFF2-40B4-BE49-F238E27FC236}">
                <a16:creationId xmlns:a16="http://schemas.microsoft.com/office/drawing/2014/main" id="{55E1566A-F76F-452A-8846-49036F4F795E}"/>
              </a:ext>
            </a:extLst>
          </p:cNvPr>
          <p:cNvSpPr txBox="1"/>
          <p:nvPr/>
        </p:nvSpPr>
        <p:spPr>
          <a:xfrm>
            <a:off x="8122580" y="4632266"/>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250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65" name="テキスト ボックス 164">
            <a:extLst>
              <a:ext uri="{FF2B5EF4-FFF2-40B4-BE49-F238E27FC236}">
                <a16:creationId xmlns:a16="http://schemas.microsoft.com/office/drawing/2014/main" id="{5C733EB5-59DE-40FB-8884-2DD137F63087}"/>
              </a:ext>
            </a:extLst>
          </p:cNvPr>
          <p:cNvSpPr txBox="1"/>
          <p:nvPr/>
        </p:nvSpPr>
        <p:spPr>
          <a:xfrm>
            <a:off x="2002276" y="4632445"/>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PJM</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Project</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 </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Management)</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を活用する陸上風力発電</a:t>
            </a:r>
            <a:r>
              <a:rPr kumimoji="0" lang="en-US" altLang="ja-JP" sz="1400" b="0" i="0" u="none" strike="noStrike" kern="100" cap="none" spc="0" normalizeH="0" baseline="3000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endParaRPr kumimoji="0" lang="ja-JP" altLang="en-US" sz="1400" b="0" i="0" u="none" strike="noStrike" kern="100" cap="none" spc="0" normalizeH="0" baseline="3000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169" name="テキスト ボックス 168">
            <a:extLst>
              <a:ext uri="{FF2B5EF4-FFF2-40B4-BE49-F238E27FC236}">
                <a16:creationId xmlns:a16="http://schemas.microsoft.com/office/drawing/2014/main" id="{718A3310-8240-49FD-B3DF-4B8BEB936594}"/>
              </a:ext>
            </a:extLst>
          </p:cNvPr>
          <p:cNvSpPr txBox="1"/>
          <p:nvPr/>
        </p:nvSpPr>
        <p:spPr>
          <a:xfrm>
            <a:off x="150024" y="5402363"/>
            <a:ext cx="1781472" cy="742639"/>
          </a:xfrm>
          <a:prstGeom prst="rect">
            <a:avLst/>
          </a:prstGeom>
          <a:solidFill>
            <a:schemeClr val="bg1"/>
          </a:solidFill>
          <a:ln w="9525">
            <a:solidFill>
              <a:schemeClr val="bg1">
                <a:lumMod val="50000"/>
              </a:schemeClr>
            </a:solidFill>
          </a:ln>
        </p:spPr>
        <p:txBody>
          <a:bodyPr wrap="none" rtlCol="0" anchor="ctr">
            <a:noAutofit/>
          </a:bodyPr>
          <a:lstStyle>
            <a:defPPr>
              <a:defRPr lang="en-US"/>
            </a:defPPr>
            <a:lvl1pPr algn="ctr">
              <a:defRPr kumimoji="1" sz="1200" b="1">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D.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非</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FIT</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の</a:t>
            </a:r>
            <a:b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太陽光発電</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0" name="テキスト ボックス 169">
            <a:extLst>
              <a:ext uri="{FF2B5EF4-FFF2-40B4-BE49-F238E27FC236}">
                <a16:creationId xmlns:a16="http://schemas.microsoft.com/office/drawing/2014/main" id="{BFEF8FAF-44D1-48BA-993F-11050DDC57E0}"/>
              </a:ext>
            </a:extLst>
          </p:cNvPr>
          <p:cNvSpPr txBox="1"/>
          <p:nvPr/>
        </p:nvSpPr>
        <p:spPr>
          <a:xfrm>
            <a:off x="150024" y="3862169"/>
            <a:ext cx="1781472" cy="1514449"/>
          </a:xfrm>
          <a:prstGeom prst="rect">
            <a:avLst/>
          </a:prstGeom>
          <a:solidFill>
            <a:schemeClr val="bg1"/>
          </a:solidFill>
          <a:ln w="9525">
            <a:solidFill>
              <a:schemeClr val="bg1">
                <a:lumMod val="50000"/>
              </a:schemeClr>
            </a:solidFill>
          </a:ln>
        </p:spPr>
        <p:txBody>
          <a:bodyPr wrap="none" rtlCol="0" anchor="ctr">
            <a:noAutofit/>
          </a:bodyPr>
          <a:lstStyle>
            <a:defPPr>
              <a:defRPr lang="en-US"/>
            </a:defPPr>
            <a:lvl1pPr algn="ctr">
              <a:defRPr kumimoji="1" sz="1200" b="1">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C.</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地域共生</a:t>
            </a:r>
            <a:b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裨益再エネ・省エネ</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5" name="テキスト ボックス 154">
            <a:extLst>
              <a:ext uri="{FF2B5EF4-FFF2-40B4-BE49-F238E27FC236}">
                <a16:creationId xmlns:a16="http://schemas.microsoft.com/office/drawing/2014/main" id="{CD01BC80-FCEA-4527-86DD-C7C12BA25309}"/>
              </a:ext>
            </a:extLst>
          </p:cNvPr>
          <p:cNvSpPr txBox="1"/>
          <p:nvPr/>
        </p:nvSpPr>
        <p:spPr>
          <a:xfrm>
            <a:off x="8122580" y="5145664"/>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10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20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156" name="テキスト ボックス 155">
            <a:extLst>
              <a:ext uri="{FF2B5EF4-FFF2-40B4-BE49-F238E27FC236}">
                <a16:creationId xmlns:a16="http://schemas.microsoft.com/office/drawing/2014/main" id="{92E88E61-40D0-4131-BC33-E1DA866D0FCE}"/>
              </a:ext>
            </a:extLst>
          </p:cNvPr>
          <p:cNvSpPr txBox="1"/>
          <p:nvPr/>
        </p:nvSpPr>
        <p:spPr>
          <a:xfrm>
            <a:off x="2002276" y="5145771"/>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マイクログリッド等による地域のエネルギー管理</a:t>
            </a:r>
          </a:p>
        </p:txBody>
      </p:sp>
      <p:sp>
        <p:nvSpPr>
          <p:cNvPr id="63" name="テキスト ボックス 62">
            <a:extLst>
              <a:ext uri="{FF2B5EF4-FFF2-40B4-BE49-F238E27FC236}">
                <a16:creationId xmlns:a16="http://schemas.microsoft.com/office/drawing/2014/main" id="{E7386DE2-43F2-4618-A62B-D5EF41A5FED4}"/>
              </a:ext>
            </a:extLst>
          </p:cNvPr>
          <p:cNvSpPr txBox="1"/>
          <p:nvPr/>
        </p:nvSpPr>
        <p:spPr>
          <a:xfrm>
            <a:off x="29284" y="6216584"/>
            <a:ext cx="9745300" cy="383535"/>
          </a:xfrm>
          <a:prstGeom prst="rect">
            <a:avLst/>
          </a:prstGeom>
          <a:noFill/>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：風力発電設備を建設し、その管理責任を別の会社に委託することで、次の投資に支援を向かわせるという発想</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の取組です</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3" name="正方形/長方形 2"/>
          <p:cNvSpPr/>
          <p:nvPr/>
        </p:nvSpPr>
        <p:spPr>
          <a:xfrm>
            <a:off x="7586163" y="1583109"/>
            <a:ext cx="2188421" cy="307777"/>
          </a:xfrm>
          <a:prstGeom prst="rect">
            <a:avLst/>
          </a:prstGeom>
        </p:spPr>
        <p:txBody>
          <a:bodyPr wrap="none">
            <a:spAutoFit/>
          </a:bodyPr>
          <a:lstStyle/>
          <a:p>
            <a:pPr marL="0" marR="0" lvl="0" indent="0" algn="ctr" defTabSz="457200" rtl="0" eaLnBrk="1" fontAlgn="auto" latinLnBrk="0" hangingPunct="0">
              <a:lnSpc>
                <a:spcPct val="100000"/>
              </a:lnSpc>
              <a:spcBef>
                <a:spcPts val="600"/>
              </a:spcBef>
              <a:spcAft>
                <a:spcPts val="0"/>
              </a:spcAft>
              <a:buClr>
                <a:prstClr val="black"/>
              </a:buClr>
              <a:buSzPct val="100000"/>
              <a:buFontTx/>
              <a:buNone/>
              <a:tabLst/>
              <a:defRPr/>
            </a:pPr>
            <a:r>
              <a:rPr kumimoji="1" lang="en-US" altLang="ja-JP" sz="1400" b="0" i="0" u="none" strike="noStrike" kern="1200" cap="none" spc="0" normalizeH="0" baseline="0" noProof="0" dirty="0">
                <a:ln>
                  <a:noFill/>
                </a:ln>
                <a:solidFill>
                  <a:sysClr val="windowText" lastClr="000000"/>
                </a:solidFill>
                <a:effectLst/>
                <a:uLnTx/>
                <a:uFillTx/>
                <a:latin typeface="Meiryo UI"/>
                <a:ea typeface="Meiryo UI"/>
                <a:cs typeface="Arial" panose="020B0604020202020204" pitchFamily="34" charset="0"/>
              </a:rPr>
              <a:t>※</a:t>
            </a:r>
            <a:r>
              <a:rPr kumimoji="1" lang="ja-JP" altLang="en-US" sz="1400" b="0" i="0" u="none" strike="noStrike" kern="1200" cap="none" spc="0" normalizeH="0" baseline="0" noProof="0" dirty="0">
                <a:ln>
                  <a:noFill/>
                </a:ln>
                <a:solidFill>
                  <a:sysClr val="windowText" lastClr="000000"/>
                </a:solidFill>
                <a:effectLst/>
                <a:uLnTx/>
                <a:uFillTx/>
                <a:latin typeface="Meiryo UI"/>
                <a:ea typeface="Meiryo UI"/>
                <a:cs typeface="Arial" panose="020B0604020202020204" pitchFamily="34" charset="0"/>
              </a:rPr>
              <a:t>額は想定イニシャルコスト</a:t>
            </a:r>
            <a:endParaRPr kumimoji="1" lang="en-GB" altLang="ja-JP" sz="1400" b="0" i="0" u="none" strike="noStrike" kern="1200" cap="none" spc="0" normalizeH="0" baseline="0" noProof="0" dirty="0">
              <a:ln>
                <a:noFill/>
              </a:ln>
              <a:solidFill>
                <a:sysClr val="windowText" lastClr="000000"/>
              </a:solidFill>
              <a:effectLst/>
              <a:uLnTx/>
              <a:uFillTx/>
              <a:latin typeface="Meiryo UI"/>
              <a:ea typeface="Meiryo UI"/>
              <a:cs typeface="Arial" panose="020B0604020202020204" pitchFamily="34" charset="0"/>
            </a:endParaRPr>
          </a:p>
        </p:txBody>
      </p:sp>
      <p:sp>
        <p:nvSpPr>
          <p:cNvPr id="47" name="テキスト ボックス 46">
            <a:extLst>
              <a:ext uri="{FF2B5EF4-FFF2-40B4-BE49-F238E27FC236}">
                <a16:creationId xmlns:a16="http://schemas.microsoft.com/office/drawing/2014/main" id="{F18908AA-2FA3-48D4-AD55-C51CECC87E8F}"/>
              </a:ext>
            </a:extLst>
          </p:cNvPr>
          <p:cNvSpPr txBox="1"/>
          <p:nvPr/>
        </p:nvSpPr>
        <p:spPr>
          <a:xfrm>
            <a:off x="2002276" y="4375782"/>
            <a:ext cx="6049522"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400" dirty="0">
                <a:solidFill>
                  <a:prstClr val="black"/>
                </a:solidFill>
                <a:latin typeface="Meiryo UI"/>
              </a:rPr>
              <a:t>太陽熱</a:t>
            </a:r>
            <a:r>
              <a:rPr lang="en-US" altLang="ja-JP" sz="1400" dirty="0">
                <a:solidFill>
                  <a:prstClr val="black"/>
                </a:solidFill>
                <a:latin typeface="Meiryo UI"/>
              </a:rPr>
              <a:t>PPA</a:t>
            </a:r>
            <a:r>
              <a:rPr lang="ja-JP" altLang="en-US" sz="1400" dirty="0">
                <a:solidFill>
                  <a:prstClr val="black"/>
                </a:solidFill>
                <a:latin typeface="Meiryo UI"/>
              </a:rPr>
              <a:t>事業</a:t>
            </a:r>
            <a:endParaRPr kumimoji="0" lang="ja-JP" altLang="en-US" sz="1400" b="0" i="0" u="none" strike="noStrike" kern="100" cap="none" spc="0" normalizeH="0" baseline="3000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8EB0D4CF-C59B-4E76-A16B-A18EDAEE8A57}"/>
              </a:ext>
            </a:extLst>
          </p:cNvPr>
          <p:cNvSpPr txBox="1"/>
          <p:nvPr/>
        </p:nvSpPr>
        <p:spPr>
          <a:xfrm>
            <a:off x="8122580" y="4375567"/>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kumimoji="0" lang="en-US" altLang="ja-JP"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10</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49" name="テキスト ボックス 48">
            <a:extLst>
              <a:ext uri="{FF2B5EF4-FFF2-40B4-BE49-F238E27FC236}">
                <a16:creationId xmlns:a16="http://schemas.microsoft.com/office/drawing/2014/main" id="{35F7E973-E811-4FAB-8682-CBB91FD32FEC}"/>
              </a:ext>
            </a:extLst>
          </p:cNvPr>
          <p:cNvSpPr txBox="1"/>
          <p:nvPr/>
        </p:nvSpPr>
        <p:spPr>
          <a:xfrm>
            <a:off x="8122580" y="3605470"/>
            <a:ext cx="163295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約</a:t>
            </a:r>
            <a:r>
              <a:rPr lang="en-US" altLang="ja-JP" sz="1400" dirty="0">
                <a:solidFill>
                  <a:prstClr val="black"/>
                </a:solidFill>
                <a:latin typeface="Meiryo UI"/>
              </a:rPr>
              <a:t>66</a:t>
            </a: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億円</a:t>
            </a:r>
          </a:p>
        </p:txBody>
      </p:sp>
      <p:sp>
        <p:nvSpPr>
          <p:cNvPr id="50" name="テキスト ボックス 49">
            <a:extLst>
              <a:ext uri="{FF2B5EF4-FFF2-40B4-BE49-F238E27FC236}">
                <a16:creationId xmlns:a16="http://schemas.microsoft.com/office/drawing/2014/main" id="{8F3172C6-E8E0-44BB-9CC4-3FC890F91E31}"/>
              </a:ext>
            </a:extLst>
          </p:cNvPr>
          <p:cNvSpPr txBox="1"/>
          <p:nvPr/>
        </p:nvSpPr>
        <p:spPr>
          <a:xfrm>
            <a:off x="2002276" y="3605793"/>
            <a:ext cx="6049524" cy="229244"/>
          </a:xfrm>
          <a:prstGeom prst="rect">
            <a:avLst/>
          </a:prstGeom>
          <a:noFill/>
          <a:ln>
            <a:solidFill>
              <a:schemeClr val="bg1">
                <a:lumMod val="85000"/>
              </a:schemeClr>
            </a:solidFill>
          </a:ln>
        </p:spPr>
        <p:txBody>
          <a:bodyPr vert="horz" wrap="square" lIns="36000" tIns="36000" rIns="36000" bIns="36000" rtlCol="0" anchor="ctr">
            <a:noAutofit/>
          </a:bodyPr>
          <a:lstStyle>
            <a:defPPr>
              <a:defRPr lang="en-US"/>
            </a:defPPr>
            <a:lvl1pPr marL="285750" lvl="0" indent="-285750">
              <a:buFont typeface="Wingdings" panose="05000000000000000000" pitchFamily="2" charset="2"/>
              <a:buChar char="ü"/>
              <a:defRPr b="0" kern="100">
                <a:ea typeface="メイリオ" panose="020B0604030504040204" pitchFamily="50" charset="-128"/>
                <a:cs typeface="Times New Roman" panose="02020603050405020304" pitchFamily="18" charset="0"/>
              </a:defRPr>
            </a:lvl1p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400" b="0" i="0" u="none" strike="noStrike" kern="100" cap="none" spc="0" normalizeH="0" baseline="0" noProof="0" dirty="0">
                <a:ln>
                  <a:noFill/>
                </a:ln>
                <a:solidFill>
                  <a:prstClr val="black"/>
                </a:solidFill>
                <a:effectLst/>
                <a:uLnTx/>
                <a:uFillTx/>
                <a:latin typeface="Meiryo UI"/>
                <a:ea typeface="メイリオ" panose="020B0604030504040204" pitchFamily="50" charset="-128"/>
                <a:cs typeface="Times New Roman" panose="02020603050405020304" pitchFamily="18" charset="0"/>
              </a:rPr>
              <a:t>バイオマス発電事業と発電所の余熱活用</a:t>
            </a:r>
          </a:p>
        </p:txBody>
      </p:sp>
      <p:sp>
        <p:nvSpPr>
          <p:cNvPr id="51" name="テキスト ボックス 50">
            <a:extLst>
              <a:ext uri="{FF2B5EF4-FFF2-40B4-BE49-F238E27FC236}">
                <a16:creationId xmlns:a16="http://schemas.microsoft.com/office/drawing/2014/main" id="{151CD8E0-9D8E-4655-9FE4-4EBCD8CD7E3F}"/>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7</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．資金提供等ニーズ</a:t>
            </a:r>
            <a:r>
              <a:rPr kumimoji="1" lang="ja-JP" altLang="en-US" sz="1400" b="1" dirty="0">
                <a:solidFill>
                  <a:srgbClr val="009C89"/>
                </a:solidFill>
                <a:latin typeface="Meiryo UI"/>
                <a:ea typeface="Meiryo UI"/>
              </a:rPr>
              <a:t>に関する</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情報提供</a:t>
            </a:r>
            <a:r>
              <a:rPr kumimoji="1" lang="ja-JP" altLang="en-US" sz="1400" b="1" dirty="0">
                <a:solidFill>
                  <a:srgbClr val="009C89"/>
                </a:solidFill>
                <a:latin typeface="Meiryo UI"/>
                <a:ea typeface="Meiryo UI"/>
              </a:rPr>
              <a:t>について</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Tree>
    <p:extLst>
      <p:ext uri="{BB962C8B-B14F-4D97-AF65-F5344CB8AC3E}">
        <p14:creationId xmlns:p14="http://schemas.microsoft.com/office/powerpoint/2010/main" val="323387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kumimoji="1" lang="ja-JP" altLang="en-US" dirty="0"/>
              <a:t>株式会社脱炭素化支援機構に関する全国説明会の開催</a:t>
            </a:r>
          </a:p>
        </p:txBody>
      </p:sp>
      <p:sp>
        <p:nvSpPr>
          <p:cNvPr id="7" name="テキスト ボックス 6">
            <a:extLst>
              <a:ext uri="{FF2B5EF4-FFF2-40B4-BE49-F238E27FC236}">
                <a16:creationId xmlns:a16="http://schemas.microsoft.com/office/drawing/2014/main" id="{3B15D89A-5ADF-4390-BC5B-3AE41E20B899}"/>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9C89"/>
                </a:solidFill>
                <a:latin typeface="Meiryo UI"/>
                <a:ea typeface="Meiryo UI"/>
              </a:rPr>
              <a:t>８．全国説明会の開催について</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
        <p:nvSpPr>
          <p:cNvPr id="6" name="コンテンツ プレースホルダー 8">
            <a:extLst>
              <a:ext uri="{FF2B5EF4-FFF2-40B4-BE49-F238E27FC236}">
                <a16:creationId xmlns:a16="http://schemas.microsoft.com/office/drawing/2014/main" id="{7662F862-C670-FE6D-8D74-FA42AE28D382}"/>
              </a:ext>
            </a:extLst>
          </p:cNvPr>
          <p:cNvSpPr>
            <a:spLocks noGrp="1"/>
          </p:cNvSpPr>
          <p:nvPr>
            <p:ph sz="quarter" idx="12"/>
          </p:nvPr>
        </p:nvSpPr>
        <p:spPr>
          <a:xfrm>
            <a:off x="150024" y="932418"/>
            <a:ext cx="9605952" cy="1253402"/>
          </a:xfrm>
        </p:spPr>
        <p:txBody>
          <a:bodyPr lIns="72000" tIns="72000" rIns="72000" bIns="72000" anchor="ctr"/>
          <a:lstStyle/>
          <a:p>
            <a:pPr>
              <a:spcBef>
                <a:spcPts val="0"/>
              </a:spcBef>
            </a:pPr>
            <a:r>
              <a:rPr lang="ja-JP" altLang="en-US" sz="1800" dirty="0"/>
              <a:t>地域の事業者、金融機関、自治体等の皆様に、機構の御紹介をさせていただくとともに、</a:t>
            </a:r>
          </a:p>
          <a:p>
            <a:pPr marL="0" indent="0">
              <a:spcBef>
                <a:spcPts val="0"/>
              </a:spcBef>
              <a:buNone/>
            </a:pPr>
            <a:r>
              <a:rPr lang="ja-JP" altLang="en-US" sz="1800" dirty="0"/>
              <a:t>脱炭素事業に対する資金ニーズをお持ちの事業者等から個別のお話を伺うべく、全国各地で開催しています。詳細は下記リンク先を御参照ください。</a:t>
            </a:r>
          </a:p>
          <a:p>
            <a:pPr marL="0" indent="0">
              <a:spcBef>
                <a:spcPts val="0"/>
              </a:spcBef>
              <a:buNone/>
            </a:pPr>
            <a:r>
              <a:rPr lang="en-US" altLang="ja-JP" sz="1800" dirty="0">
                <a:hlinkClick r:id="rId6"/>
              </a:rPr>
              <a:t>https://www.env.go.jp/press/press_00154.html</a:t>
            </a:r>
            <a:endParaRPr lang="en-US" altLang="ja-JP" sz="1800" dirty="0"/>
          </a:p>
        </p:txBody>
      </p:sp>
      <p:sp>
        <p:nvSpPr>
          <p:cNvPr id="9" name="テキスト ボックス 8">
            <a:extLst>
              <a:ext uri="{FF2B5EF4-FFF2-40B4-BE49-F238E27FC236}">
                <a16:creationId xmlns:a16="http://schemas.microsoft.com/office/drawing/2014/main" id="{9FA15A64-8645-2A46-6BEE-304D7D2427F7}"/>
              </a:ext>
            </a:extLst>
          </p:cNvPr>
          <p:cNvSpPr txBox="1"/>
          <p:nvPr/>
        </p:nvSpPr>
        <p:spPr>
          <a:xfrm>
            <a:off x="-1" y="4578609"/>
            <a:ext cx="6149131" cy="2416046"/>
          </a:xfrm>
          <a:prstGeom prst="rect">
            <a:avLst/>
          </a:prstGeom>
          <a:noFill/>
        </p:spPr>
        <p:txBody>
          <a:bodyPr wrap="square">
            <a:spAutoFit/>
          </a:bodyPr>
          <a:lstStyle/>
          <a:p>
            <a:pPr indent="182563"/>
            <a:r>
              <a:rPr lang="en-US" altLang="ja-JP" sz="1600" b="1" dirty="0"/>
              <a:t>【</a:t>
            </a:r>
            <a:r>
              <a:rPr lang="ja-JP" altLang="en-US" sz="1600" b="1" dirty="0"/>
              <a:t>秋展</a:t>
            </a:r>
            <a:r>
              <a:rPr lang="en-US" altLang="ja-JP" sz="1600" b="1" dirty="0"/>
              <a:t>】</a:t>
            </a:r>
            <a:r>
              <a:rPr lang="ja-JP" altLang="en-US" sz="1600" b="1" dirty="0"/>
              <a:t>スマート</a:t>
            </a:r>
            <a:r>
              <a:rPr kumimoji="1" lang="ja-JP" altLang="en-US" sz="1600" b="1" dirty="0"/>
              <a:t>エネルギー</a:t>
            </a:r>
            <a:r>
              <a:rPr kumimoji="1" lang="en-US" altLang="ja-JP" sz="1600" b="1" dirty="0"/>
              <a:t>Week</a:t>
            </a:r>
            <a:endParaRPr lang="en-US" altLang="ja-JP" sz="1600" b="1" dirty="0">
              <a:ea typeface="メイリオ" panose="020B0604030504040204" pitchFamily="50" charset="-128"/>
            </a:endParaRPr>
          </a:p>
          <a:p>
            <a:r>
              <a:rPr kumimoji="1" lang="ja-JP" altLang="en-US" sz="1600" dirty="0"/>
              <a:t>　</a:t>
            </a:r>
            <a:r>
              <a:rPr kumimoji="1" lang="ja-JP" altLang="en-US" sz="1400" dirty="0"/>
              <a:t>８月</a:t>
            </a:r>
            <a:r>
              <a:rPr kumimoji="1" lang="en-US" altLang="ja-JP" sz="1400" dirty="0"/>
              <a:t>31</a:t>
            </a:r>
            <a:r>
              <a:rPr kumimoji="1" lang="ja-JP" altLang="en-US" sz="1400" dirty="0"/>
              <a:t>日（水）～９月２日（金）</a:t>
            </a:r>
            <a:endParaRPr kumimoji="1" lang="en-US" altLang="ja-JP" sz="1400" dirty="0"/>
          </a:p>
          <a:p>
            <a:r>
              <a:rPr kumimoji="1" lang="ja-JP" altLang="en-US" sz="1400" dirty="0"/>
              <a:t>　〇株式会社脱炭素化支援機構のセミナー開催予定</a:t>
            </a:r>
            <a:endParaRPr kumimoji="1" lang="en-US" altLang="ja-JP" sz="1400" dirty="0"/>
          </a:p>
          <a:p>
            <a:r>
              <a:rPr kumimoji="1" lang="ja-JP" altLang="en-US" sz="1400" dirty="0"/>
              <a:t>　〇株式会社脱炭素化支援機構についてブース出展</a:t>
            </a:r>
            <a:endParaRPr kumimoji="1" lang="en-US" altLang="ja-JP" sz="1400" dirty="0"/>
          </a:p>
          <a:p>
            <a:endParaRPr kumimoji="1" lang="en-US" altLang="ja-JP" sz="900" dirty="0"/>
          </a:p>
          <a:p>
            <a:r>
              <a:rPr kumimoji="1" lang="ja-JP" altLang="en-US" sz="1400" dirty="0"/>
              <a:t>　８月</a:t>
            </a:r>
            <a:r>
              <a:rPr kumimoji="1" lang="en-US" altLang="ja-JP" sz="1400" dirty="0"/>
              <a:t>31</a:t>
            </a:r>
            <a:r>
              <a:rPr kumimoji="1" lang="ja-JP" altLang="en-US" sz="1400" dirty="0"/>
              <a:t>日（水）</a:t>
            </a:r>
            <a:r>
              <a:rPr kumimoji="1" lang="en-US" altLang="ja-JP" sz="1400" dirty="0"/>
              <a:t>15:00~16:10</a:t>
            </a:r>
          </a:p>
          <a:p>
            <a:r>
              <a:rPr kumimoji="1" lang="ja-JP" altLang="en-US" sz="1400" dirty="0"/>
              <a:t>　基調講演　「</a:t>
            </a:r>
            <a:r>
              <a:rPr kumimoji="1" lang="en-US" altLang="ja-JP" sz="1400" dirty="0"/>
              <a:t>2050</a:t>
            </a:r>
            <a:r>
              <a:rPr kumimoji="1" lang="ja-JP" altLang="en-US" sz="1400" dirty="0"/>
              <a:t>年カーボンニュートラル実現に向けた太陽光発電の将来展望」</a:t>
            </a:r>
            <a:endParaRPr kumimoji="1" lang="en-US" altLang="ja-JP" sz="1400" dirty="0"/>
          </a:p>
          <a:p>
            <a:r>
              <a:rPr kumimoji="1" lang="ja-JP" altLang="en-US" sz="1400" dirty="0"/>
              <a:t>　　　　　　　　　　　　　　　　　　　　　　　　　　　　　環境省　地球温暖化対策課　課長</a:t>
            </a:r>
            <a:endParaRPr kumimoji="1" lang="en-US" altLang="ja-JP" sz="1400" dirty="0"/>
          </a:p>
          <a:p>
            <a:pPr algn="r"/>
            <a:endParaRPr kumimoji="1" lang="en-US" altLang="ja-JP" sz="1200" dirty="0"/>
          </a:p>
          <a:p>
            <a:pPr algn="ctr"/>
            <a:r>
              <a:rPr kumimoji="1" lang="ja-JP" altLang="en-US" sz="1200" dirty="0"/>
              <a:t>事前登録・イベントの詳細はこちら→　</a:t>
            </a:r>
            <a:r>
              <a:rPr kumimoji="1" lang="en-US" altLang="ja-JP" sz="1200" dirty="0">
                <a:hlinkClick r:id="rId7"/>
              </a:rPr>
              <a:t>https://www.wsew.jp/autumn/ja-jp.html</a:t>
            </a:r>
            <a:endParaRPr kumimoji="1" lang="en-US" altLang="ja-JP" sz="1200" dirty="0"/>
          </a:p>
          <a:p>
            <a:pPr algn="r"/>
            <a:endParaRPr kumimoji="1" lang="en-US" altLang="ja-JP" sz="1600" dirty="0"/>
          </a:p>
        </p:txBody>
      </p:sp>
      <p:sp>
        <p:nvSpPr>
          <p:cNvPr id="13" name="テキスト ボックス 12">
            <a:extLst>
              <a:ext uri="{FF2B5EF4-FFF2-40B4-BE49-F238E27FC236}">
                <a16:creationId xmlns:a16="http://schemas.microsoft.com/office/drawing/2014/main" id="{F12B1E35-C19E-771B-E77E-DC8B409F956F}"/>
              </a:ext>
            </a:extLst>
          </p:cNvPr>
          <p:cNvSpPr txBox="1"/>
          <p:nvPr/>
        </p:nvSpPr>
        <p:spPr>
          <a:xfrm>
            <a:off x="7051059" y="4454010"/>
            <a:ext cx="2274982" cy="276999"/>
          </a:xfrm>
          <a:prstGeom prst="rect">
            <a:avLst/>
          </a:prstGeom>
          <a:noFill/>
        </p:spPr>
        <p:txBody>
          <a:bodyPr wrap="none" rtlCol="0">
            <a:spAutoFit/>
          </a:bodyPr>
          <a:lstStyle/>
          <a:p>
            <a:r>
              <a:rPr kumimoji="1" lang="en-US" altLang="ja-JP" sz="1200" dirty="0"/>
              <a:t>※</a:t>
            </a:r>
            <a:r>
              <a:rPr kumimoji="1" lang="ja-JP" altLang="en-US" sz="1200" dirty="0"/>
              <a:t>開催時間はいずれも</a:t>
            </a:r>
            <a:r>
              <a:rPr kumimoji="1" lang="en-US" altLang="ja-JP" sz="1200" dirty="0"/>
              <a:t>13:00</a:t>
            </a:r>
            <a:r>
              <a:rPr kumimoji="1" lang="ja-JP" altLang="en-US" sz="1200" dirty="0"/>
              <a:t>から</a:t>
            </a:r>
          </a:p>
        </p:txBody>
      </p:sp>
      <p:pic>
        <p:nvPicPr>
          <p:cNvPr id="19" name="図 18">
            <a:extLst>
              <a:ext uri="{FF2B5EF4-FFF2-40B4-BE49-F238E27FC236}">
                <a16:creationId xmlns:a16="http://schemas.microsoft.com/office/drawing/2014/main" id="{6BB8D1A0-8669-92C5-7A76-E9911D8B457F}"/>
              </a:ext>
            </a:extLst>
          </p:cNvPr>
          <p:cNvPicPr>
            <a:picLocks noChangeAspect="1"/>
          </p:cNvPicPr>
          <p:nvPr/>
        </p:nvPicPr>
        <p:blipFill>
          <a:blip r:embed="rId8"/>
          <a:stretch>
            <a:fillRect/>
          </a:stretch>
        </p:blipFill>
        <p:spPr>
          <a:xfrm>
            <a:off x="1495425" y="2274561"/>
            <a:ext cx="6915150" cy="2239504"/>
          </a:xfrm>
          <a:prstGeom prst="rect">
            <a:avLst/>
          </a:prstGeom>
        </p:spPr>
      </p:pic>
      <p:pic>
        <p:nvPicPr>
          <p:cNvPr id="8" name="図 7" descr="駅にいる人々&#10;&#10;中程度の精度で自動的に生成された説明">
            <a:extLst>
              <a:ext uri="{FF2B5EF4-FFF2-40B4-BE49-F238E27FC236}">
                <a16:creationId xmlns:a16="http://schemas.microsoft.com/office/drawing/2014/main" id="{5F97DF39-59B1-6EB5-38C8-1A2687FEE8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7324" y="4951785"/>
            <a:ext cx="2481158" cy="1588812"/>
          </a:xfrm>
          <a:prstGeom prst="rect">
            <a:avLst/>
          </a:prstGeom>
        </p:spPr>
      </p:pic>
      <p:sp>
        <p:nvSpPr>
          <p:cNvPr id="10" name="テキスト ボックス 9">
            <a:extLst>
              <a:ext uri="{FF2B5EF4-FFF2-40B4-BE49-F238E27FC236}">
                <a16:creationId xmlns:a16="http://schemas.microsoft.com/office/drawing/2014/main" id="{8D5B6A74-A89F-DBBB-C333-037C3584B571}"/>
              </a:ext>
            </a:extLst>
          </p:cNvPr>
          <p:cNvSpPr txBox="1"/>
          <p:nvPr/>
        </p:nvSpPr>
        <p:spPr>
          <a:xfrm>
            <a:off x="6974799" y="6507041"/>
            <a:ext cx="2481157" cy="261610"/>
          </a:xfrm>
          <a:prstGeom prst="rect">
            <a:avLst/>
          </a:prstGeom>
          <a:noFill/>
        </p:spPr>
        <p:txBody>
          <a:bodyPr wrap="square" rtlCol="0">
            <a:spAutoFit/>
          </a:bodyPr>
          <a:lstStyle/>
          <a:p>
            <a:r>
              <a:rPr kumimoji="1" lang="en-US" altLang="ja-JP" sz="1100" dirty="0"/>
              <a:t>※</a:t>
            </a:r>
            <a:r>
              <a:rPr kumimoji="1" lang="ja-JP" altLang="en-US" sz="1100" dirty="0"/>
              <a:t>前回のスマエネ</a:t>
            </a:r>
            <a:r>
              <a:rPr kumimoji="1" lang="en-US" altLang="ja-JP" sz="1100" dirty="0"/>
              <a:t>Week</a:t>
            </a:r>
            <a:r>
              <a:rPr kumimoji="1" lang="ja-JP" altLang="en-US" sz="1100" dirty="0"/>
              <a:t>の会場の様子</a:t>
            </a:r>
          </a:p>
        </p:txBody>
      </p:sp>
    </p:spTree>
    <p:extLst>
      <p:ext uri="{BB962C8B-B14F-4D97-AF65-F5344CB8AC3E}">
        <p14:creationId xmlns:p14="http://schemas.microsoft.com/office/powerpoint/2010/main" val="334086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lang="ja-JP" altLang="en-US" dirty="0"/>
              <a:t>よくある御質問①</a:t>
            </a:r>
            <a:endParaRPr kumimoji="1" lang="ja-JP" altLang="en-US" dirty="0"/>
          </a:p>
        </p:txBody>
      </p:sp>
      <p:sp>
        <p:nvSpPr>
          <p:cNvPr id="7" name="テキスト ボックス 6">
            <a:extLst>
              <a:ext uri="{FF2B5EF4-FFF2-40B4-BE49-F238E27FC236}">
                <a16:creationId xmlns:a16="http://schemas.microsoft.com/office/drawing/2014/main" id="{3B15D89A-5ADF-4390-BC5B-3AE41E20B899}"/>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9C89"/>
                </a:solidFill>
                <a:latin typeface="Meiryo UI"/>
                <a:ea typeface="Meiryo UI"/>
              </a:rPr>
              <a:t>９．よくある御質問</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9C474DBB-81F5-422E-A2E1-061C8CBC3F54}"/>
              </a:ext>
            </a:extLst>
          </p:cNvPr>
          <p:cNvSpPr txBox="1"/>
          <p:nvPr/>
        </p:nvSpPr>
        <p:spPr>
          <a:xfrm>
            <a:off x="161045" y="898291"/>
            <a:ext cx="9583911" cy="4524315"/>
          </a:xfrm>
          <a:prstGeom prst="rect">
            <a:avLst/>
          </a:prstGeom>
          <a:noFill/>
        </p:spPr>
        <p:txBody>
          <a:bodyPr wrap="square" rtlCol="0">
            <a:spAutoFit/>
          </a:bodyPr>
          <a:lstStyle/>
          <a:p>
            <a:r>
              <a:rPr lang="ja-JP" altLang="en-US" sz="1600" b="1" kern="100" dirty="0">
                <a:solidFill>
                  <a:schemeClr val="tx2"/>
                </a:solidFill>
                <a:effectLst/>
                <a:latin typeface="Meiryo UI" panose="020B0604030504040204" pitchFamily="50" charset="-128"/>
                <a:ea typeface="Meiryo UI" panose="020B0604030504040204" pitchFamily="50" charset="-128"/>
              </a:rPr>
              <a:t>ファイナンスの条件面に関すること</a:t>
            </a:r>
            <a:endParaRPr lang="en-US" altLang="ja-JP" sz="1600" b="1" kern="100" dirty="0">
              <a:solidFill>
                <a:schemeClr val="tx2"/>
              </a:solidFill>
              <a:effectLst/>
              <a:latin typeface="Meiryo UI" panose="020B0604030504040204" pitchFamily="50" charset="-128"/>
              <a:ea typeface="Meiryo UI" panose="020B0604030504040204" pitchFamily="50" charset="-128"/>
            </a:endParaRPr>
          </a:p>
          <a:p>
            <a:endParaRPr lang="en-US" altLang="ja-JP" sz="1600" b="1" kern="100" dirty="0">
              <a:solidFill>
                <a:schemeClr val="tx2"/>
              </a:solidFill>
              <a:effectLst/>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融資・出資の条件が民間のファイナンスよりも優位になるのか（</a:t>
            </a:r>
            <a:r>
              <a:rPr lang="ja-JP" altLang="ja-JP" sz="1600" b="1" kern="100" dirty="0">
                <a:latin typeface="Meiryo UI" panose="020B0604030504040204" pitchFamily="50" charset="-128"/>
                <a:ea typeface="Meiryo UI" panose="020B0604030504040204" pitchFamily="50" charset="-128"/>
              </a:rPr>
              <a:t>融資であれば金利が低い、出資であれば配当要求水準が低いなどのメリットがある</a:t>
            </a:r>
            <a:r>
              <a:rPr lang="ja-JP" altLang="en-US" sz="1600" b="1" kern="100" dirty="0">
                <a:latin typeface="Meiryo UI" panose="020B0604030504040204" pitchFamily="50" charset="-128"/>
                <a:ea typeface="Meiryo UI" panose="020B0604030504040204" pitchFamily="50" charset="-128"/>
              </a:rPr>
              <a:t>のか）。</a:t>
            </a:r>
            <a:endParaRPr lang="en-US" altLang="ja-JP" sz="1600" b="1" kern="100" dirty="0">
              <a:latin typeface="Meiryo UI" panose="020B0604030504040204" pitchFamily="50" charset="-128"/>
              <a:ea typeface="Meiryo UI" panose="020B0604030504040204" pitchFamily="50" charset="-128"/>
            </a:endParaRPr>
          </a:p>
          <a:p>
            <a:pPr marL="541338" lvl="1" indent="-187325">
              <a:buFont typeface="Arial" panose="020B0604020202020204" pitchFamily="34" charset="0"/>
              <a:buChar char="•"/>
            </a:pPr>
            <a:r>
              <a:rPr lang="ja-JP" altLang="en-US" sz="1600" kern="100" dirty="0">
                <a:effectLst/>
                <a:latin typeface="Meiryo UI" panose="020B0604030504040204" pitchFamily="50" charset="-128"/>
                <a:ea typeface="Meiryo UI" panose="020B0604030504040204" pitchFamily="50" charset="-128"/>
              </a:rPr>
              <a:t>脱炭素に役立つ事業にリスクマネー供給を行い、民間資金の呼び水となるというミッションも踏まえ、</a:t>
            </a:r>
            <a:r>
              <a:rPr lang="ja-JP" altLang="en-US" sz="1600" u="sng" kern="100" dirty="0">
                <a:effectLst/>
                <a:latin typeface="Meiryo UI" panose="020B0604030504040204" pitchFamily="50" charset="-128"/>
                <a:ea typeface="Meiryo UI" panose="020B0604030504040204" pitchFamily="50" charset="-128"/>
              </a:rPr>
              <a:t>市場水準を超える高い水準の配当や利息を求めることは想定していませんが、いずれにしても、</a:t>
            </a:r>
            <a:r>
              <a:rPr lang="ja-JP" altLang="en-US" sz="1600" b="1" u="sng" kern="100" dirty="0">
                <a:effectLst/>
                <a:latin typeface="Meiryo UI" panose="020B0604030504040204" pitchFamily="50" charset="-128"/>
                <a:ea typeface="Meiryo UI" panose="020B0604030504040204" pitchFamily="50" charset="-128"/>
              </a:rPr>
              <a:t>案件ごとに、政策意義、</a:t>
            </a:r>
            <a:r>
              <a:rPr lang="ja-JP" altLang="en-US" sz="1600" b="1" u="sng" kern="100" dirty="0">
                <a:latin typeface="Meiryo UI" panose="020B0604030504040204" pitchFamily="50" charset="-128"/>
                <a:ea typeface="Meiryo UI" panose="020B0604030504040204" pitchFamily="50" charset="-128"/>
              </a:rPr>
              <a:t>リスク等を考慮して、適切なリターン水準</a:t>
            </a:r>
            <a:r>
              <a:rPr lang="ja-JP" altLang="en-US" sz="1600" kern="100" dirty="0">
                <a:latin typeface="Meiryo UI" panose="020B0604030504040204" pitchFamily="50" charset="-128"/>
                <a:ea typeface="Meiryo UI" panose="020B0604030504040204" pitchFamily="50" charset="-128"/>
              </a:rPr>
              <a:t>（利息、配当およびキャピタルゲイン）を求めていくことになります。</a:t>
            </a:r>
            <a:endParaRPr lang="en-US" altLang="ja-JP" sz="1600" u="sng" kern="100" dirty="0">
              <a:effectLst/>
              <a:latin typeface="Meiryo UI" panose="020B0604030504040204" pitchFamily="50" charset="-128"/>
              <a:ea typeface="Meiryo UI" panose="020B0604030504040204" pitchFamily="50" charset="-128"/>
            </a:endParaRPr>
          </a:p>
          <a:p>
            <a:endParaRPr lang="en-US" altLang="ja-JP" sz="1600" b="1" kern="1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出資の場合の</a:t>
            </a:r>
            <a:r>
              <a:rPr lang="en-US" altLang="ja-JP" sz="1600" b="1" kern="100" dirty="0">
                <a:latin typeface="Meiryo UI" panose="020B0604030504040204" pitchFamily="50" charset="-128"/>
                <a:ea typeface="Meiryo UI" panose="020B0604030504040204" pitchFamily="50" charset="-128"/>
              </a:rPr>
              <a:t>EXIT</a:t>
            </a:r>
            <a:r>
              <a:rPr lang="ja-JP" altLang="en-US" sz="1600" b="1" kern="100" dirty="0">
                <a:latin typeface="Meiryo UI" panose="020B0604030504040204" pitchFamily="50" charset="-128"/>
                <a:ea typeface="Meiryo UI" panose="020B0604030504040204" pitchFamily="50" charset="-128"/>
              </a:rPr>
              <a:t>、ローン・メザニンの場合の元本償還の条件や時期</a:t>
            </a:r>
            <a:r>
              <a:rPr lang="ja-JP" altLang="ja-JP" sz="1600" b="1" kern="100" dirty="0">
                <a:latin typeface="Meiryo UI" panose="020B0604030504040204" pitchFamily="50" charset="-128"/>
                <a:ea typeface="Meiryo UI" panose="020B0604030504040204" pitchFamily="50" charset="-128"/>
              </a:rPr>
              <a:t>の方針については具体的に決定しているのか。また、自社株買いを求められるようなことは想定しているのか。</a:t>
            </a:r>
          </a:p>
          <a:p>
            <a:pPr marL="452438" lvl="1" indent="-276225">
              <a:buFont typeface="Arial" panose="020B0604020202020204" pitchFamily="34" charset="0"/>
              <a:buChar char="•"/>
            </a:pPr>
            <a:r>
              <a:rPr lang="ja-JP" altLang="en-US" sz="1600" b="1" u="sng" kern="100" dirty="0">
                <a:latin typeface="Meiryo UI" panose="020B0604030504040204" pitchFamily="50" charset="-128"/>
                <a:ea typeface="Meiryo UI" panose="020B0604030504040204" pitchFamily="50" charset="-128"/>
              </a:rPr>
              <a:t>脱炭素化という政策目標の達成状況を第一としつつ、リターンを考慮しながら、</a:t>
            </a:r>
            <a:r>
              <a:rPr lang="en-US" altLang="ja-JP" sz="1600" b="1" u="sng" kern="100" dirty="0">
                <a:latin typeface="Meiryo UI" panose="020B0604030504040204" pitchFamily="50" charset="-128"/>
                <a:ea typeface="Meiryo UI" panose="020B0604030504040204" pitchFamily="50" charset="-128"/>
              </a:rPr>
              <a:t>EXIT</a:t>
            </a:r>
            <a:r>
              <a:rPr lang="ja-JP" altLang="en-US" sz="1600" b="1" u="sng" kern="100" dirty="0">
                <a:latin typeface="Meiryo UI" panose="020B0604030504040204" pitchFamily="50" charset="-128"/>
                <a:ea typeface="Meiryo UI" panose="020B0604030504040204" pitchFamily="50" charset="-128"/>
              </a:rPr>
              <a:t>手法、タイミング、売却の場合の事業の売り手を、個別に事業者との間で検討・調整</a:t>
            </a:r>
            <a:r>
              <a:rPr lang="ja-JP" altLang="en-US" sz="1600" kern="100" dirty="0">
                <a:latin typeface="Meiryo UI" panose="020B0604030504040204" pitchFamily="50" charset="-128"/>
                <a:ea typeface="Meiryo UI" panose="020B0604030504040204" pitchFamily="50" charset="-128"/>
              </a:rPr>
              <a:t>していく想定です。</a:t>
            </a:r>
            <a:endParaRPr lang="en-US" altLang="ja-JP" sz="1600" kern="100" dirty="0">
              <a:latin typeface="Meiryo UI" panose="020B0604030504040204" pitchFamily="50" charset="-128"/>
              <a:ea typeface="Meiryo UI" panose="020B0604030504040204" pitchFamily="50" charset="-128"/>
            </a:endParaRP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元本償還の時期についても個別具体の案件ごとに検討をさせていただくことになると想定しています。</a:t>
            </a:r>
          </a:p>
          <a:p>
            <a:pPr marL="176213" lvl="1"/>
            <a:endParaRPr kumimoji="1" lang="en-GB" altLang="ja-JP" sz="1600" kern="100" dirty="0">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機構から供給いただく資金の額の上限や下限額はあるのか。</a:t>
            </a:r>
            <a:endParaRPr lang="en-US" altLang="ja-JP" sz="1600" b="1" kern="100" dirty="0">
              <a:latin typeface="Meiryo UI" panose="020B0604030504040204" pitchFamily="50" charset="-128"/>
              <a:ea typeface="Meiryo UI" panose="020B0604030504040204" pitchFamily="50" charset="-128"/>
            </a:endParaRP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出資等の金額規模について明確に上限値・下限値は設けていないものの、官民ファンドという特性上、多様な事業に投資していく必要があること、並びに、国としてのキャピタルコールのコミットメント枠が初年度</a:t>
            </a:r>
            <a:r>
              <a:rPr lang="en-US" altLang="ja-JP" sz="1600" kern="100" dirty="0">
                <a:latin typeface="Meiryo UI" panose="020B0604030504040204" pitchFamily="50" charset="-128"/>
                <a:ea typeface="Meiryo UI" panose="020B0604030504040204" pitchFamily="50" charset="-128"/>
              </a:rPr>
              <a:t>200</a:t>
            </a:r>
            <a:r>
              <a:rPr lang="ja-JP" altLang="en-US" sz="1600" kern="100" dirty="0">
                <a:latin typeface="Meiryo UI" panose="020B0604030504040204" pitchFamily="50" charset="-128"/>
                <a:ea typeface="Meiryo UI" panose="020B0604030504040204" pitchFamily="50" charset="-128"/>
              </a:rPr>
              <a:t>億円であることに鑑みて資金供給の規模については検討していきます。</a:t>
            </a:r>
            <a:endParaRPr lang="en-US" altLang="ja-JP" sz="1600" kern="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536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lang="ja-JP" altLang="en-US" dirty="0"/>
              <a:t>よくある御質問②</a:t>
            </a:r>
            <a:endParaRPr kumimoji="1" lang="ja-JP" altLang="en-US" dirty="0"/>
          </a:p>
        </p:txBody>
      </p:sp>
      <p:sp>
        <p:nvSpPr>
          <p:cNvPr id="7" name="テキスト ボックス 6">
            <a:extLst>
              <a:ext uri="{FF2B5EF4-FFF2-40B4-BE49-F238E27FC236}">
                <a16:creationId xmlns:a16="http://schemas.microsoft.com/office/drawing/2014/main" id="{3B15D89A-5ADF-4390-BC5B-3AE41E20B899}"/>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9C89"/>
                </a:solidFill>
                <a:latin typeface="Meiryo UI"/>
                <a:ea typeface="Meiryo UI"/>
              </a:rPr>
              <a:t>９．よくある御質問</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9C474DBB-81F5-422E-A2E1-061C8CBC3F54}"/>
              </a:ext>
            </a:extLst>
          </p:cNvPr>
          <p:cNvSpPr txBox="1"/>
          <p:nvPr/>
        </p:nvSpPr>
        <p:spPr>
          <a:xfrm>
            <a:off x="150023" y="868794"/>
            <a:ext cx="9499303" cy="5755422"/>
          </a:xfrm>
          <a:prstGeom prst="rect">
            <a:avLst/>
          </a:prstGeom>
          <a:noFill/>
        </p:spPr>
        <p:txBody>
          <a:bodyPr wrap="square" rtlCol="0">
            <a:spAutoFit/>
          </a:bodyPr>
          <a:lstStyle/>
          <a:p>
            <a:r>
              <a:rPr lang="ja-JP" altLang="en-US" sz="1600" b="1" kern="100" dirty="0">
                <a:solidFill>
                  <a:schemeClr val="tx2"/>
                </a:solidFill>
                <a:latin typeface="Meiryo UI" panose="020B0604030504040204" pitchFamily="50" charset="-128"/>
                <a:ea typeface="Meiryo UI" panose="020B0604030504040204" pitchFamily="50" charset="-128"/>
              </a:rPr>
              <a:t>資金供給を受ける事業者や事業内容の要件に関すること</a:t>
            </a:r>
            <a:endParaRPr lang="en-US" altLang="ja-JP" sz="1600" b="1" kern="100" dirty="0">
              <a:solidFill>
                <a:schemeClr val="tx2"/>
              </a:solidFill>
              <a:latin typeface="Meiryo UI" panose="020B0604030504040204" pitchFamily="50" charset="-128"/>
              <a:ea typeface="Meiryo UI" panose="020B0604030504040204" pitchFamily="50" charset="-128"/>
            </a:endParaRPr>
          </a:p>
          <a:p>
            <a:endParaRPr lang="en-US" altLang="ja-JP" sz="1600" b="1" kern="100" dirty="0">
              <a:solidFill>
                <a:schemeClr val="tx2"/>
              </a:solidFill>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業種業態、</a:t>
            </a:r>
            <a:r>
              <a:rPr lang="ja-JP" altLang="ja-JP" sz="1600" b="1" kern="100" dirty="0">
                <a:latin typeface="Meiryo UI" panose="020B0604030504040204" pitchFamily="50" charset="-128"/>
                <a:ea typeface="Meiryo UI" panose="020B0604030504040204" pitchFamily="50" charset="-128"/>
              </a:rPr>
              <a:t>資本金や売上、</a:t>
            </a:r>
            <a:r>
              <a:rPr lang="ja-JP" altLang="en-US" sz="1600" b="1" kern="100" dirty="0">
                <a:latin typeface="Meiryo UI" panose="020B0604030504040204" pitchFamily="50" charset="-128"/>
                <a:ea typeface="Meiryo UI" panose="020B0604030504040204" pitchFamily="50" charset="-128"/>
              </a:rPr>
              <a:t>財務状況の健全性など、</a:t>
            </a:r>
            <a:r>
              <a:rPr lang="ja-JP" altLang="ja-JP" sz="1600" b="1" kern="100" dirty="0">
                <a:latin typeface="Meiryo UI" panose="020B0604030504040204" pitchFamily="50" charset="-128"/>
                <a:ea typeface="Meiryo UI" panose="020B0604030504040204" pitchFamily="50" charset="-128"/>
              </a:rPr>
              <a:t>投資を受けるための</a:t>
            </a:r>
            <a:r>
              <a:rPr lang="ja-JP" altLang="en-US" sz="1600" b="1" kern="100" dirty="0">
                <a:latin typeface="Meiryo UI" panose="020B0604030504040204" pitchFamily="50" charset="-128"/>
                <a:ea typeface="Meiryo UI" panose="020B0604030504040204" pitchFamily="50" charset="-128"/>
              </a:rPr>
              <a:t>事業者としての</a:t>
            </a:r>
            <a:r>
              <a:rPr lang="ja-JP" altLang="ja-JP" sz="1600" b="1" kern="100" dirty="0">
                <a:latin typeface="Meiryo UI" panose="020B0604030504040204" pitchFamily="50" charset="-128"/>
                <a:ea typeface="Meiryo UI" panose="020B0604030504040204" pitchFamily="50" charset="-128"/>
              </a:rPr>
              <a:t>条件はあるのか。</a:t>
            </a:r>
            <a:r>
              <a:rPr lang="en-US" altLang="ja-JP" sz="1600" b="1" kern="100" dirty="0">
                <a:latin typeface="Meiryo UI" panose="020B0604030504040204" pitchFamily="50" charset="-128"/>
                <a:ea typeface="Meiryo UI" panose="020B0604030504040204" pitchFamily="50" charset="-128"/>
              </a:rPr>
              <a:t>	</a:t>
            </a:r>
            <a:endParaRPr lang="ja-JP" altLang="ja-JP" sz="1600" b="1" kern="100" dirty="0">
              <a:latin typeface="Meiryo UI" panose="020B0604030504040204" pitchFamily="50" charset="-128"/>
              <a:ea typeface="Meiryo UI" panose="020B0604030504040204" pitchFamily="50" charset="-128"/>
            </a:endParaRPr>
          </a:p>
          <a:p>
            <a:pPr marL="541338" lvl="1" indent="-276225">
              <a:buFont typeface="Arial" panose="020B0604020202020204" pitchFamily="34" charset="0"/>
              <a:buChar char="•"/>
            </a:pPr>
            <a:r>
              <a:rPr lang="ja-JP" altLang="ja-JP" sz="1600" kern="100" dirty="0">
                <a:latin typeface="Meiryo UI" panose="020B0604030504040204" pitchFamily="50" charset="-128"/>
                <a:ea typeface="Meiryo UI" panose="020B0604030504040204" pitchFamily="50" charset="-128"/>
              </a:rPr>
              <a:t>大前提の条件として、反社会勢力と関与していない組織であることは挙げられます。</a:t>
            </a:r>
          </a:p>
          <a:p>
            <a:pPr marL="541338" lvl="1" indent="-276225">
              <a:buFont typeface="Arial" panose="020B0604020202020204" pitchFamily="34" charset="0"/>
              <a:buChar char="•"/>
            </a:pPr>
            <a:r>
              <a:rPr lang="ja-JP" altLang="ja-JP" sz="1600" kern="100" dirty="0">
                <a:latin typeface="Meiryo UI" panose="020B0604030504040204" pitchFamily="50" charset="-128"/>
                <a:ea typeface="Meiryo UI" panose="020B0604030504040204" pitchFamily="50" charset="-128"/>
              </a:rPr>
              <a:t>そのほか、資金供給先事業者の資本金や売上には特別制限を設けることは考えていません</a:t>
            </a:r>
            <a:r>
              <a:rPr lang="en-US" altLang="ja-JP" sz="1600" kern="100" dirty="0">
                <a:latin typeface="Meiryo UI" panose="020B0604030504040204" pitchFamily="50" charset="-128"/>
                <a:ea typeface="Meiryo UI" panose="020B0604030504040204" pitchFamily="50" charset="-128"/>
              </a:rPr>
              <a:t>.</a:t>
            </a:r>
          </a:p>
          <a:p>
            <a:pPr marL="541338" lvl="1" indent="-276225">
              <a:buFont typeface="Arial" panose="020B0604020202020204" pitchFamily="34" charset="0"/>
              <a:buChar char="•"/>
              <a:tabLst>
                <a:tab pos="628650" algn="l"/>
              </a:tabLst>
            </a:pPr>
            <a:r>
              <a:rPr lang="ja-JP" altLang="en-US" sz="1600" kern="100" dirty="0">
                <a:latin typeface="Meiryo UI" panose="020B0604030504040204" pitchFamily="50" charset="-128"/>
                <a:ea typeface="Meiryo UI" panose="020B0604030504040204" pitchFamily="50" charset="-128"/>
              </a:rPr>
              <a:t>プロジェクトや</a:t>
            </a:r>
            <a:r>
              <a:rPr lang="ja-JP" altLang="ja-JP" sz="1600" kern="100" dirty="0">
                <a:latin typeface="Meiryo UI" panose="020B0604030504040204" pitchFamily="50" charset="-128"/>
                <a:ea typeface="Meiryo UI" panose="020B0604030504040204" pitchFamily="50" charset="-128"/>
              </a:rPr>
              <a:t>事業者の審査は、ファイナンススキーム、企業ごとに個別具体で審査させていただ</a:t>
            </a:r>
            <a:r>
              <a:rPr lang="ja-JP" altLang="en-US" sz="1600" kern="100" dirty="0">
                <a:latin typeface="Meiryo UI" panose="020B0604030504040204" pitchFamily="50" charset="-128"/>
                <a:ea typeface="Meiryo UI" panose="020B0604030504040204" pitchFamily="50" charset="-128"/>
              </a:rPr>
              <a:t>きます。</a:t>
            </a:r>
            <a:endParaRPr lang="en-US" altLang="ja-JP" sz="1600" kern="100" dirty="0">
              <a:latin typeface="Meiryo UI" panose="020B0604030504040204" pitchFamily="50" charset="-128"/>
              <a:ea typeface="Meiryo UI" panose="020B0604030504040204" pitchFamily="50" charset="-128"/>
            </a:endParaRPr>
          </a:p>
          <a:p>
            <a:pPr marL="176213" lvl="1">
              <a:tabLst>
                <a:tab pos="628650" algn="l"/>
              </a:tabLst>
            </a:pPr>
            <a:endParaRPr lang="ja-JP" altLang="ja-JP" sz="1600" kern="100" dirty="0">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l"/>
            </a:pPr>
            <a:r>
              <a:rPr lang="en-US" altLang="ja-JP" sz="1600" b="1" kern="100" dirty="0">
                <a:latin typeface="Meiryo UI" panose="020B0604030504040204" pitchFamily="50" charset="-128"/>
                <a:ea typeface="Meiryo UI" panose="020B0604030504040204" pitchFamily="50" charset="-128"/>
              </a:rPr>
              <a:t>CO2</a:t>
            </a:r>
            <a:r>
              <a:rPr lang="ja-JP" altLang="en-US" sz="1600" b="1" kern="100" dirty="0">
                <a:latin typeface="Meiryo UI" panose="020B0604030504040204" pitchFamily="50" charset="-128"/>
                <a:ea typeface="Meiryo UI" panose="020B0604030504040204" pitchFamily="50" charset="-128"/>
              </a:rPr>
              <a:t>削減効果等 の環境へのインパクトの要求水準があるのか。</a:t>
            </a:r>
          </a:p>
          <a:p>
            <a:pPr marL="5413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新機構全体として脱炭素への貢献の度合い（温暖化ガス削減等の効果）についての</a:t>
            </a:r>
            <a:r>
              <a:rPr lang="en-US" altLang="ja-JP" sz="1600" kern="100" dirty="0">
                <a:latin typeface="Meiryo UI" panose="020B0604030504040204" pitchFamily="50" charset="-128"/>
                <a:ea typeface="Meiryo UI" panose="020B0604030504040204" pitchFamily="50" charset="-128"/>
              </a:rPr>
              <a:t>KPI</a:t>
            </a:r>
            <a:r>
              <a:rPr lang="ja-JP" altLang="en-US" sz="1600" kern="100" dirty="0">
                <a:latin typeface="Meiryo UI" panose="020B0604030504040204" pitchFamily="50" charset="-128"/>
                <a:ea typeface="Meiryo UI" panose="020B0604030504040204" pitchFamily="50" charset="-128"/>
              </a:rPr>
              <a:t>を設定する予定であり、審査の際には、</a:t>
            </a:r>
            <a:r>
              <a:rPr lang="en-US" altLang="ja-JP" sz="1600" kern="100" dirty="0">
                <a:latin typeface="Meiryo UI" panose="020B0604030504040204" pitchFamily="50" charset="-128"/>
                <a:ea typeface="Meiryo UI" panose="020B0604030504040204" pitchFamily="50" charset="-128"/>
              </a:rPr>
              <a:t>KPI</a:t>
            </a:r>
            <a:r>
              <a:rPr lang="ja-JP" altLang="en-US" sz="1600" kern="100" dirty="0">
                <a:latin typeface="Meiryo UI" panose="020B0604030504040204" pitchFamily="50" charset="-128"/>
                <a:ea typeface="Meiryo UI" panose="020B0604030504040204" pitchFamily="50" charset="-128"/>
              </a:rPr>
              <a:t>や投融資の金額等を踏まえて、個別に削減等の効果を御相談させていただきます。</a:t>
            </a:r>
            <a:endParaRPr lang="en-US" altLang="ja-JP" sz="1600" kern="100" dirty="0">
              <a:latin typeface="Meiryo UI" panose="020B0604030504040204" pitchFamily="50" charset="-128"/>
              <a:ea typeface="Meiryo UI" panose="020B0604030504040204" pitchFamily="50" charset="-128"/>
            </a:endParaRPr>
          </a:p>
          <a:p>
            <a:pPr marL="265113" lvl="1"/>
            <a:endParaRPr lang="en-US" altLang="ja-JP" sz="1600" kern="1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海外で行う事業も対象になるのか。</a:t>
            </a:r>
            <a:endParaRPr lang="en-US" altLang="ja-JP" sz="1600" b="1" kern="100" dirty="0">
              <a:latin typeface="Meiryo UI" panose="020B0604030504040204" pitchFamily="50" charset="-128"/>
              <a:ea typeface="Meiryo UI" panose="020B0604030504040204" pitchFamily="50" charset="-128"/>
            </a:endParaRPr>
          </a:p>
          <a:p>
            <a:pPr marL="5413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事業の実施場所が海外であっても、</a:t>
            </a:r>
            <a:r>
              <a:rPr lang="ja-JP" altLang="en-US" sz="1600" b="1" i="1" u="sng" kern="100" dirty="0">
                <a:latin typeface="Meiryo UI" panose="020B0604030504040204" pitchFamily="50" charset="-128"/>
                <a:ea typeface="Meiryo UI" panose="020B0604030504040204" pitchFamily="50" charset="-128"/>
              </a:rPr>
              <a:t>我が国の経済社会の発展に貢献する案件は対象になります</a:t>
            </a:r>
            <a:r>
              <a:rPr lang="ja-JP" altLang="en-US" sz="1600" kern="100" dirty="0">
                <a:latin typeface="Meiryo UI" panose="020B0604030504040204" pitchFamily="50" charset="-128"/>
                <a:ea typeface="Meiryo UI" panose="020B0604030504040204" pitchFamily="50" charset="-128"/>
              </a:rPr>
              <a:t>（排出削減等の効果が日本国内で発生する事業や、我が国企業の先進的な脱炭素技術を活用することで、我が国企業の脱炭素技術の市場における優位性を高めるような事業などを想定しています）。</a:t>
            </a:r>
          </a:p>
          <a:p>
            <a:pPr marL="265113" lvl="1"/>
            <a:endParaRPr lang="en-US" altLang="ja-JP" sz="1600" kern="1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国や自治体の補助金や助成金等を活用している事業でも資金供給をうけることができるのか。</a:t>
            </a:r>
            <a:endParaRPr lang="en-US" altLang="ja-JP" sz="1600" b="1" kern="100" dirty="0">
              <a:latin typeface="Meiryo UI" panose="020B0604030504040204" pitchFamily="50" charset="-128"/>
              <a:ea typeface="Meiryo UI" panose="020B0604030504040204" pitchFamily="50" charset="-128"/>
            </a:endParaRPr>
          </a:p>
          <a:p>
            <a:pPr marL="541338" lvl="1" indent="-276225">
              <a:buFont typeface="Arial" panose="020B0604020202020204" pitchFamily="34" charset="0"/>
              <a:buChar char="•"/>
            </a:pPr>
            <a:r>
              <a:rPr lang="ja-JP" altLang="en-US" sz="1600" b="1" u="sng" kern="100" dirty="0">
                <a:latin typeface="Meiryo UI" panose="020B0604030504040204" pitchFamily="50" charset="-128"/>
                <a:ea typeface="Meiryo UI" panose="020B0604030504040204" pitchFamily="50" charset="-128"/>
              </a:rPr>
              <a:t>国や自治体の補助金や助成金等を活用していることをもって一律に支援対象から除外することはありません。</a:t>
            </a:r>
            <a:endParaRPr lang="en-US" altLang="ja-JP" sz="1600" b="1" u="sng" kern="100" dirty="0">
              <a:latin typeface="Meiryo UI" panose="020B0604030504040204" pitchFamily="50" charset="-128"/>
              <a:ea typeface="Meiryo UI" panose="020B0604030504040204" pitchFamily="50" charset="-128"/>
            </a:endParaRPr>
          </a:p>
          <a:p>
            <a:pPr marL="5413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他方で、脱炭素化支援機構は、民間資金を呼び込むために（民業補完）、財政投融資から資金供給する必要がある事業を支援することを目的とするものです。</a:t>
            </a:r>
            <a:endParaRPr lang="en-US" altLang="ja-JP" sz="1600" kern="100" dirty="0">
              <a:latin typeface="Meiryo UI" panose="020B0604030504040204" pitchFamily="50" charset="-128"/>
              <a:ea typeface="Meiryo UI" panose="020B0604030504040204" pitchFamily="50" charset="-128"/>
            </a:endParaRPr>
          </a:p>
          <a:p>
            <a:pPr marL="5413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このため、国や自治体の</a:t>
            </a:r>
            <a:r>
              <a:rPr lang="ja-JP" altLang="en-US" sz="1600" b="1" u="sng" kern="100" dirty="0">
                <a:latin typeface="Meiryo UI" panose="020B0604030504040204" pitchFamily="50" charset="-128"/>
                <a:ea typeface="Meiryo UI" panose="020B0604030504040204" pitchFamily="50" charset="-128"/>
              </a:rPr>
              <a:t>補助金や助成金等と脱炭素化支援機構から供給する資金の併用が生じる場合の脱炭素化支援機構からの資金供給の必要性・可否や詳細な条件などについては、個別の事業ごとに、検討・相談</a:t>
            </a:r>
            <a:r>
              <a:rPr lang="ja-JP" altLang="en-US" sz="1600" kern="100" dirty="0">
                <a:latin typeface="Meiryo UI" panose="020B0604030504040204" pitchFamily="50" charset="-128"/>
                <a:ea typeface="Meiryo UI" panose="020B0604030504040204" pitchFamily="50" charset="-128"/>
              </a:rPr>
              <a:t>させていただきます。</a:t>
            </a:r>
          </a:p>
        </p:txBody>
      </p:sp>
    </p:spTree>
    <p:extLst>
      <p:ext uri="{BB962C8B-B14F-4D97-AF65-F5344CB8AC3E}">
        <p14:creationId xmlns:p14="http://schemas.microsoft.com/office/powerpoint/2010/main" val="163285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357B1FE9-2B65-4058-AEAA-E8067585EF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73" imgH="473" progId="TCLayout.ActiveDocument.1">
                  <p:embed/>
                </p:oleObj>
              </mc:Choice>
              <mc:Fallback>
                <p:oleObj name="think-cell スライド" r:id="rId4" imgW="473" imgH="473" progId="TCLayout.ActiveDocument.1">
                  <p:embed/>
                  <p:pic>
                    <p:nvPicPr>
                      <p:cNvPr id="4" name="オブジェクト 3" hidden="1">
                        <a:extLst>
                          <a:ext uri="{FF2B5EF4-FFF2-40B4-BE49-F238E27FC236}">
                            <a16:creationId xmlns:a16="http://schemas.microsoft.com/office/drawing/2014/main" id="{357B1FE9-2B65-4058-AEAA-E8067585EF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8CDF360-AEC8-42EE-B4F8-5D2576A7EA58}"/>
              </a:ext>
            </a:extLst>
          </p:cNvPr>
          <p:cNvSpPr>
            <a:spLocks noGrp="1"/>
          </p:cNvSpPr>
          <p:nvPr>
            <p:ph type="title"/>
          </p:nvPr>
        </p:nvSpPr>
        <p:spPr/>
        <p:txBody>
          <a:bodyPr vert="horz"/>
          <a:lstStyle/>
          <a:p>
            <a:r>
              <a:rPr lang="ja-JP" altLang="en-US" dirty="0"/>
              <a:t>よくある御質問③</a:t>
            </a:r>
            <a:endParaRPr kumimoji="1" lang="ja-JP" altLang="en-US" dirty="0"/>
          </a:p>
        </p:txBody>
      </p:sp>
      <p:sp>
        <p:nvSpPr>
          <p:cNvPr id="7" name="テキスト ボックス 6">
            <a:extLst>
              <a:ext uri="{FF2B5EF4-FFF2-40B4-BE49-F238E27FC236}">
                <a16:creationId xmlns:a16="http://schemas.microsoft.com/office/drawing/2014/main" id="{3B15D89A-5ADF-4390-BC5B-3AE41E20B899}"/>
              </a:ext>
            </a:extLst>
          </p:cNvPr>
          <p:cNvSpPr txBox="1"/>
          <p:nvPr/>
        </p:nvSpPr>
        <p:spPr>
          <a:xfrm>
            <a:off x="150024" y="-21364"/>
            <a:ext cx="391024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9C89"/>
                </a:solidFill>
                <a:latin typeface="Meiryo UI"/>
                <a:ea typeface="Meiryo UI"/>
              </a:rPr>
              <a:t>９．よくある御質問</a:t>
            </a:r>
            <a:endParaRPr kumimoji="1" lang="ja-JP" altLang="en-US" sz="1400" b="1" i="0" u="none" strike="noStrike" kern="1200" cap="none" spc="0" normalizeH="0" baseline="0" noProof="0" dirty="0">
              <a:ln>
                <a:noFill/>
              </a:ln>
              <a:solidFill>
                <a:srgbClr val="009C89"/>
              </a:solidFill>
              <a:effectLst/>
              <a:uLnTx/>
              <a:uFillTx/>
              <a:latin typeface="Meiryo UI"/>
              <a:ea typeface="Meiryo UI"/>
              <a:cs typeface="+mn-cs"/>
            </a:endParaRPr>
          </a:p>
        </p:txBody>
      </p:sp>
      <p:sp>
        <p:nvSpPr>
          <p:cNvPr id="8" name="テキスト ボックス 7">
            <a:extLst>
              <a:ext uri="{FF2B5EF4-FFF2-40B4-BE49-F238E27FC236}">
                <a16:creationId xmlns:a16="http://schemas.microsoft.com/office/drawing/2014/main" id="{9C474DBB-81F5-422E-A2E1-061C8CBC3F54}"/>
              </a:ext>
            </a:extLst>
          </p:cNvPr>
          <p:cNvSpPr txBox="1"/>
          <p:nvPr/>
        </p:nvSpPr>
        <p:spPr>
          <a:xfrm>
            <a:off x="161044" y="1043731"/>
            <a:ext cx="9583911" cy="5262979"/>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rPr>
              <a:t>そのほか</a:t>
            </a:r>
            <a:endParaRPr lang="en-US" altLang="ja-JP" sz="1600" b="1" kern="100" dirty="0">
              <a:latin typeface="Meiryo UI" panose="020B0604030504040204" pitchFamily="50" charset="-128"/>
              <a:ea typeface="Meiryo UI" panose="020B0604030504040204" pitchFamily="50" charset="-128"/>
            </a:endParaRPr>
          </a:p>
          <a:p>
            <a:endParaRPr lang="en-US" altLang="ja-JP" sz="1600" b="1" kern="1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外部株主が入って経営に介入されることに抵抗があるが、経営にはどの程度関与するのか。議決権自体は持ち株割合に応じた議決権ということになるが、どのような方針で議決権を行使するのか。</a:t>
            </a: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新機構による出資は基本的には</a:t>
            </a:r>
            <a:r>
              <a:rPr lang="ja-JP" altLang="en-US" sz="1600" b="1" u="sng" kern="100" dirty="0">
                <a:latin typeface="Meiryo UI" panose="020B0604030504040204" pitchFamily="50" charset="-128"/>
                <a:ea typeface="Meiryo UI" panose="020B0604030504040204" pitchFamily="50" charset="-128"/>
              </a:rPr>
              <a:t>マイノリティ出資を想定</a:t>
            </a:r>
            <a:r>
              <a:rPr lang="ja-JP" altLang="en-US" sz="1600" kern="100" dirty="0">
                <a:latin typeface="Meiryo UI" panose="020B0604030504040204" pitchFamily="50" charset="-128"/>
                <a:ea typeface="Meiryo UI" panose="020B0604030504040204" pitchFamily="50" charset="-128"/>
              </a:rPr>
              <a:t>しており、持分比率が過半数を超えることはありません。</a:t>
            </a: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議決権については、政策性、収益性等は当然勘案しつつも、</a:t>
            </a:r>
            <a:r>
              <a:rPr lang="ja-JP" altLang="en-US" sz="1600" b="1" u="sng" kern="100" dirty="0">
                <a:latin typeface="Meiryo UI" panose="020B0604030504040204" pitchFamily="50" charset="-128"/>
                <a:ea typeface="Meiryo UI" panose="020B0604030504040204" pitchFamily="50" charset="-128"/>
              </a:rPr>
              <a:t>種類株式の活用も含め、個別に事業者と検討</a:t>
            </a:r>
            <a:r>
              <a:rPr lang="ja-JP" altLang="en-US" sz="1600" kern="100" dirty="0">
                <a:latin typeface="Meiryo UI" panose="020B0604030504040204" pitchFamily="50" charset="-128"/>
                <a:ea typeface="Meiryo UI" panose="020B0604030504040204" pitchFamily="50" charset="-128"/>
              </a:rPr>
              <a:t>させていただきます。</a:t>
            </a:r>
            <a:endParaRPr lang="en-US" altLang="ja-JP" sz="1600" kern="100" dirty="0">
              <a:latin typeface="Meiryo UI" panose="020B0604030504040204" pitchFamily="50" charset="-128"/>
              <a:ea typeface="Meiryo UI" panose="020B0604030504040204" pitchFamily="50" charset="-128"/>
            </a:endParaRPr>
          </a:p>
          <a:p>
            <a:pPr marL="452438" lvl="1" indent="-276225">
              <a:buFont typeface="Arial" panose="020B0604020202020204" pitchFamily="34" charset="0"/>
              <a:buChar char="•"/>
            </a:pPr>
            <a:endParaRPr lang="ja-JP" altLang="en-US" sz="1600" kern="100" dirty="0">
              <a:latin typeface="Meiryo UI" panose="020B0604030504040204" pitchFamily="50" charset="-128"/>
              <a:ea typeface="Meiryo UI" panose="020B0604030504040204" pitchFamily="50" charset="-128"/>
            </a:endParaRPr>
          </a:p>
          <a:p>
            <a:pPr marL="342900" lvl="0" indent="-342900">
              <a:buFont typeface="Wingdings" panose="05000000000000000000" pitchFamily="2" charset="2"/>
              <a:buChar char="l"/>
            </a:pPr>
            <a:r>
              <a:rPr lang="ja-JP" altLang="ja-JP" sz="1600" b="1" kern="100" dirty="0">
                <a:latin typeface="Meiryo UI" panose="020B0604030504040204" pitchFamily="50" charset="-128"/>
                <a:ea typeface="Meiryo UI" panose="020B0604030504040204" pitchFamily="50" charset="-128"/>
              </a:rPr>
              <a:t>供給を受けた資金の使途・使い道に制限はあるのか？事業計画通りに実行して目標を達成して収益を上げることができれば、供給を受けた資金を何に使っても</a:t>
            </a:r>
            <a:r>
              <a:rPr lang="ja-JP" altLang="en-US" sz="1600" b="1" kern="100" dirty="0">
                <a:latin typeface="Meiryo UI" panose="020B0604030504040204" pitchFamily="50" charset="-128"/>
                <a:ea typeface="Meiryo UI" panose="020B0604030504040204" pitchFamily="50" charset="-128"/>
              </a:rPr>
              <a:t>よいの</a:t>
            </a:r>
            <a:r>
              <a:rPr lang="ja-JP" altLang="ja-JP" sz="1600" b="1" kern="100" dirty="0">
                <a:latin typeface="Meiryo UI" panose="020B0604030504040204" pitchFamily="50" charset="-128"/>
                <a:ea typeface="Meiryo UI" panose="020B0604030504040204" pitchFamily="50" charset="-128"/>
              </a:rPr>
              <a:t>か。</a:t>
            </a:r>
          </a:p>
          <a:p>
            <a:pPr marL="452438" lvl="1" indent="-276225">
              <a:buFont typeface="Arial" panose="020B0604020202020204" pitchFamily="34" charset="0"/>
              <a:buChar char="•"/>
            </a:pPr>
            <a:r>
              <a:rPr lang="ja-JP" altLang="ja-JP" sz="1600" kern="100" dirty="0">
                <a:latin typeface="Meiryo UI" panose="020B0604030504040204" pitchFamily="50" charset="-128"/>
                <a:ea typeface="Meiryo UI" panose="020B0604030504040204" pitchFamily="50" charset="-128"/>
              </a:rPr>
              <a:t>資金の使途は、事業計画</a:t>
            </a:r>
            <a:r>
              <a:rPr lang="ja-JP" altLang="en-US" sz="1600" kern="100" dirty="0">
                <a:latin typeface="Meiryo UI" panose="020B0604030504040204" pitchFamily="50" charset="-128"/>
                <a:ea typeface="Meiryo UI" panose="020B0604030504040204" pitchFamily="50" charset="-128"/>
              </a:rPr>
              <a:t>（含む</a:t>
            </a:r>
            <a:r>
              <a:rPr lang="ja-JP" altLang="ja-JP" sz="1600" kern="100" dirty="0">
                <a:latin typeface="Meiryo UI" panose="020B0604030504040204" pitchFamily="50" charset="-128"/>
                <a:ea typeface="Meiryo UI" panose="020B0604030504040204" pitchFamily="50" charset="-128"/>
              </a:rPr>
              <a:t>収支見通し</a:t>
            </a:r>
            <a:r>
              <a:rPr lang="ja-JP" altLang="en-US" sz="1600" kern="100" dirty="0">
                <a:latin typeface="Meiryo UI" panose="020B0604030504040204" pitchFamily="50" charset="-128"/>
                <a:ea typeface="Meiryo UI" panose="020B0604030504040204" pitchFamily="50" charset="-128"/>
              </a:rPr>
              <a:t>）</a:t>
            </a:r>
            <a:r>
              <a:rPr lang="ja-JP" altLang="ja-JP" sz="1600" kern="100" dirty="0">
                <a:latin typeface="Meiryo UI" panose="020B0604030504040204" pitchFamily="50" charset="-128"/>
                <a:ea typeface="Meiryo UI" panose="020B0604030504040204" pitchFamily="50" charset="-128"/>
              </a:rPr>
              <a:t>において</a:t>
            </a:r>
            <a:r>
              <a:rPr lang="ja-JP" altLang="en-US" sz="1600" kern="100" dirty="0">
                <a:latin typeface="Meiryo UI" panose="020B0604030504040204" pitchFamily="50" charset="-128"/>
                <a:ea typeface="Meiryo UI" panose="020B0604030504040204" pitchFamily="50" charset="-128"/>
              </a:rPr>
              <a:t>お示しいただき、</a:t>
            </a:r>
            <a:r>
              <a:rPr lang="ja-JP" altLang="ja-JP" sz="1600" b="1" u="sng" kern="100" dirty="0">
                <a:latin typeface="Meiryo UI" panose="020B0604030504040204" pitchFamily="50" charset="-128"/>
                <a:ea typeface="Meiryo UI" panose="020B0604030504040204" pitchFamily="50" charset="-128"/>
              </a:rPr>
              <a:t>供給した資金が事業計画</a:t>
            </a:r>
            <a:r>
              <a:rPr lang="ja-JP" altLang="en-US" sz="1600" b="1" u="sng" kern="100" dirty="0">
                <a:latin typeface="Meiryo UI" panose="020B0604030504040204" pitchFamily="50" charset="-128"/>
                <a:ea typeface="Meiryo UI" panose="020B0604030504040204" pitchFamily="50" charset="-128"/>
              </a:rPr>
              <a:t>通りに</a:t>
            </a:r>
            <a:r>
              <a:rPr lang="ja-JP" altLang="ja-JP" sz="1600" b="1" u="sng" kern="100" dirty="0">
                <a:latin typeface="Meiryo UI" panose="020B0604030504040204" pitchFamily="50" charset="-128"/>
                <a:ea typeface="Meiryo UI" panose="020B0604030504040204" pitchFamily="50" charset="-128"/>
              </a:rPr>
              <a:t>使われているか</a:t>
            </a:r>
            <a:r>
              <a:rPr lang="ja-JP" altLang="en-US" sz="1600" b="1" u="sng" kern="100" dirty="0">
                <a:latin typeface="Meiryo UI" panose="020B0604030504040204" pitchFamily="50" charset="-128"/>
                <a:ea typeface="Meiryo UI" panose="020B0604030504040204" pitchFamily="50" charset="-128"/>
              </a:rPr>
              <a:t>を確認</a:t>
            </a:r>
            <a:r>
              <a:rPr lang="ja-JP" altLang="en-US" sz="1600" kern="100" dirty="0">
                <a:latin typeface="Meiryo UI" panose="020B0604030504040204" pitchFamily="50" charset="-128"/>
                <a:ea typeface="Meiryo UI" panose="020B0604030504040204" pitchFamily="50" charset="-128"/>
              </a:rPr>
              <a:t>いたします。</a:t>
            </a:r>
            <a:endParaRPr lang="ja-JP" altLang="ja-JP" sz="1600" kern="100" dirty="0">
              <a:latin typeface="Meiryo UI" panose="020B0604030504040204" pitchFamily="50" charset="-128"/>
              <a:ea typeface="Meiryo UI" panose="020B0604030504040204" pitchFamily="50" charset="-128"/>
            </a:endParaRPr>
          </a:p>
          <a:p>
            <a:pPr marL="452438" lvl="1" indent="-276225">
              <a:buFont typeface="Arial" panose="020B0604020202020204" pitchFamily="34" charset="0"/>
              <a:buChar char="•"/>
            </a:pPr>
            <a:r>
              <a:rPr lang="ja-JP" altLang="ja-JP" sz="1600" kern="100" dirty="0">
                <a:latin typeface="Meiryo UI" panose="020B0604030504040204" pitchFamily="50" charset="-128"/>
                <a:ea typeface="Meiryo UI" panose="020B0604030504040204" pitchFamily="50" charset="-128"/>
              </a:rPr>
              <a:t>事業計画</a:t>
            </a:r>
            <a:r>
              <a:rPr lang="ja-JP" altLang="en-US" sz="1600" kern="100" dirty="0">
                <a:latin typeface="Meiryo UI" panose="020B0604030504040204" pitchFamily="50" charset="-128"/>
                <a:ea typeface="Meiryo UI" panose="020B0604030504040204" pitchFamily="50" charset="-128"/>
              </a:rPr>
              <a:t>通りに</a:t>
            </a:r>
            <a:r>
              <a:rPr lang="ja-JP" altLang="ja-JP" sz="1600" kern="100" dirty="0">
                <a:latin typeface="Meiryo UI" panose="020B0604030504040204" pitchFamily="50" charset="-128"/>
                <a:ea typeface="Meiryo UI" panose="020B0604030504040204" pitchFamily="50" charset="-128"/>
              </a:rPr>
              <a:t>使用が行われていない場合、資金供給を撤回する</a:t>
            </a:r>
            <a:r>
              <a:rPr lang="ja-JP" altLang="en-US" sz="1600" kern="100" dirty="0">
                <a:latin typeface="Meiryo UI" panose="020B0604030504040204" pitchFamily="50" charset="-128"/>
                <a:ea typeface="Meiryo UI" panose="020B0604030504040204" pitchFamily="50" charset="-128"/>
              </a:rPr>
              <a:t>等の措置を取る</a:t>
            </a:r>
            <a:r>
              <a:rPr lang="ja-JP" altLang="ja-JP" sz="1600" kern="100" dirty="0">
                <a:latin typeface="Meiryo UI" panose="020B0604030504040204" pitchFamily="50" charset="-128"/>
                <a:ea typeface="Meiryo UI" panose="020B0604030504040204" pitchFamily="50" charset="-128"/>
              </a:rPr>
              <a:t>ことがあります</a:t>
            </a:r>
            <a:r>
              <a:rPr lang="ja-JP" altLang="en-US" sz="1600" kern="100" dirty="0">
                <a:latin typeface="Meiryo UI" panose="020B0604030504040204" pitchFamily="50" charset="-128"/>
                <a:ea typeface="Meiryo UI" panose="020B0604030504040204" pitchFamily="50" charset="-128"/>
              </a:rPr>
              <a:t>が、それらにつきましては、原則として、当初の契約時に、個別に事業者と調整させていただきます。</a:t>
            </a:r>
            <a:endParaRPr lang="en-US" altLang="ja-JP" sz="1600" kern="100" dirty="0">
              <a:latin typeface="Meiryo UI" panose="020B0604030504040204" pitchFamily="50" charset="-128"/>
              <a:ea typeface="Meiryo UI" panose="020B0604030504040204" pitchFamily="50" charset="-128"/>
            </a:endParaRPr>
          </a:p>
          <a:p>
            <a:pPr marL="176213" lvl="1"/>
            <a:endParaRPr lang="en-US" altLang="ja-JP" sz="1600" kern="1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1600" b="1" kern="100" dirty="0">
                <a:latin typeface="Meiryo UI" panose="020B0604030504040204" pitchFamily="50" charset="-128"/>
                <a:ea typeface="Meiryo UI" panose="020B0604030504040204" pitchFamily="50" charset="-128"/>
              </a:rPr>
              <a:t>脱炭素化支援機構の</a:t>
            </a:r>
            <a:r>
              <a:rPr lang="ja-JP" altLang="ja-JP" sz="1600" b="1" kern="100" dirty="0">
                <a:latin typeface="Meiryo UI" panose="020B0604030504040204" pitchFamily="50" charset="-128"/>
                <a:ea typeface="Meiryo UI" panose="020B0604030504040204" pitchFamily="50" charset="-128"/>
              </a:rPr>
              <a:t>株主へのつなぎは、いつ、どのような形でやっていただけるのか。</a:t>
            </a:r>
            <a:r>
              <a:rPr lang="ja-JP" altLang="en-US" sz="1600" b="1" kern="100" dirty="0">
                <a:latin typeface="Meiryo UI" panose="020B0604030504040204" pitchFamily="50" charset="-128"/>
                <a:ea typeface="Meiryo UI" panose="020B0604030504040204" pitchFamily="50" charset="-128"/>
              </a:rPr>
              <a:t>機構から当社への</a:t>
            </a:r>
            <a:r>
              <a:rPr lang="ja-JP" altLang="ja-JP" sz="1600" b="1" kern="100" dirty="0">
                <a:latin typeface="Meiryo UI" panose="020B0604030504040204" pitchFamily="50" charset="-128"/>
                <a:ea typeface="Meiryo UI" panose="020B0604030504040204" pitchFamily="50" charset="-128"/>
              </a:rPr>
              <a:t>資金供給のコミット前の段階でも、</a:t>
            </a:r>
            <a:r>
              <a:rPr lang="ja-JP" altLang="en-US" sz="1600" b="1" kern="100" dirty="0">
                <a:latin typeface="Meiryo UI" panose="020B0604030504040204" pitchFamily="50" charset="-128"/>
                <a:ea typeface="Meiryo UI" panose="020B0604030504040204" pitchFamily="50" charset="-128"/>
              </a:rPr>
              <a:t>株主につないでい</a:t>
            </a:r>
            <a:r>
              <a:rPr lang="ja-JP" altLang="ja-JP" sz="1600" b="1" kern="100" dirty="0">
                <a:latin typeface="Meiryo UI" panose="020B0604030504040204" pitchFamily="50" charset="-128"/>
                <a:ea typeface="Meiryo UI" panose="020B0604030504040204" pitchFamily="50" charset="-128"/>
              </a:rPr>
              <a:t>ただけるか。</a:t>
            </a: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コミット前の段階も含めて、</a:t>
            </a:r>
            <a:r>
              <a:rPr lang="ja-JP" altLang="en-US" sz="1600" b="1" u="sng" kern="100" dirty="0">
                <a:latin typeface="Meiryo UI" panose="020B0604030504040204" pitchFamily="50" charset="-128"/>
                <a:ea typeface="Meiryo UI" panose="020B0604030504040204" pitchFamily="50" charset="-128"/>
              </a:rPr>
              <a:t>事業者側と脱炭素化支援機構の株主側の御意向・ニーズが合えば、おつなぎ</a:t>
            </a:r>
            <a:r>
              <a:rPr lang="ja-JP" altLang="en-US" sz="1600" kern="100" dirty="0">
                <a:latin typeface="Meiryo UI" panose="020B0604030504040204" pitchFamily="50" charset="-128"/>
                <a:ea typeface="Meiryo UI" panose="020B0604030504040204" pitchFamily="50" charset="-128"/>
              </a:rPr>
              <a:t>させていただきます。</a:t>
            </a:r>
            <a:endParaRPr lang="en-US" altLang="ja-JP" sz="1600" kern="100" dirty="0">
              <a:latin typeface="Meiryo UI" panose="020B0604030504040204" pitchFamily="50" charset="-128"/>
              <a:ea typeface="Meiryo UI" panose="020B0604030504040204" pitchFamily="50" charset="-128"/>
            </a:endParaRPr>
          </a:p>
          <a:p>
            <a:pPr marL="452438" lvl="1" indent="-276225">
              <a:buFont typeface="Arial" panose="020B0604020202020204" pitchFamily="34" charset="0"/>
              <a:buChar char="•"/>
            </a:pPr>
            <a:r>
              <a:rPr lang="ja-JP" altLang="en-US" sz="1600" kern="100" dirty="0">
                <a:latin typeface="Meiryo UI" panose="020B0604030504040204" pitchFamily="50" charset="-128"/>
                <a:ea typeface="Meiryo UI" panose="020B0604030504040204" pitchFamily="50" charset="-128"/>
              </a:rPr>
              <a:t>脱炭素化支援機構の株主へのつなぎ方の詳細については、機構から事業者への資金供給の形態や、事業計画の内容などに応じて、個別に御相談のうえでの対応となります。</a:t>
            </a:r>
            <a:endParaRPr lang="en-US" altLang="ja-JP" sz="1600" kern="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237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359" dirty="0"/>
              <a:t>パリ協定と、世界各国の排出状況・削減目標のギャップ</a:t>
            </a:r>
          </a:p>
        </p:txBody>
      </p:sp>
      <p:sp>
        <p:nvSpPr>
          <p:cNvPr id="18" name="コンテンツ プレースホルダー 3">
            <a:extLst>
              <a:ext uri="{FF2B5EF4-FFF2-40B4-BE49-F238E27FC236}">
                <a16:creationId xmlns:a16="http://schemas.microsoft.com/office/drawing/2014/main" id="{5532DAC1-9C7F-2FB2-FF3B-A42CB1E9DC19}"/>
              </a:ext>
            </a:extLst>
          </p:cNvPr>
          <p:cNvSpPr txBox="1">
            <a:spLocks/>
          </p:cNvSpPr>
          <p:nvPr/>
        </p:nvSpPr>
        <p:spPr>
          <a:xfrm>
            <a:off x="254507" y="1033693"/>
            <a:ext cx="9375518" cy="1270252"/>
          </a:xfrm>
          <a:prstGeom prst="rect">
            <a:avLst/>
          </a:prstGeom>
          <a:ln w="19050">
            <a:solidFill>
              <a:schemeClr val="accent2"/>
            </a:solidFill>
          </a:ln>
        </p:spPr>
        <p:txBody>
          <a:bodyPr/>
          <a:lst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59232" marR="0" lvl="0" indent="-259232" algn="l" defTabSz="914406" rtl="0" eaLnBrk="1" fontAlgn="auto" latinLnBrk="0" hangingPunct="1">
              <a:lnSpc>
                <a:spcPct val="90000"/>
              </a:lnSpc>
              <a:spcBef>
                <a:spcPts val="1000"/>
              </a:spcBef>
              <a:spcAft>
                <a:spcPts val="0"/>
              </a:spcAft>
              <a:buClrTx/>
              <a:buSzTx/>
              <a:buFont typeface="Wingdings" panose="05000000000000000000" pitchFamily="2" charset="2"/>
              <a:buChar char="n"/>
              <a:tabLst/>
              <a:defRPr/>
            </a:pPr>
            <a:r>
              <a:rPr kumimoji="1" lang="ja-JP" altLang="ja-JP" sz="1800" b="0" i="0" u="none" strike="noStrike" kern="1200" cap="none" spc="0" normalizeH="0" baseline="0" noProof="0" dirty="0">
                <a:ln>
                  <a:noFill/>
                </a:ln>
                <a:effectLst/>
                <a:uLnTx/>
                <a:uFillTx/>
                <a:latin typeface="Meiryo UI"/>
                <a:ea typeface="Meiryo UI"/>
                <a:cs typeface="+mn-cs"/>
              </a:rPr>
              <a:t>パリ協定では、世界共通の長期目標として、</a:t>
            </a:r>
            <a:r>
              <a:rPr kumimoji="1" lang="en-US" altLang="ja-JP" sz="1800" b="0" i="0" u="none" strike="noStrike" kern="1200" cap="none" spc="0" normalizeH="0" baseline="0" noProof="0" dirty="0">
                <a:ln>
                  <a:noFill/>
                </a:ln>
                <a:effectLst/>
                <a:uLnTx/>
                <a:uFillTx/>
                <a:latin typeface="Meiryo UI"/>
                <a:ea typeface="Meiryo UI"/>
                <a:cs typeface="+mn-cs"/>
              </a:rPr>
              <a:t>2</a:t>
            </a:r>
            <a:r>
              <a:rPr kumimoji="1" lang="ja-JP" altLang="ja-JP" sz="1800" b="0" i="0" u="none" strike="noStrike" kern="1200" cap="none" spc="0" normalizeH="0" baseline="0" noProof="0" dirty="0">
                <a:ln>
                  <a:noFill/>
                </a:ln>
                <a:effectLst/>
                <a:uLnTx/>
                <a:uFillTx/>
                <a:latin typeface="Meiryo UI"/>
                <a:ea typeface="Meiryo UI"/>
                <a:cs typeface="+mn-cs"/>
              </a:rPr>
              <a:t>℃を十分下回るものに抑え、</a:t>
            </a:r>
            <a:r>
              <a:rPr kumimoji="1" lang="en-US" altLang="ja-JP" sz="1800" b="0" i="0" u="none" strike="noStrike" kern="1200" cap="none" spc="0" normalizeH="0" baseline="0" noProof="0" dirty="0">
                <a:ln>
                  <a:noFill/>
                </a:ln>
                <a:effectLst/>
                <a:uLnTx/>
                <a:uFillTx/>
                <a:latin typeface="Meiryo UI"/>
                <a:ea typeface="Meiryo UI"/>
                <a:cs typeface="+mn-cs"/>
              </a:rPr>
              <a:t>1.5</a:t>
            </a:r>
            <a:r>
              <a:rPr kumimoji="1" lang="ja-JP" altLang="ja-JP" sz="1800" b="0" i="0" u="none" strike="noStrike" kern="1200" cap="none" spc="0" normalizeH="0" baseline="0" noProof="0" dirty="0">
                <a:ln>
                  <a:noFill/>
                </a:ln>
                <a:effectLst/>
                <a:uLnTx/>
                <a:uFillTx/>
                <a:latin typeface="Meiryo UI"/>
                <a:ea typeface="Meiryo UI"/>
                <a:cs typeface="+mn-cs"/>
              </a:rPr>
              <a:t>℃に制限する努力を継続すること、</a:t>
            </a:r>
            <a:r>
              <a:rPr kumimoji="1" lang="ja-JP" altLang="en-US" sz="1800" b="0" i="0" u="none" strike="noStrike" kern="1200" cap="none" spc="0" normalizeH="0" baseline="0" noProof="0" dirty="0">
                <a:ln>
                  <a:noFill/>
                </a:ln>
                <a:effectLst/>
                <a:uLnTx/>
                <a:uFillTx/>
                <a:latin typeface="Meiryo UI"/>
                <a:ea typeface="Meiryo UI"/>
                <a:cs typeface="+mn-cs"/>
              </a:rPr>
              <a:t>そのために</a:t>
            </a:r>
            <a:r>
              <a:rPr kumimoji="1" lang="ja-JP" altLang="ja-JP" sz="1800" b="0" i="0" u="none" strike="noStrike" kern="1200" cap="none" spc="0" normalizeH="0" baseline="0" noProof="0" dirty="0">
                <a:ln>
                  <a:noFill/>
                </a:ln>
                <a:effectLst/>
                <a:uLnTx/>
                <a:uFillTx/>
                <a:latin typeface="Meiryo UI"/>
                <a:ea typeface="Meiryo UI"/>
                <a:cs typeface="+mn-cs"/>
              </a:rPr>
              <a:t>今世紀後半に人為的な排出と吸収を均衡することに言及。</a:t>
            </a:r>
          </a:p>
          <a:p>
            <a:pPr marL="259232" marR="0" lvl="0" indent="-259232" algn="l" defTabSz="914406" rtl="0" eaLnBrk="1" fontAlgn="auto" latinLnBrk="0" hangingPunct="1">
              <a:lnSpc>
                <a:spcPct val="90000"/>
              </a:lnSpc>
              <a:spcBef>
                <a:spcPts val="1000"/>
              </a:spcBef>
              <a:spcAft>
                <a:spcPts val="0"/>
              </a:spcAft>
              <a:buClrTx/>
              <a:buSzTx/>
              <a:buFont typeface="Wingdings" panose="05000000000000000000" pitchFamily="2" charset="2"/>
              <a:buChar char="n"/>
              <a:tabLst/>
              <a:defRPr/>
            </a:pPr>
            <a:r>
              <a:rPr kumimoji="1" lang="en-US" altLang="ja-JP" sz="1800" b="0" i="0" u="none" strike="noStrike" kern="1200" cap="none" spc="0" normalizeH="0" baseline="0" noProof="0" dirty="0">
                <a:ln>
                  <a:noFill/>
                </a:ln>
                <a:effectLst/>
                <a:uLnTx/>
                <a:uFillTx/>
                <a:latin typeface="Meiryo UI"/>
                <a:ea typeface="Meiryo UI"/>
                <a:cs typeface="+mn-cs"/>
              </a:rPr>
              <a:t>1.5℃</a:t>
            </a:r>
            <a:r>
              <a:rPr kumimoji="1" lang="ja-JP" altLang="en-US" sz="1800" b="0" i="0" u="none" strike="noStrike" kern="1200" cap="none" spc="0" normalizeH="0" baseline="0" noProof="0" dirty="0">
                <a:ln>
                  <a:noFill/>
                </a:ln>
                <a:effectLst/>
                <a:uLnTx/>
                <a:uFillTx/>
                <a:latin typeface="Meiryo UI"/>
                <a:ea typeface="Meiryo UI"/>
                <a:cs typeface="+mn-cs"/>
              </a:rPr>
              <a:t>の気温上昇抑制と整合する</a:t>
            </a:r>
            <a:r>
              <a:rPr kumimoji="1" lang="en-US" altLang="ja-JP" sz="1800" b="0" i="0" u="none" strike="noStrike" kern="1200" cap="none" spc="0" normalizeH="0" baseline="0" noProof="0" dirty="0">
                <a:ln>
                  <a:noFill/>
                </a:ln>
                <a:effectLst/>
                <a:uLnTx/>
                <a:uFillTx/>
                <a:latin typeface="Meiryo UI"/>
                <a:ea typeface="Meiryo UI"/>
                <a:cs typeface="+mn-cs"/>
              </a:rPr>
              <a:t>2030</a:t>
            </a:r>
            <a:r>
              <a:rPr kumimoji="1" lang="ja-JP" altLang="en-US" sz="1800" b="0" i="0" u="none" strike="noStrike" kern="1200" cap="none" spc="0" normalizeH="0" baseline="0" noProof="0" dirty="0">
                <a:ln>
                  <a:noFill/>
                </a:ln>
                <a:effectLst/>
                <a:uLnTx/>
                <a:uFillTx/>
                <a:latin typeface="Meiryo UI"/>
                <a:ea typeface="Meiryo UI"/>
                <a:cs typeface="+mn-cs"/>
              </a:rPr>
              <a:t>年</a:t>
            </a:r>
            <a:r>
              <a:rPr kumimoji="1" lang="en-US" altLang="ja-JP" sz="1800" b="0" i="0" u="none" strike="noStrike" kern="1200" cap="none" spc="0" normalizeH="0" baseline="0" noProof="0" dirty="0">
                <a:ln>
                  <a:noFill/>
                </a:ln>
                <a:effectLst/>
                <a:uLnTx/>
                <a:uFillTx/>
                <a:latin typeface="Meiryo UI"/>
                <a:ea typeface="Meiryo UI"/>
                <a:cs typeface="+mn-cs"/>
              </a:rPr>
              <a:t>GHG</a:t>
            </a:r>
            <a:r>
              <a:rPr kumimoji="1" lang="ja-JP" altLang="en-US" sz="1800" b="0" i="0" u="none" strike="noStrike" kern="1200" cap="none" spc="0" normalizeH="0" baseline="0" noProof="0" dirty="0">
                <a:ln>
                  <a:noFill/>
                </a:ln>
                <a:effectLst/>
                <a:uLnTx/>
                <a:uFillTx/>
                <a:latin typeface="Meiryo UI"/>
                <a:ea typeface="Meiryo UI"/>
                <a:cs typeface="+mn-cs"/>
              </a:rPr>
              <a:t>排出量と、全ての</a:t>
            </a:r>
            <a:r>
              <a:rPr kumimoji="1" lang="en-US" altLang="ja-JP" sz="1800" b="0" i="0" u="none" strike="noStrike" kern="1200" cap="none" spc="0" normalizeH="0" baseline="0" noProof="0" dirty="0">
                <a:ln>
                  <a:noFill/>
                </a:ln>
                <a:effectLst/>
                <a:uLnTx/>
                <a:uFillTx/>
                <a:latin typeface="Meiryo UI"/>
                <a:ea typeface="Meiryo UI"/>
                <a:cs typeface="+mn-cs"/>
              </a:rPr>
              <a:t>NDC</a:t>
            </a:r>
            <a:r>
              <a:rPr kumimoji="1" lang="ja-JP" altLang="en-US" sz="1800" b="0" i="0" u="none" strike="noStrike" kern="1200" cap="none" spc="0" normalizeH="0" baseline="0" noProof="0" dirty="0">
                <a:ln>
                  <a:noFill/>
                </a:ln>
                <a:effectLst/>
                <a:uLnTx/>
                <a:uFillTx/>
                <a:latin typeface="Meiryo UI"/>
                <a:ea typeface="Meiryo UI"/>
                <a:cs typeface="+mn-cs"/>
              </a:rPr>
              <a:t>が実施された場合の</a:t>
            </a:r>
            <a:r>
              <a:rPr kumimoji="1" lang="en-US" altLang="ja-JP" sz="1800" b="0" i="0" u="none" strike="noStrike" kern="1200" cap="none" spc="0" normalizeH="0" baseline="0" noProof="0" dirty="0">
                <a:ln>
                  <a:noFill/>
                </a:ln>
                <a:effectLst/>
                <a:uLnTx/>
                <a:uFillTx/>
                <a:latin typeface="Meiryo UI"/>
                <a:ea typeface="Meiryo UI"/>
                <a:cs typeface="+mn-cs"/>
              </a:rPr>
              <a:t>2030</a:t>
            </a:r>
            <a:r>
              <a:rPr kumimoji="1" lang="ja-JP" altLang="en-US" sz="1800" b="0" i="0" u="none" strike="noStrike" kern="1200" cap="none" spc="0" normalizeH="0" baseline="0" noProof="0" dirty="0">
                <a:ln>
                  <a:noFill/>
                </a:ln>
                <a:effectLst/>
                <a:uLnTx/>
                <a:uFillTx/>
                <a:latin typeface="Meiryo UI"/>
                <a:ea typeface="Meiryo UI"/>
                <a:cs typeface="+mn-cs"/>
              </a:rPr>
              <a:t>年排出量には開きがあり、</a:t>
            </a:r>
            <a:r>
              <a:rPr kumimoji="1" lang="ja-JP" altLang="en-US" sz="1800" b="1" i="0" u="sng" strike="noStrike" kern="1200" cap="none" spc="0" normalizeH="0" baseline="0" noProof="0" dirty="0">
                <a:ln>
                  <a:noFill/>
                </a:ln>
                <a:effectLst/>
                <a:uLnTx/>
                <a:uFillTx/>
                <a:latin typeface="Meiryo UI"/>
                <a:ea typeface="Meiryo UI"/>
                <a:cs typeface="+mn-cs"/>
              </a:rPr>
              <a:t>世界全体で、早く、大きな排出削減をすることが求められる</a:t>
            </a:r>
            <a:r>
              <a:rPr kumimoji="1" lang="ja-JP" altLang="en-US" sz="1800" b="0" i="0" u="none" strike="noStrike" kern="1200" cap="none" spc="0" normalizeH="0" baseline="0" noProof="0" dirty="0">
                <a:ln>
                  <a:noFill/>
                </a:ln>
                <a:effectLst/>
                <a:uLnTx/>
                <a:uFillTx/>
                <a:latin typeface="Meiryo UI"/>
                <a:ea typeface="Meiryo UI"/>
                <a:cs typeface="+mn-cs"/>
              </a:rPr>
              <a:t>。</a:t>
            </a:r>
            <a:endParaRPr kumimoji="1" lang="en-US" altLang="ja-JP" sz="1800" b="0" i="0" u="none" strike="noStrike" kern="1200" cap="none" spc="0" normalizeH="0" baseline="0" noProof="0" dirty="0">
              <a:ln>
                <a:noFill/>
              </a:ln>
              <a:effectLst/>
              <a:uLnTx/>
              <a:uFillTx/>
              <a:latin typeface="Meiryo UI"/>
              <a:ea typeface="Meiryo UI"/>
              <a:cs typeface="+mn-cs"/>
            </a:endParaRPr>
          </a:p>
        </p:txBody>
      </p:sp>
      <p:grpSp>
        <p:nvGrpSpPr>
          <p:cNvPr id="10" name="グループ化 9">
            <a:extLst>
              <a:ext uri="{FF2B5EF4-FFF2-40B4-BE49-F238E27FC236}">
                <a16:creationId xmlns:a16="http://schemas.microsoft.com/office/drawing/2014/main" id="{ECCF5799-937E-01A3-5A63-652CF5F95954}"/>
              </a:ext>
            </a:extLst>
          </p:cNvPr>
          <p:cNvGrpSpPr/>
          <p:nvPr/>
        </p:nvGrpSpPr>
        <p:grpSpPr>
          <a:xfrm>
            <a:off x="5243021" y="6248098"/>
            <a:ext cx="4574747" cy="620854"/>
            <a:chOff x="5068395" y="6179225"/>
            <a:chExt cx="4574747" cy="620854"/>
          </a:xfrm>
        </p:grpSpPr>
        <p:sp>
          <p:nvSpPr>
            <p:cNvPr id="19" name="テキスト ボックス 18">
              <a:extLst>
                <a:ext uri="{FF2B5EF4-FFF2-40B4-BE49-F238E27FC236}">
                  <a16:creationId xmlns:a16="http://schemas.microsoft.com/office/drawing/2014/main" id="{9AE5AB4A-FBEF-4447-B8B3-2EF6200E245C}"/>
                </a:ext>
              </a:extLst>
            </p:cNvPr>
            <p:cNvSpPr txBox="1"/>
            <p:nvPr/>
          </p:nvSpPr>
          <p:spPr>
            <a:xfrm>
              <a:off x="5068395" y="6179225"/>
              <a:ext cx="4480621" cy="307777"/>
            </a:xfrm>
            <a:prstGeom prst="rect">
              <a:avLst/>
            </a:prstGeom>
            <a:noFill/>
          </p:spPr>
          <p:txBody>
            <a:bodyPr wrap="square" rtlCol="0">
              <a:spAutoFit/>
            </a:bodyPr>
            <a:lstStyle/>
            <a:p>
              <a:pPr marL="130637" indent="-130637" defTabSz="829544">
                <a:defRPr/>
              </a:pPr>
              <a:r>
                <a:rPr kumimoji="1" lang="en-US" altLang="ja-JP" sz="700" dirty="0">
                  <a:solidFill>
                    <a:prstClr val="black"/>
                  </a:solidFill>
                  <a:latin typeface="Meiryo UI"/>
                  <a:ea typeface="Meiryo UI"/>
                </a:rPr>
                <a:t>Message to Parties and Observers – Nationally Determined Contribution Numbers, 2021</a:t>
              </a:r>
              <a:r>
                <a:rPr kumimoji="1" lang="ja-JP" altLang="en-US" sz="700" dirty="0">
                  <a:solidFill>
                    <a:prstClr val="black"/>
                  </a:solidFill>
                  <a:latin typeface="Meiryo UI"/>
                  <a:ea typeface="Meiryo UI"/>
                </a:rPr>
                <a:t>年</a:t>
              </a:r>
              <a:r>
                <a:rPr kumimoji="1" lang="en-US" altLang="ja-JP" sz="700" dirty="0">
                  <a:solidFill>
                    <a:prstClr val="black"/>
                  </a:solidFill>
                  <a:latin typeface="Meiryo UI"/>
                  <a:ea typeface="Meiryo UI"/>
                </a:rPr>
                <a:t>11</a:t>
              </a:r>
              <a:r>
                <a:rPr kumimoji="1" lang="ja-JP" altLang="en-US" sz="700" dirty="0">
                  <a:solidFill>
                    <a:prstClr val="black"/>
                  </a:solidFill>
                  <a:latin typeface="Meiryo UI"/>
                  <a:ea typeface="Meiryo UI"/>
                </a:rPr>
                <a:t>月、</a:t>
              </a:r>
              <a:r>
                <a:rPr kumimoji="1" lang="en-US" altLang="ja-JP" sz="700" dirty="0">
                  <a:solidFill>
                    <a:prstClr val="black"/>
                  </a:solidFill>
                  <a:latin typeface="Meiryo UI"/>
                  <a:ea typeface="Meiryo UI"/>
                </a:rPr>
                <a:t>UNFCCC</a:t>
              </a:r>
              <a:r>
                <a:rPr kumimoji="1" lang="ja-JP" altLang="en-US" sz="700" dirty="0">
                  <a:solidFill>
                    <a:prstClr val="black"/>
                  </a:solidFill>
                  <a:latin typeface="Meiryo UI"/>
                  <a:ea typeface="Meiryo UI"/>
                </a:rPr>
                <a:t>事務局及び</a:t>
              </a:r>
              <a:r>
                <a:rPr kumimoji="1" lang="en-US" altLang="ja-JP" sz="700" dirty="0">
                  <a:solidFill>
                    <a:prstClr val="black"/>
                  </a:solidFill>
                  <a:latin typeface="Meiryo UI"/>
                  <a:ea typeface="Meiryo UI"/>
                </a:rPr>
                <a:t>UNEP</a:t>
              </a:r>
              <a:r>
                <a:rPr kumimoji="1" lang="ja-JP" altLang="en-US" sz="700" dirty="0">
                  <a:solidFill>
                    <a:prstClr val="black"/>
                  </a:solidFill>
                  <a:latin typeface="Meiryo UI"/>
                  <a:ea typeface="Meiryo UI"/>
                </a:rPr>
                <a:t>排出ギャップ報告書</a:t>
              </a:r>
              <a:r>
                <a:rPr kumimoji="1" lang="en-US" altLang="ja-JP" sz="700" dirty="0">
                  <a:solidFill>
                    <a:prstClr val="black"/>
                  </a:solidFill>
                  <a:latin typeface="Meiryo UI"/>
                  <a:ea typeface="Meiryo UI"/>
                </a:rPr>
                <a:t>2021</a:t>
              </a:r>
              <a:r>
                <a:rPr kumimoji="1" lang="ja-JP" altLang="en-US" sz="700" dirty="0">
                  <a:solidFill>
                    <a:prstClr val="black"/>
                  </a:solidFill>
                  <a:latin typeface="Meiryo UI"/>
                  <a:ea typeface="Meiryo UI"/>
                </a:rPr>
                <a:t>より模式化</a:t>
              </a:r>
              <a:endParaRPr kumimoji="1" lang="en-US" altLang="ja-JP" sz="700" dirty="0">
                <a:solidFill>
                  <a:prstClr val="black"/>
                </a:solidFill>
                <a:latin typeface="Meiryo UI"/>
                <a:ea typeface="Meiryo UI"/>
              </a:endParaRPr>
            </a:p>
          </p:txBody>
        </p:sp>
        <p:sp>
          <p:nvSpPr>
            <p:cNvPr id="27" name="テキスト ボックス 26">
              <a:extLst>
                <a:ext uri="{FF2B5EF4-FFF2-40B4-BE49-F238E27FC236}">
                  <a16:creationId xmlns:a16="http://schemas.microsoft.com/office/drawing/2014/main" id="{C0A86244-ACEC-1C4E-501D-39FE4D15CF5C}"/>
                </a:ext>
              </a:extLst>
            </p:cNvPr>
            <p:cNvSpPr txBox="1"/>
            <p:nvPr/>
          </p:nvSpPr>
          <p:spPr>
            <a:xfrm>
              <a:off x="5162521" y="6487002"/>
              <a:ext cx="4480621" cy="313077"/>
            </a:xfrm>
            <a:prstGeom prst="rect">
              <a:avLst/>
            </a:prstGeom>
            <a:noFill/>
          </p:spPr>
          <p:txBody>
            <a:bodyPr wrap="square" lIns="0" tIns="0" rIns="0" bIns="0" rtlCol="0">
              <a:noAutofit/>
            </a:bodyPr>
            <a:lstStyle/>
            <a:p>
              <a:pPr marL="130637" marR="0" lvl="0" indent="-130637" algn="l" defTabSz="829544"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土地利用、土地利用変化及び林業（</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LULUCF</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）分野からの排出・吸収量を含む。</a:t>
              </a:r>
              <a:b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各温室効果ガスの排出量の</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CO</a:t>
              </a:r>
              <a:r>
                <a:rPr kumimoji="1" lang="en-US" altLang="ja-JP" sz="700" b="0" i="0" u="none" strike="noStrike" kern="1200" cap="none" spc="0" normalizeH="0" baseline="-25000" noProof="0" dirty="0">
                  <a:ln>
                    <a:noFill/>
                  </a:ln>
                  <a:solidFill>
                    <a:prstClr val="black"/>
                  </a:solidFill>
                  <a:effectLst/>
                  <a:uLnTx/>
                  <a:uFillTx/>
                  <a:latin typeface="Meiryo UI"/>
                  <a:ea typeface="Meiryo UI"/>
                  <a:cs typeface="+mn-cs"/>
                </a:rPr>
                <a:t>2</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換算には、</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IPCC</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第６次評価報告書に示された地球温暖化係数（</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100</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年値）を使用。</a:t>
              </a:r>
              <a:endParaRPr kumimoji="1" lang="en-US" altLang="ja-JP" sz="70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28" name="角丸四角形吹き出し 19">
            <a:extLst>
              <a:ext uri="{FF2B5EF4-FFF2-40B4-BE49-F238E27FC236}">
                <a16:creationId xmlns:a16="http://schemas.microsoft.com/office/drawing/2014/main" id="{5B07B929-2ACD-5A5F-A946-41074D848891}"/>
              </a:ext>
            </a:extLst>
          </p:cNvPr>
          <p:cNvSpPr/>
          <p:nvPr/>
        </p:nvSpPr>
        <p:spPr>
          <a:xfrm>
            <a:off x="5872126" y="5088290"/>
            <a:ext cx="2755390" cy="706501"/>
          </a:xfrm>
          <a:prstGeom prst="wedgeRoundRectCallout">
            <a:avLst>
              <a:gd name="adj1" fmla="val -89979"/>
              <a:gd name="adj2" fmla="val -52876"/>
              <a:gd name="adj3" fmla="val 16667"/>
            </a:avLst>
          </a:prstGeom>
          <a:solidFill>
            <a:schemeClr val="bg1"/>
          </a:solid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7820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8273"/>
                </a:solidFill>
                <a:effectLst/>
                <a:uLnTx/>
                <a:uFillTx/>
                <a:latin typeface="Meiryo UI"/>
                <a:ea typeface="Meiryo UI"/>
                <a:cs typeface="+mn-cs"/>
              </a:rPr>
              <a:t>1.5℃</a:t>
            </a:r>
            <a:r>
              <a:rPr kumimoji="1" lang="ja-JP" altLang="en-US" sz="1089" b="0" i="0" u="none" strike="noStrike" kern="1200" cap="none" spc="0" normalizeH="0" baseline="0" noProof="0" dirty="0">
                <a:ln>
                  <a:noFill/>
                </a:ln>
                <a:solidFill>
                  <a:prstClr val="black"/>
                </a:solidFill>
                <a:effectLst/>
                <a:uLnTx/>
                <a:uFillTx/>
                <a:latin typeface="Meiryo UI"/>
                <a:ea typeface="Meiryo UI"/>
                <a:cs typeface="+mn-cs"/>
              </a:rPr>
              <a:t>上昇＝</a:t>
            </a:r>
            <a:r>
              <a:rPr kumimoji="1" lang="en-US" altLang="ja-JP" sz="2000" b="1" i="0" u="none" strike="noStrike" kern="1200" cap="none" spc="0" normalizeH="0" baseline="0" noProof="0" dirty="0">
                <a:ln>
                  <a:noFill/>
                </a:ln>
                <a:solidFill>
                  <a:srgbClr val="FF0000"/>
                </a:solidFill>
                <a:effectLst/>
                <a:uLnTx/>
                <a:uFillTx/>
                <a:latin typeface="Meiryo UI"/>
                <a:ea typeface="Meiryo UI"/>
                <a:cs typeface="+mn-cs"/>
              </a:rPr>
              <a:t>250</a:t>
            </a:r>
            <a:r>
              <a:rPr kumimoji="1" lang="ja-JP" altLang="en-US" sz="2000" b="1" i="0" u="none" strike="noStrike" kern="1200" cap="none" spc="0" normalizeH="0" baseline="0" noProof="0" dirty="0">
                <a:ln>
                  <a:noFill/>
                </a:ln>
                <a:solidFill>
                  <a:srgbClr val="FF0000"/>
                </a:solidFill>
                <a:effectLst/>
                <a:uLnTx/>
                <a:uFillTx/>
                <a:latin typeface="Meiryo UI"/>
                <a:ea typeface="Meiryo UI"/>
                <a:cs typeface="+mn-cs"/>
              </a:rPr>
              <a:t>億</a:t>
            </a:r>
            <a:r>
              <a:rPr kumimoji="1" lang="ja-JP" altLang="en-US" sz="1200" b="1" i="0" u="none" strike="noStrike" kern="1200" cap="none" spc="0" normalizeH="0" baseline="0" noProof="0" dirty="0">
                <a:ln>
                  <a:noFill/>
                </a:ln>
                <a:solidFill>
                  <a:srgbClr val="FF0000"/>
                </a:solidFill>
                <a:effectLst/>
                <a:uLnTx/>
                <a:uFillTx/>
                <a:latin typeface="Meiryo UI"/>
                <a:ea typeface="Meiryo UI"/>
                <a:cs typeface="+mn-cs"/>
              </a:rPr>
              <a:t>トン</a:t>
            </a:r>
            <a:r>
              <a:rPr kumimoji="1" lang="en-US" altLang="ja-JP" sz="1200" b="1" i="0" u="none" strike="noStrike" kern="1200" cap="none" spc="0" normalizeH="0" baseline="0" noProof="0" dirty="0">
                <a:ln>
                  <a:noFill/>
                </a:ln>
                <a:solidFill>
                  <a:srgbClr val="FF0000"/>
                </a:solidFill>
                <a:effectLst/>
                <a:uLnTx/>
                <a:uFillTx/>
                <a:latin typeface="Meiryo UI"/>
                <a:ea typeface="Meiryo UI"/>
                <a:cs typeface="+mn-cs"/>
              </a:rPr>
              <a:t>CO</a:t>
            </a:r>
            <a:r>
              <a:rPr kumimoji="1" lang="en-US" altLang="ja-JP" sz="1200" b="1" i="0" u="none" strike="noStrike" kern="1200" cap="none" spc="0" normalizeH="0" baseline="-25000" noProof="0" dirty="0">
                <a:ln>
                  <a:noFill/>
                </a:ln>
                <a:solidFill>
                  <a:srgbClr val="FF0000"/>
                </a:solidFill>
                <a:effectLst/>
                <a:uLnTx/>
                <a:uFillTx/>
                <a:latin typeface="Meiryo UI"/>
                <a:ea typeface="Meiryo UI"/>
                <a:cs typeface="+mn-cs"/>
              </a:rPr>
              <a:t>2</a:t>
            </a:r>
            <a:endParaRPr kumimoji="1" lang="en-US" altLang="ja-JP" sz="1089" b="1" i="0" u="none" strike="noStrike" kern="1200" cap="none" spc="0" normalizeH="0" baseline="-25000" noProof="0" dirty="0">
              <a:ln>
                <a:noFill/>
              </a:ln>
              <a:solidFill>
                <a:srgbClr val="FF0000"/>
              </a:solidFill>
              <a:effectLst/>
              <a:uLnTx/>
              <a:uFillTx/>
              <a:latin typeface="Meiryo UI"/>
              <a:ea typeface="Meiryo UI"/>
              <a:cs typeface="+mn-cs"/>
            </a:endParaRPr>
          </a:p>
          <a:p>
            <a:pPr marL="0" marR="0" lvl="0" indent="0" algn="ctr" defTabSz="7820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UNEP</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排出ギャップ報告書</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2021</a:t>
            </a:r>
            <a:r>
              <a:rPr kumimoji="1" lang="ja-JP" altLang="en-US" sz="800" dirty="0">
                <a:solidFill>
                  <a:prstClr val="black"/>
                </a:solidFill>
                <a:latin typeface="Meiryo UI"/>
                <a:ea typeface="Meiryo UI"/>
              </a:rPr>
              <a:t>より、</a:t>
            </a:r>
            <a:r>
              <a:rPr kumimoji="1" lang="en-US" altLang="ja-JP" sz="800" dirty="0">
                <a:solidFill>
                  <a:prstClr val="black"/>
                </a:solidFill>
                <a:latin typeface="Meiryo UI"/>
                <a:ea typeface="Meiryo UI"/>
              </a:rPr>
              <a:t>1.5</a:t>
            </a:r>
            <a:r>
              <a:rPr kumimoji="1" lang="ja-JP" altLang="en-US" sz="800" dirty="0">
                <a:solidFill>
                  <a:prstClr val="black"/>
                </a:solidFill>
                <a:latin typeface="Meiryo UI"/>
                <a:ea typeface="Meiryo UI"/>
              </a:rPr>
              <a:t>℃と整合する</a:t>
            </a:r>
            <a:r>
              <a:rPr kumimoji="1" lang="en-US" altLang="ja-JP" sz="800" dirty="0">
                <a:solidFill>
                  <a:prstClr val="black"/>
                </a:solidFill>
                <a:latin typeface="Meiryo UI"/>
                <a:ea typeface="Meiryo UI"/>
              </a:rPr>
              <a:t>2030</a:t>
            </a:r>
            <a:r>
              <a:rPr kumimoji="1" lang="ja-JP" altLang="en-US" sz="800" dirty="0">
                <a:solidFill>
                  <a:prstClr val="black"/>
                </a:solidFill>
                <a:latin typeface="Meiryo UI"/>
                <a:ea typeface="Meiryo UI"/>
              </a:rPr>
              <a:t>年の</a:t>
            </a:r>
            <a:r>
              <a:rPr kumimoji="1" lang="en-US" altLang="ja-JP" sz="800" dirty="0">
                <a:solidFill>
                  <a:prstClr val="black"/>
                </a:solidFill>
                <a:latin typeface="Meiryo UI"/>
                <a:ea typeface="Meiryo UI"/>
              </a:rPr>
              <a:t>GHG</a:t>
            </a:r>
            <a:r>
              <a:rPr kumimoji="1" lang="ja-JP" altLang="en-US" sz="800" dirty="0">
                <a:solidFill>
                  <a:prstClr val="black"/>
                </a:solidFill>
                <a:latin typeface="Meiryo UI"/>
                <a:ea typeface="Meiryo UI"/>
              </a:rPr>
              <a:t>排出量の中央推定値</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800" b="1"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37" name="角丸四角形吹き出し 28">
            <a:extLst>
              <a:ext uri="{FF2B5EF4-FFF2-40B4-BE49-F238E27FC236}">
                <a16:creationId xmlns:a16="http://schemas.microsoft.com/office/drawing/2014/main" id="{58EAFAAB-F5BD-9CE5-1B20-7CD93FDD6CD0}"/>
              </a:ext>
            </a:extLst>
          </p:cNvPr>
          <p:cNvSpPr/>
          <p:nvPr/>
        </p:nvSpPr>
        <p:spPr>
          <a:xfrm>
            <a:off x="5646897" y="2995210"/>
            <a:ext cx="2444967" cy="669475"/>
          </a:xfrm>
          <a:prstGeom prst="wedgeRoundRectCallout">
            <a:avLst>
              <a:gd name="adj1" fmla="val -88801"/>
              <a:gd name="adj2" fmla="val 31845"/>
              <a:gd name="adj3" fmla="val 16667"/>
            </a:avLst>
          </a:prstGeom>
          <a:solidFill>
            <a:schemeClr val="bg1"/>
          </a:solidFill>
          <a:ln w="31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782000" rtl="0" eaLnBrk="1" fontAlgn="auto" latinLnBrk="0" hangingPunct="1">
              <a:lnSpc>
                <a:spcPct val="100000"/>
              </a:lnSpc>
              <a:spcBef>
                <a:spcPts val="0"/>
              </a:spcBef>
              <a:spcAft>
                <a:spcPts val="0"/>
              </a:spcAft>
              <a:buClrTx/>
              <a:buSzTx/>
              <a:buFontTx/>
              <a:buNone/>
              <a:tabLst/>
              <a:defRPr/>
            </a:pPr>
            <a:r>
              <a:rPr kumimoji="1" lang="ja-JP" altLang="en-US" sz="1089" b="0" i="0" u="none" strike="noStrike" kern="1200" cap="none" spc="0" normalizeH="0" baseline="0" noProof="0" dirty="0">
                <a:ln>
                  <a:noFill/>
                </a:ln>
                <a:solidFill>
                  <a:prstClr val="black"/>
                </a:solidFill>
                <a:effectLst/>
                <a:uLnTx/>
                <a:uFillTx/>
                <a:latin typeface="Meiryo UI"/>
                <a:ea typeface="Meiryo UI"/>
                <a:cs typeface="+mn-cs"/>
              </a:rPr>
              <a:t>現在の</a:t>
            </a:r>
            <a:r>
              <a:rPr kumimoji="1" lang="en-US" altLang="ja-JP" sz="1089" b="0" i="0" u="none" strike="noStrike" kern="1200" cap="none" spc="0" normalizeH="0" baseline="0" noProof="0" dirty="0">
                <a:ln>
                  <a:noFill/>
                </a:ln>
                <a:solidFill>
                  <a:prstClr val="black"/>
                </a:solidFill>
                <a:effectLst/>
                <a:uLnTx/>
                <a:uFillTx/>
                <a:latin typeface="Meiryo UI"/>
                <a:ea typeface="Meiryo UI"/>
                <a:cs typeface="+mn-cs"/>
              </a:rPr>
              <a:t>NDC</a:t>
            </a:r>
            <a:r>
              <a:rPr kumimoji="1" lang="ja-JP" altLang="en-US" sz="1089" b="0" i="0" u="none" strike="noStrike" kern="1200" cap="none" spc="0" normalizeH="0" baseline="0" noProof="0" dirty="0">
                <a:ln>
                  <a:noFill/>
                </a:ln>
                <a:solidFill>
                  <a:prstClr val="black"/>
                </a:solidFill>
                <a:effectLst/>
                <a:uLnTx/>
                <a:uFillTx/>
                <a:latin typeface="Meiryo UI"/>
                <a:ea typeface="Meiryo UI"/>
                <a:cs typeface="+mn-cs"/>
              </a:rPr>
              <a:t>が実施された場合</a:t>
            </a:r>
            <a:endParaRPr kumimoji="1" lang="en-US" altLang="ja-JP" sz="108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7820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FF0000"/>
                </a:solidFill>
                <a:effectLst/>
                <a:uLnTx/>
                <a:uFillTx/>
                <a:latin typeface="Meiryo UI"/>
                <a:ea typeface="Meiryo UI"/>
                <a:cs typeface="+mn-cs"/>
              </a:rPr>
              <a:t>538</a:t>
            </a:r>
            <a:r>
              <a:rPr kumimoji="1" lang="ja-JP" altLang="en-US" sz="2000" b="1" i="0" u="none" strike="noStrike" kern="1200" cap="none" spc="0" normalizeH="0" baseline="0" noProof="0" dirty="0">
                <a:ln>
                  <a:noFill/>
                </a:ln>
                <a:solidFill>
                  <a:srgbClr val="FF0000"/>
                </a:solidFill>
                <a:effectLst/>
                <a:uLnTx/>
                <a:uFillTx/>
                <a:latin typeface="Meiryo UI"/>
                <a:ea typeface="Meiryo UI"/>
                <a:cs typeface="+mn-cs"/>
              </a:rPr>
              <a:t>億</a:t>
            </a:r>
            <a:r>
              <a:rPr kumimoji="1" lang="ja-JP" altLang="en-US" sz="1200" b="1" i="0" u="none" strike="noStrike" kern="1200" cap="none" spc="0" normalizeH="0" baseline="0" noProof="0" dirty="0">
                <a:ln>
                  <a:noFill/>
                </a:ln>
                <a:solidFill>
                  <a:srgbClr val="FF0000"/>
                </a:solidFill>
                <a:effectLst/>
                <a:uLnTx/>
                <a:uFillTx/>
                <a:latin typeface="Meiryo UI"/>
                <a:ea typeface="Meiryo UI"/>
                <a:cs typeface="+mn-cs"/>
              </a:rPr>
              <a:t>トン</a:t>
            </a:r>
            <a:r>
              <a:rPr kumimoji="1" lang="en-US" altLang="ja-JP" sz="1200" b="1" i="0" u="none" strike="noStrike" kern="1200" cap="none" spc="0" normalizeH="0" baseline="0" noProof="0" dirty="0">
                <a:ln>
                  <a:noFill/>
                </a:ln>
                <a:solidFill>
                  <a:srgbClr val="FF0000"/>
                </a:solidFill>
                <a:effectLst/>
                <a:uLnTx/>
                <a:uFillTx/>
                <a:latin typeface="Meiryo UI"/>
                <a:ea typeface="Meiryo UI"/>
                <a:cs typeface="+mn-cs"/>
              </a:rPr>
              <a:t>CO</a:t>
            </a:r>
            <a:r>
              <a:rPr kumimoji="1" lang="en-US" altLang="ja-JP" sz="1200" b="1" i="0" u="none" strike="noStrike" kern="1200" cap="none" spc="0" normalizeH="0" baseline="-25000" noProof="0" dirty="0">
                <a:ln>
                  <a:noFill/>
                </a:ln>
                <a:solidFill>
                  <a:srgbClr val="FF0000"/>
                </a:solidFill>
                <a:effectLst/>
                <a:uLnTx/>
                <a:uFillTx/>
                <a:latin typeface="Meiryo UI"/>
                <a:ea typeface="Meiryo UI"/>
                <a:cs typeface="+mn-cs"/>
              </a:rPr>
              <a:t>2</a:t>
            </a:r>
            <a:endParaRPr kumimoji="1" lang="ja-JP" altLang="en-US" sz="1600" b="1" i="0" u="none" strike="noStrike" kern="1200" cap="none" spc="0" normalizeH="0" baseline="-25000" noProof="0" dirty="0">
              <a:ln>
                <a:noFill/>
              </a:ln>
              <a:solidFill>
                <a:srgbClr val="FF0000"/>
              </a:solidFill>
              <a:effectLst/>
              <a:uLnTx/>
              <a:uFillTx/>
              <a:latin typeface="Meiryo UI"/>
              <a:ea typeface="Meiryo UI"/>
              <a:cs typeface="+mn-cs"/>
            </a:endParaRPr>
          </a:p>
          <a:p>
            <a:pPr marL="0" marR="0" lvl="0" indent="0" algn="ctr" defTabSz="782000"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Meiryo UI"/>
                <a:ea typeface="Meiryo UI"/>
              </a:rPr>
              <a:t>（</a:t>
            </a:r>
            <a:r>
              <a:rPr kumimoji="1" lang="en-US" altLang="ja-JP" sz="900" dirty="0">
                <a:solidFill>
                  <a:prstClr val="black"/>
                </a:solidFill>
                <a:latin typeface="Meiryo UI"/>
                <a:ea typeface="Meiryo UI"/>
              </a:rPr>
              <a:t>2030</a:t>
            </a:r>
            <a:r>
              <a:rPr kumimoji="1" lang="ja-JP" altLang="en-US" sz="900" dirty="0">
                <a:solidFill>
                  <a:prstClr val="black"/>
                </a:solidFill>
                <a:latin typeface="Meiryo UI"/>
                <a:ea typeface="Meiryo UI"/>
              </a:rPr>
              <a:t>年の世界全体の</a:t>
            </a:r>
            <a:r>
              <a:rPr kumimoji="1" lang="en-US" altLang="ja-JP" sz="900" dirty="0">
                <a:solidFill>
                  <a:prstClr val="black"/>
                </a:solidFill>
                <a:latin typeface="Meiryo UI"/>
                <a:ea typeface="Meiryo UI"/>
              </a:rPr>
              <a:t>GHG</a:t>
            </a:r>
            <a:r>
              <a:rPr kumimoji="1" lang="ja-JP" altLang="en-US" sz="900" dirty="0">
                <a:solidFill>
                  <a:prstClr val="black"/>
                </a:solidFill>
                <a:latin typeface="Meiryo UI"/>
                <a:ea typeface="Meiryo UI"/>
              </a:rPr>
              <a:t>排出量）</a:t>
            </a:r>
            <a:endParaRPr kumimoji="1" lang="en-US" altLang="ja-JP" sz="2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9" name="角丸四角形吹き出し 30">
            <a:extLst>
              <a:ext uri="{FF2B5EF4-FFF2-40B4-BE49-F238E27FC236}">
                <a16:creationId xmlns:a16="http://schemas.microsoft.com/office/drawing/2014/main" id="{031926E3-8707-60DF-FADB-3E213DD43A18}"/>
              </a:ext>
            </a:extLst>
          </p:cNvPr>
          <p:cNvSpPr/>
          <p:nvPr/>
        </p:nvSpPr>
        <p:spPr>
          <a:xfrm>
            <a:off x="5816883" y="4059863"/>
            <a:ext cx="2847198" cy="706501"/>
          </a:xfrm>
          <a:prstGeom prst="wedgeRoundRectCallout">
            <a:avLst>
              <a:gd name="adj1" fmla="val -88951"/>
              <a:gd name="adj2" fmla="val -17296"/>
              <a:gd name="adj3" fmla="val 16667"/>
            </a:avLst>
          </a:prstGeom>
          <a:solidFill>
            <a:schemeClr val="bg1"/>
          </a:solid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7820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92D050"/>
                </a:solidFill>
                <a:effectLst/>
                <a:uLnTx/>
                <a:uFillTx/>
                <a:latin typeface="Meiryo UI"/>
                <a:ea typeface="Meiryo UI"/>
                <a:cs typeface="+mn-cs"/>
              </a:rPr>
              <a:t>2℃</a:t>
            </a:r>
            <a:r>
              <a:rPr kumimoji="1" lang="ja-JP" altLang="en-US" sz="1089" b="0" i="0" u="none" strike="noStrike" kern="1200" cap="none" spc="0" normalizeH="0" baseline="0" noProof="0" dirty="0">
                <a:ln>
                  <a:noFill/>
                </a:ln>
                <a:solidFill>
                  <a:prstClr val="black"/>
                </a:solidFill>
                <a:effectLst/>
                <a:uLnTx/>
                <a:uFillTx/>
                <a:latin typeface="Meiryo UI"/>
                <a:ea typeface="Meiryo UI"/>
                <a:cs typeface="+mn-cs"/>
              </a:rPr>
              <a:t>上昇＝</a:t>
            </a:r>
            <a:r>
              <a:rPr kumimoji="1" lang="en-US" altLang="ja-JP" sz="2000" b="1" i="0" u="none" strike="noStrike" kern="1200" cap="none" spc="0" normalizeH="0" baseline="0" noProof="0" dirty="0">
                <a:ln>
                  <a:noFill/>
                </a:ln>
                <a:solidFill>
                  <a:srgbClr val="FF0000"/>
                </a:solidFill>
                <a:effectLst/>
                <a:uLnTx/>
                <a:uFillTx/>
                <a:latin typeface="Meiryo UI"/>
                <a:ea typeface="Meiryo UI"/>
                <a:cs typeface="+mn-cs"/>
              </a:rPr>
              <a:t>390</a:t>
            </a:r>
            <a:r>
              <a:rPr kumimoji="1" lang="ja-JP" altLang="en-US" sz="2000" b="1" i="0" u="none" strike="noStrike" kern="1200" cap="none" spc="0" normalizeH="0" baseline="0" noProof="0" dirty="0">
                <a:ln>
                  <a:noFill/>
                </a:ln>
                <a:solidFill>
                  <a:srgbClr val="FF0000"/>
                </a:solidFill>
                <a:effectLst/>
                <a:uLnTx/>
                <a:uFillTx/>
                <a:latin typeface="Meiryo UI"/>
                <a:ea typeface="Meiryo UI"/>
                <a:cs typeface="+mn-cs"/>
              </a:rPr>
              <a:t>億</a:t>
            </a:r>
            <a:r>
              <a:rPr kumimoji="1" lang="ja-JP" altLang="en-US" sz="1200" b="1" i="0" u="none" strike="noStrike" kern="1200" cap="none" spc="0" normalizeH="0" baseline="0" noProof="0" dirty="0">
                <a:ln>
                  <a:noFill/>
                </a:ln>
                <a:solidFill>
                  <a:srgbClr val="FF0000"/>
                </a:solidFill>
                <a:effectLst/>
                <a:uLnTx/>
                <a:uFillTx/>
                <a:latin typeface="Meiryo UI"/>
                <a:ea typeface="Meiryo UI"/>
                <a:cs typeface="+mn-cs"/>
              </a:rPr>
              <a:t>トン</a:t>
            </a:r>
            <a:r>
              <a:rPr kumimoji="1" lang="en-US" altLang="ja-JP" sz="1200" b="1" i="0" u="none" strike="noStrike" kern="1200" cap="none" spc="0" normalizeH="0" baseline="0" noProof="0" dirty="0">
                <a:ln>
                  <a:noFill/>
                </a:ln>
                <a:solidFill>
                  <a:srgbClr val="FF0000"/>
                </a:solidFill>
                <a:effectLst/>
                <a:uLnTx/>
                <a:uFillTx/>
                <a:latin typeface="Meiryo UI"/>
                <a:ea typeface="Meiryo UI"/>
                <a:cs typeface="+mn-cs"/>
              </a:rPr>
              <a:t>CO</a:t>
            </a:r>
            <a:r>
              <a:rPr kumimoji="1" lang="en-US" altLang="ja-JP" sz="1200" b="1" i="0" u="none" strike="noStrike" kern="1200" cap="none" spc="0" normalizeH="0" baseline="-25000" noProof="0" dirty="0">
                <a:ln>
                  <a:noFill/>
                </a:ln>
                <a:solidFill>
                  <a:srgbClr val="FF0000"/>
                </a:solidFill>
                <a:effectLst/>
                <a:uLnTx/>
                <a:uFillTx/>
                <a:latin typeface="Meiryo UI"/>
                <a:ea typeface="Meiryo UI"/>
                <a:cs typeface="+mn-cs"/>
              </a:rPr>
              <a:t>2</a:t>
            </a:r>
            <a:endParaRPr kumimoji="1" lang="en-US" altLang="ja-JP" sz="1089" b="1" i="0" u="none" strike="noStrike" kern="1200" cap="none" spc="0" normalizeH="0" baseline="-25000" noProof="0" dirty="0">
              <a:ln>
                <a:noFill/>
              </a:ln>
              <a:solidFill>
                <a:srgbClr val="FF0000"/>
              </a:solidFill>
              <a:effectLst/>
              <a:uLnTx/>
              <a:uFillTx/>
              <a:latin typeface="Meiryo UI"/>
              <a:ea typeface="Meiryo UI"/>
              <a:cs typeface="+mn-cs"/>
            </a:endParaRPr>
          </a:p>
          <a:p>
            <a:pPr marL="0" marR="0" lvl="0" indent="0" algn="ctr" defTabSz="782000" rtl="0" eaLnBrk="1" fontAlgn="auto" latinLnBrk="0" hangingPunct="1">
              <a:lnSpc>
                <a:spcPct val="100000"/>
              </a:lnSpc>
              <a:spcBef>
                <a:spcPts val="0"/>
              </a:spcBef>
              <a:spcAft>
                <a:spcPts val="0"/>
              </a:spcAft>
              <a:buClrTx/>
              <a:buSzTx/>
              <a:buFontTx/>
              <a:buNone/>
              <a:tabLst/>
              <a:defRPr/>
            </a:pPr>
            <a:r>
              <a:rPr kumimoji="1" lang="ja-JP" altLang="en-US" sz="800" dirty="0">
                <a:solidFill>
                  <a:prstClr val="black"/>
                </a:solidFill>
                <a:latin typeface="Meiryo UI"/>
                <a:ea typeface="Meiryo UI"/>
              </a:rPr>
              <a:t>（</a:t>
            </a:r>
            <a:r>
              <a:rPr kumimoji="1" lang="en-US" altLang="ja-JP" sz="800" dirty="0">
                <a:solidFill>
                  <a:prstClr val="black"/>
                </a:solidFill>
                <a:latin typeface="Meiryo UI"/>
                <a:ea typeface="Meiryo UI"/>
              </a:rPr>
              <a:t>UNEP</a:t>
            </a:r>
            <a:r>
              <a:rPr kumimoji="1" lang="ja-JP" altLang="en-US" sz="800" dirty="0">
                <a:solidFill>
                  <a:prstClr val="black"/>
                </a:solidFill>
                <a:latin typeface="Meiryo UI"/>
                <a:ea typeface="Meiryo UI"/>
              </a:rPr>
              <a:t>排出ギャップ報告書</a:t>
            </a:r>
            <a:r>
              <a:rPr kumimoji="1" lang="en-US" altLang="ja-JP" sz="800" dirty="0">
                <a:solidFill>
                  <a:prstClr val="black"/>
                </a:solidFill>
                <a:latin typeface="Meiryo UI"/>
                <a:ea typeface="Meiryo UI"/>
              </a:rPr>
              <a:t>2021</a:t>
            </a:r>
            <a:r>
              <a:rPr kumimoji="1" lang="ja-JP" altLang="en-US" sz="800" dirty="0">
                <a:solidFill>
                  <a:prstClr val="black"/>
                </a:solidFill>
                <a:latin typeface="Meiryo UI"/>
                <a:ea typeface="Meiryo UI"/>
              </a:rPr>
              <a:t>より、２℃と整合する</a:t>
            </a:r>
            <a:r>
              <a:rPr kumimoji="1" lang="en-US" altLang="ja-JP" sz="800" dirty="0">
                <a:solidFill>
                  <a:prstClr val="black"/>
                </a:solidFill>
                <a:latin typeface="Meiryo UI"/>
                <a:ea typeface="Meiryo UI"/>
              </a:rPr>
              <a:t>2030</a:t>
            </a:r>
            <a:r>
              <a:rPr kumimoji="1" lang="ja-JP" altLang="en-US" sz="800" dirty="0">
                <a:solidFill>
                  <a:prstClr val="black"/>
                </a:solidFill>
                <a:latin typeface="Meiryo UI"/>
                <a:ea typeface="Meiryo UI"/>
              </a:rPr>
              <a:t>年の</a:t>
            </a:r>
            <a:r>
              <a:rPr kumimoji="1" lang="en-US" altLang="ja-JP" sz="800" dirty="0">
                <a:solidFill>
                  <a:prstClr val="black"/>
                </a:solidFill>
                <a:latin typeface="Meiryo UI"/>
                <a:ea typeface="Meiryo UI"/>
              </a:rPr>
              <a:t>GHG</a:t>
            </a:r>
            <a:r>
              <a:rPr kumimoji="1" lang="ja-JP" altLang="en-US" sz="800" dirty="0">
                <a:solidFill>
                  <a:prstClr val="black"/>
                </a:solidFill>
                <a:latin typeface="Meiryo UI"/>
                <a:ea typeface="Meiryo UI"/>
              </a:rPr>
              <a:t>排出量の中央推定値）</a:t>
            </a:r>
          </a:p>
        </p:txBody>
      </p:sp>
      <p:sp>
        <p:nvSpPr>
          <p:cNvPr id="24" name="楕円 23">
            <a:extLst>
              <a:ext uri="{FF2B5EF4-FFF2-40B4-BE49-F238E27FC236}">
                <a16:creationId xmlns:a16="http://schemas.microsoft.com/office/drawing/2014/main" id="{A195B286-F98C-D6E1-13FB-7D793C5A5F16}"/>
              </a:ext>
            </a:extLst>
          </p:cNvPr>
          <p:cNvSpPr/>
          <p:nvPr/>
        </p:nvSpPr>
        <p:spPr>
          <a:xfrm>
            <a:off x="4187966" y="6318959"/>
            <a:ext cx="895167" cy="3499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1" lang="en-US" altLang="ja-JP" sz="12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endParaRPr kumimoji="1" lang="ja-JP" altLang="en-US" sz="12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B5C290FF-272D-8178-F30B-A009F9D45315}"/>
              </a:ext>
            </a:extLst>
          </p:cNvPr>
          <p:cNvSpPr txBox="1"/>
          <p:nvPr/>
        </p:nvSpPr>
        <p:spPr>
          <a:xfrm>
            <a:off x="408288" y="6310850"/>
            <a:ext cx="984683" cy="431457"/>
          </a:xfrm>
          <a:prstGeom prst="rect">
            <a:avLst/>
          </a:prstGeom>
          <a:noFill/>
        </p:spPr>
        <p:txBody>
          <a:bodyPr wrap="none" lIns="0" tIns="0" rIns="0" bIns="0" rtlCol="0">
            <a:noAutofit/>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1" lang="en-US" altLang="ja-JP" sz="1270" b="0" i="0" u="none" strike="noStrike" kern="1200" cap="none" spc="0" normalizeH="0" baseline="0" noProof="0" dirty="0">
                <a:ln>
                  <a:noFill/>
                </a:ln>
                <a:solidFill>
                  <a:prstClr val="black"/>
                </a:solidFill>
                <a:effectLst/>
                <a:uLnTx/>
                <a:uFillTx/>
                <a:latin typeface="Meiryo UI"/>
                <a:ea typeface="Meiryo UI"/>
                <a:cs typeface="+mn-cs"/>
              </a:rPr>
              <a:t>2010</a:t>
            </a:r>
            <a:endParaRPr kumimoji="1" lang="ja-JP" altLang="en-US" sz="12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ボックス 25">
            <a:extLst>
              <a:ext uri="{FF2B5EF4-FFF2-40B4-BE49-F238E27FC236}">
                <a16:creationId xmlns:a16="http://schemas.microsoft.com/office/drawing/2014/main" id="{6F88EAFF-C67E-36A8-CDBD-1DAC997ED194}"/>
              </a:ext>
            </a:extLst>
          </p:cNvPr>
          <p:cNvSpPr txBox="1"/>
          <p:nvPr/>
        </p:nvSpPr>
        <p:spPr>
          <a:xfrm>
            <a:off x="35051" y="3080359"/>
            <a:ext cx="451652" cy="2722291"/>
          </a:xfrm>
          <a:prstGeom prst="rect">
            <a:avLst/>
          </a:prstGeom>
          <a:noFill/>
        </p:spPr>
        <p:txBody>
          <a:bodyPr vert="eaVert" wrap="none" lIns="0" tIns="0" rIns="0" bIns="0" rtlCol="0">
            <a:noAutofit/>
          </a:bodyPr>
          <a:lstStyle/>
          <a:p>
            <a:pPr marL="0" marR="0" lvl="0" indent="0" algn="ctr" defTabSz="829544"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a:ea typeface="Meiryo UI"/>
                <a:cs typeface="+mn-cs"/>
              </a:rPr>
              <a:t>世界の温室効果ガス排出量</a:t>
            </a:r>
            <a:r>
              <a:rPr kumimoji="1" lang="en-US" altLang="ja-JP" sz="2000" b="0" i="0" u="none" strike="noStrike" kern="1200" cap="none" spc="0" normalizeH="0" baseline="30000" noProof="0" dirty="0">
                <a:ln>
                  <a:noFill/>
                </a:ln>
                <a:solidFill>
                  <a:prstClr val="black"/>
                </a:solidFill>
                <a:effectLst/>
                <a:uLnTx/>
                <a:uFillTx/>
                <a:latin typeface="Meiryo UI"/>
                <a:ea typeface="Meiryo UI"/>
                <a:cs typeface="+mn-cs"/>
              </a:rPr>
              <a:t>※</a:t>
            </a:r>
            <a:endParaRPr kumimoji="1" lang="ja-JP" altLang="en-US" sz="1600" b="0" i="0" u="none" strike="noStrike" kern="1200" cap="none" spc="0" normalizeH="0" baseline="30000" noProof="0" dirty="0">
              <a:ln>
                <a:noFill/>
              </a:ln>
              <a:solidFill>
                <a:prstClr val="black"/>
              </a:solidFill>
              <a:effectLst/>
              <a:uLnTx/>
              <a:uFillTx/>
              <a:latin typeface="Meiryo UI"/>
              <a:ea typeface="Meiryo UI"/>
              <a:cs typeface="+mn-cs"/>
            </a:endParaRPr>
          </a:p>
        </p:txBody>
      </p:sp>
      <p:sp>
        <p:nvSpPr>
          <p:cNvPr id="29" name="円弧 28">
            <a:extLst>
              <a:ext uri="{FF2B5EF4-FFF2-40B4-BE49-F238E27FC236}">
                <a16:creationId xmlns:a16="http://schemas.microsoft.com/office/drawing/2014/main" id="{32AD1B10-E4C3-C905-E63D-56F910E8BEDA}"/>
              </a:ext>
            </a:extLst>
          </p:cNvPr>
          <p:cNvSpPr/>
          <p:nvPr/>
        </p:nvSpPr>
        <p:spPr>
          <a:xfrm flipH="1">
            <a:off x="705368" y="3269295"/>
            <a:ext cx="4377761" cy="1368700"/>
          </a:xfrm>
          <a:prstGeom prst="arc">
            <a:avLst>
              <a:gd name="adj1" fmla="val 11871867"/>
              <a:gd name="adj2" fmla="val 21507202"/>
            </a:avLst>
          </a:prstGeom>
          <a:ln w="25400">
            <a:solidFill>
              <a:srgbClr val="FFC00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1" name="直線コネクタ 30">
            <a:extLst>
              <a:ext uri="{FF2B5EF4-FFF2-40B4-BE49-F238E27FC236}">
                <a16:creationId xmlns:a16="http://schemas.microsoft.com/office/drawing/2014/main" id="{913905FD-EB2C-3C11-5A28-9B57B53A6CD8}"/>
              </a:ext>
            </a:extLst>
          </p:cNvPr>
          <p:cNvCxnSpPr>
            <a:cxnSpLocks/>
          </p:cNvCxnSpPr>
          <p:nvPr/>
        </p:nvCxnSpPr>
        <p:spPr>
          <a:xfrm>
            <a:off x="705371" y="2625613"/>
            <a:ext cx="0" cy="3631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57675C6-845F-41B6-A8E4-48AEA0589B89}"/>
              </a:ext>
            </a:extLst>
          </p:cNvPr>
          <p:cNvCxnSpPr>
            <a:cxnSpLocks/>
          </p:cNvCxnSpPr>
          <p:nvPr/>
        </p:nvCxnSpPr>
        <p:spPr>
          <a:xfrm flipH="1">
            <a:off x="705371" y="6257398"/>
            <a:ext cx="5093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CC51FBBB-9BBB-8F24-BBBB-CA4DE783C95E}"/>
              </a:ext>
            </a:extLst>
          </p:cNvPr>
          <p:cNvSpPr/>
          <p:nvPr/>
        </p:nvSpPr>
        <p:spPr>
          <a:xfrm>
            <a:off x="4431263" y="3446318"/>
            <a:ext cx="179034" cy="1790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4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楕円 34">
            <a:extLst>
              <a:ext uri="{FF2B5EF4-FFF2-40B4-BE49-F238E27FC236}">
                <a16:creationId xmlns:a16="http://schemas.microsoft.com/office/drawing/2014/main" id="{58533922-7D19-9CAB-8B27-6EE762050959}"/>
              </a:ext>
            </a:extLst>
          </p:cNvPr>
          <p:cNvSpPr/>
          <p:nvPr/>
        </p:nvSpPr>
        <p:spPr>
          <a:xfrm>
            <a:off x="4431263" y="4820210"/>
            <a:ext cx="187532" cy="307996"/>
          </a:xfrm>
          <a:prstGeom prst="ellipse">
            <a:avLst/>
          </a:prstGeom>
          <a:solidFill>
            <a:srgbClr val="008273"/>
          </a:solidFill>
          <a:ln>
            <a:solidFill>
              <a:srgbClr val="00827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4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楕円 37">
            <a:extLst>
              <a:ext uri="{FF2B5EF4-FFF2-40B4-BE49-F238E27FC236}">
                <a16:creationId xmlns:a16="http://schemas.microsoft.com/office/drawing/2014/main" id="{DD13E55E-850D-A08B-9BDE-9F078BF3A050}"/>
              </a:ext>
            </a:extLst>
          </p:cNvPr>
          <p:cNvSpPr/>
          <p:nvPr/>
        </p:nvSpPr>
        <p:spPr>
          <a:xfrm>
            <a:off x="4431263" y="4144468"/>
            <a:ext cx="187532" cy="3079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4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3EB6D075-B0AF-02FA-73DE-9F5F95CDE057}"/>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
        <p:nvSpPr>
          <p:cNvPr id="21" name="円弧 20">
            <a:extLst>
              <a:ext uri="{FF2B5EF4-FFF2-40B4-BE49-F238E27FC236}">
                <a16:creationId xmlns:a16="http://schemas.microsoft.com/office/drawing/2014/main" id="{A96F8259-C7FB-52A7-CB2D-C64FA0A29513}"/>
              </a:ext>
            </a:extLst>
          </p:cNvPr>
          <p:cNvSpPr/>
          <p:nvPr/>
        </p:nvSpPr>
        <p:spPr>
          <a:xfrm rot="955569" flipH="1">
            <a:off x="616182" y="3655638"/>
            <a:ext cx="4480485" cy="1785352"/>
          </a:xfrm>
          <a:prstGeom prst="arc">
            <a:avLst>
              <a:gd name="adj1" fmla="val 12387162"/>
              <a:gd name="adj2" fmla="val 21507202"/>
            </a:avLst>
          </a:prstGeom>
          <a:ln w="25400">
            <a:solidFill>
              <a:srgbClr val="92D050"/>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円弧 21">
            <a:extLst>
              <a:ext uri="{FF2B5EF4-FFF2-40B4-BE49-F238E27FC236}">
                <a16:creationId xmlns:a16="http://schemas.microsoft.com/office/drawing/2014/main" id="{5DDE17E7-5682-1069-1A4C-C72A746FC6BE}"/>
              </a:ext>
            </a:extLst>
          </p:cNvPr>
          <p:cNvSpPr/>
          <p:nvPr/>
        </p:nvSpPr>
        <p:spPr>
          <a:xfrm rot="1721936" flipH="1">
            <a:off x="355378" y="4170177"/>
            <a:ext cx="5288502" cy="2095085"/>
          </a:xfrm>
          <a:prstGeom prst="arc">
            <a:avLst>
              <a:gd name="adj1" fmla="val 13345426"/>
              <a:gd name="adj2" fmla="val 21507202"/>
            </a:avLst>
          </a:prstGeom>
          <a:ln w="25400">
            <a:solidFill>
              <a:schemeClr val="tx2"/>
            </a:solidFill>
            <a:prstDash val="solid"/>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63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テキスト ボックス 2">
            <a:extLst>
              <a:ext uri="{FF2B5EF4-FFF2-40B4-BE49-F238E27FC236}">
                <a16:creationId xmlns:a16="http://schemas.microsoft.com/office/drawing/2014/main" id="{E6527562-35E5-3B81-621B-8EAAAF5CF98E}"/>
              </a:ext>
            </a:extLst>
          </p:cNvPr>
          <p:cNvSpPr txBox="1"/>
          <p:nvPr/>
        </p:nvSpPr>
        <p:spPr>
          <a:xfrm>
            <a:off x="1266628" y="4175105"/>
            <a:ext cx="1754890" cy="553998"/>
          </a:xfrm>
          <a:prstGeom prst="rect">
            <a:avLst/>
          </a:prstGeom>
          <a:noFill/>
          <a:ln w="28575">
            <a:solidFill>
              <a:srgbClr val="FF0000"/>
            </a:solidFill>
          </a:ln>
        </p:spPr>
        <p:txBody>
          <a:bodyPr wrap="square" rtlCol="0">
            <a:spAutoFit/>
          </a:bodyPr>
          <a:lstStyle/>
          <a:p>
            <a:r>
              <a:rPr kumimoji="1" lang="ja-JP" altLang="en-US" b="1" dirty="0">
                <a:solidFill>
                  <a:srgbClr val="FF0000"/>
                </a:solidFill>
              </a:rPr>
              <a:t>約</a:t>
            </a:r>
            <a:r>
              <a:rPr kumimoji="1" lang="en-US" altLang="ja-JP" b="1" dirty="0">
                <a:solidFill>
                  <a:srgbClr val="FF0000"/>
                </a:solidFill>
              </a:rPr>
              <a:t>490</a:t>
            </a:r>
            <a:r>
              <a:rPr kumimoji="1" lang="ja-JP" altLang="en-US" b="1" dirty="0">
                <a:solidFill>
                  <a:srgbClr val="FF0000"/>
                </a:solidFill>
              </a:rPr>
              <a:t>億</a:t>
            </a:r>
            <a:r>
              <a:rPr kumimoji="1" lang="ja-JP" altLang="en-US" sz="1200" b="1" i="0" u="none" strike="noStrike" kern="1200" cap="none" spc="0" normalizeH="0" baseline="0" noProof="0" dirty="0">
                <a:ln>
                  <a:noFill/>
                </a:ln>
                <a:solidFill>
                  <a:srgbClr val="FF0000"/>
                </a:solidFill>
                <a:effectLst/>
                <a:uLnTx/>
                <a:uFillTx/>
                <a:latin typeface="Meiryo UI"/>
                <a:ea typeface="Meiryo UI"/>
                <a:cs typeface="+mn-cs"/>
              </a:rPr>
              <a:t>トン</a:t>
            </a:r>
            <a:r>
              <a:rPr kumimoji="1" lang="en-US" altLang="ja-JP" sz="1200" b="1" i="0" u="none" strike="noStrike" kern="1200" cap="none" spc="0" normalizeH="0" baseline="0" noProof="0" dirty="0">
                <a:ln>
                  <a:noFill/>
                </a:ln>
                <a:solidFill>
                  <a:srgbClr val="FF0000"/>
                </a:solidFill>
                <a:effectLst/>
                <a:uLnTx/>
                <a:uFillTx/>
                <a:latin typeface="Meiryo UI"/>
                <a:ea typeface="Meiryo UI"/>
                <a:cs typeface="+mn-cs"/>
              </a:rPr>
              <a:t>CO</a:t>
            </a:r>
            <a:r>
              <a:rPr kumimoji="1" lang="en-US" altLang="ja-JP" sz="1200" b="1" i="0" u="none" strike="noStrike" kern="1200" cap="none" spc="0" normalizeH="0" baseline="-25000" noProof="0" dirty="0">
                <a:ln>
                  <a:noFill/>
                </a:ln>
                <a:solidFill>
                  <a:srgbClr val="FF0000"/>
                </a:solidFill>
                <a:effectLst/>
                <a:uLnTx/>
                <a:uFillTx/>
                <a:latin typeface="Meiryo UI"/>
                <a:ea typeface="Meiryo UI"/>
                <a:cs typeface="+mn-cs"/>
              </a:rPr>
              <a:t>2</a:t>
            </a:r>
            <a:endParaRPr kumimoji="1" lang="en-US" altLang="ja-JP" sz="1800" b="1" i="0" u="none" strike="noStrike" kern="1200" cap="none" spc="0" normalizeH="0" baseline="-25000" noProof="0" dirty="0">
              <a:ln>
                <a:noFill/>
              </a:ln>
              <a:solidFill>
                <a:srgbClr val="FF0000"/>
              </a:solidFill>
              <a:effectLst/>
              <a:uLnTx/>
              <a:uFillTx/>
              <a:latin typeface="Meiryo UI"/>
              <a:ea typeface="Meiryo UI"/>
              <a:cs typeface="+mn-cs"/>
            </a:endParaRPr>
          </a:p>
          <a:p>
            <a:r>
              <a:rPr kumimoji="1" lang="ja-JP" altLang="en-US" sz="1200" b="1" dirty="0">
                <a:solidFill>
                  <a:srgbClr val="FF0000"/>
                </a:solidFill>
              </a:rPr>
              <a:t>（</a:t>
            </a:r>
            <a:r>
              <a:rPr kumimoji="1" lang="en-US" altLang="ja-JP" sz="1200" b="1" dirty="0">
                <a:solidFill>
                  <a:srgbClr val="FF0000"/>
                </a:solidFill>
              </a:rPr>
              <a:t>2010</a:t>
            </a:r>
            <a:r>
              <a:rPr kumimoji="1" lang="ja-JP" altLang="en-US" sz="1200" b="1" dirty="0">
                <a:solidFill>
                  <a:srgbClr val="FF0000"/>
                </a:solidFill>
              </a:rPr>
              <a:t>年時点）</a:t>
            </a:r>
            <a:endParaRPr kumimoji="1" lang="ja-JP" altLang="en-US" b="1" dirty="0">
              <a:solidFill>
                <a:srgbClr val="FF0000"/>
              </a:solidFill>
            </a:endParaRPr>
          </a:p>
        </p:txBody>
      </p:sp>
      <p:sp>
        <p:nvSpPr>
          <p:cNvPr id="23" name="楕円 22">
            <a:extLst>
              <a:ext uri="{FF2B5EF4-FFF2-40B4-BE49-F238E27FC236}">
                <a16:creationId xmlns:a16="http://schemas.microsoft.com/office/drawing/2014/main" id="{100643E6-2E8E-2B3B-A7AD-E1E69C61A5EA}"/>
              </a:ext>
            </a:extLst>
          </p:cNvPr>
          <p:cNvSpPr/>
          <p:nvPr/>
        </p:nvSpPr>
        <p:spPr>
          <a:xfrm>
            <a:off x="628825" y="3778698"/>
            <a:ext cx="179034" cy="1790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29544" rtl="0" eaLnBrk="1" fontAlgn="auto" latinLnBrk="0" hangingPunct="1">
              <a:lnSpc>
                <a:spcPct val="100000"/>
              </a:lnSpc>
              <a:spcBef>
                <a:spcPts val="0"/>
              </a:spcBef>
              <a:spcAft>
                <a:spcPts val="0"/>
              </a:spcAft>
              <a:buClrTx/>
              <a:buSzTx/>
              <a:buFontTx/>
              <a:buNone/>
              <a:tabLst/>
              <a:defRPr/>
            </a:pPr>
            <a:endParaRPr kumimoji="1" lang="ja-JP" altLang="en-US" sz="145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 name="直線コネクタ 4">
            <a:extLst>
              <a:ext uri="{FF2B5EF4-FFF2-40B4-BE49-F238E27FC236}">
                <a16:creationId xmlns:a16="http://schemas.microsoft.com/office/drawing/2014/main" id="{353C3993-2B33-0D1D-C082-97A041F5B619}"/>
              </a:ext>
            </a:extLst>
          </p:cNvPr>
          <p:cNvCxnSpPr>
            <a:cxnSpLocks/>
            <a:stCxn id="23" idx="5"/>
          </p:cNvCxnSpPr>
          <p:nvPr/>
        </p:nvCxnSpPr>
        <p:spPr>
          <a:xfrm>
            <a:off x="781640" y="3931513"/>
            <a:ext cx="484988" cy="24814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54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サプライチェーン全体での脱炭素化の動き</a:t>
            </a:r>
            <a:endParaRPr kumimoji="1" lang="ja-JP" altLang="en-US" dirty="0"/>
          </a:p>
        </p:txBody>
      </p:sp>
      <p:sp>
        <p:nvSpPr>
          <p:cNvPr id="3" name="テキスト プレースホルダー 2"/>
          <p:cNvSpPr>
            <a:spLocks noGrp="1"/>
          </p:cNvSpPr>
          <p:nvPr>
            <p:ph sz="quarter" idx="12"/>
          </p:nvPr>
        </p:nvSpPr>
        <p:spPr>
          <a:xfrm>
            <a:off x="150024" y="1007808"/>
            <a:ext cx="9605952" cy="1046460"/>
          </a:xfrm>
        </p:spPr>
        <p:txBody>
          <a:bodyPr/>
          <a:lstStyle/>
          <a:p>
            <a:r>
              <a:rPr lang="ja-JP" altLang="en-US" sz="2903" dirty="0">
                <a:latin typeface="+mn-ea"/>
              </a:rPr>
              <a:t>大企業が、投資家対応も念頭に、取引先（サプライヤー）にも脱炭素化を要請する動きが活発に。</a:t>
            </a:r>
            <a:endParaRPr lang="en-US" altLang="ja-JP" sz="2903" dirty="0">
              <a:latin typeface="+mn-ea"/>
            </a:endParaRPr>
          </a:p>
        </p:txBody>
      </p:sp>
      <p:pic>
        <p:nvPicPr>
          <p:cNvPr id="6" name="図 5">
            <a:extLst>
              <a:ext uri="{FF2B5EF4-FFF2-40B4-BE49-F238E27FC236}">
                <a16:creationId xmlns:a16="http://schemas.microsoft.com/office/drawing/2014/main" id="{8430B30C-8C27-4D05-A4F1-E7143948C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37" y="3815864"/>
            <a:ext cx="9307005" cy="2625470"/>
          </a:xfrm>
          <a:prstGeom prst="rect">
            <a:avLst/>
          </a:prstGeom>
        </p:spPr>
      </p:pic>
      <p:sp>
        <p:nvSpPr>
          <p:cNvPr id="8" name="正方形/長方形 7"/>
          <p:cNvSpPr/>
          <p:nvPr/>
        </p:nvSpPr>
        <p:spPr>
          <a:xfrm>
            <a:off x="315099" y="2379280"/>
            <a:ext cx="9484675" cy="1264962"/>
          </a:xfrm>
          <a:prstGeom prst="rect">
            <a:avLst/>
          </a:prstGeom>
        </p:spPr>
        <p:txBody>
          <a:bodyPr wrap="square">
            <a:spAutoFit/>
          </a:bodyPr>
          <a:lstStyle/>
          <a:p>
            <a:pPr defTabSz="890598">
              <a:defRPr/>
            </a:pPr>
            <a:r>
              <a:rPr lang="en-US" altLang="ja-JP" sz="2540" b="1" dirty="0">
                <a:solidFill>
                  <a:srgbClr val="0066CC"/>
                </a:solidFill>
                <a:latin typeface="Meiryo UI"/>
                <a:ea typeface="Meiryo UI"/>
              </a:rPr>
              <a:t>Scope1</a:t>
            </a:r>
            <a:r>
              <a:rPr lang="ja-JP" altLang="en-US" sz="2540" b="1" dirty="0">
                <a:solidFill>
                  <a:srgbClr val="0066CC"/>
                </a:solidFill>
                <a:latin typeface="Meiryo UI"/>
                <a:ea typeface="Meiryo UI"/>
              </a:rPr>
              <a:t>：事業者自らによる燃料燃焼などによる直接排出</a:t>
            </a:r>
            <a:endParaRPr lang="en-US" altLang="ja-JP" sz="2540" b="1" dirty="0">
              <a:solidFill>
                <a:srgbClr val="0066CC"/>
              </a:solidFill>
              <a:latin typeface="Meiryo UI"/>
              <a:ea typeface="Meiryo UI"/>
            </a:endParaRPr>
          </a:p>
          <a:p>
            <a:pPr defTabSz="890598">
              <a:defRPr/>
            </a:pPr>
            <a:r>
              <a:rPr lang="en-US" altLang="ja-JP" sz="2540" b="1" dirty="0">
                <a:solidFill>
                  <a:srgbClr val="FF33CC"/>
                </a:solidFill>
                <a:latin typeface="Meiryo UI"/>
                <a:ea typeface="Meiryo UI"/>
              </a:rPr>
              <a:t>Scope2 :</a:t>
            </a:r>
            <a:r>
              <a:rPr lang="ja-JP" altLang="en-US" sz="2540" b="1" dirty="0">
                <a:solidFill>
                  <a:srgbClr val="FF33CC"/>
                </a:solidFill>
                <a:latin typeface="Meiryo UI"/>
                <a:ea typeface="Meiryo UI"/>
              </a:rPr>
              <a:t> 他社から供給された電気、熱・蒸気の使用に伴う間接排出</a:t>
            </a:r>
            <a:endParaRPr lang="en-US" altLang="ja-JP" sz="2540" b="1" dirty="0">
              <a:solidFill>
                <a:srgbClr val="FF33CC"/>
              </a:solidFill>
              <a:latin typeface="Meiryo UI"/>
              <a:ea typeface="Meiryo UI"/>
            </a:endParaRPr>
          </a:p>
          <a:p>
            <a:pPr defTabSz="890598">
              <a:defRPr/>
            </a:pPr>
            <a:r>
              <a:rPr lang="en-US" altLang="ja-JP" sz="2540" b="1" dirty="0">
                <a:solidFill>
                  <a:srgbClr val="009900"/>
                </a:solidFill>
                <a:latin typeface="Meiryo UI"/>
                <a:ea typeface="Meiryo UI"/>
              </a:rPr>
              <a:t>Scope3 : </a:t>
            </a:r>
            <a:r>
              <a:rPr lang="ja-JP" altLang="en-US" sz="2540" b="1" dirty="0">
                <a:solidFill>
                  <a:srgbClr val="009900"/>
                </a:solidFill>
                <a:latin typeface="Meiryo UI"/>
                <a:ea typeface="Meiryo UI"/>
              </a:rPr>
              <a:t>事業者の活動に関連する他社の排出</a:t>
            </a:r>
            <a:endParaRPr lang="en-US" altLang="ja-JP" sz="2540" b="1" dirty="0">
              <a:solidFill>
                <a:srgbClr val="009900"/>
              </a:solidFill>
              <a:latin typeface="Meiryo UI"/>
              <a:ea typeface="Meiryo UI"/>
            </a:endParaRPr>
          </a:p>
        </p:txBody>
      </p:sp>
      <p:sp>
        <p:nvSpPr>
          <p:cNvPr id="7" name="テキスト ボックス 6">
            <a:extLst>
              <a:ext uri="{FF2B5EF4-FFF2-40B4-BE49-F238E27FC236}">
                <a16:creationId xmlns:a16="http://schemas.microsoft.com/office/drawing/2014/main" id="{69470EAB-9458-23E6-EA44-30F304A50B05}"/>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126368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45419-8970-434F-9DF7-AEE96D7E038E}"/>
              </a:ext>
            </a:extLst>
          </p:cNvPr>
          <p:cNvSpPr>
            <a:spLocks noGrp="1"/>
          </p:cNvSpPr>
          <p:nvPr>
            <p:ph type="title"/>
          </p:nvPr>
        </p:nvSpPr>
        <p:spPr>
          <a:xfrm>
            <a:off x="275900" y="266737"/>
            <a:ext cx="8887789" cy="575595"/>
          </a:xfrm>
        </p:spPr>
        <p:txBody>
          <a:bodyPr/>
          <a:lstStyle/>
          <a:p>
            <a:r>
              <a:rPr lang="ja-JP" altLang="en-US" sz="2903" dirty="0"/>
              <a:t>中小企業にとって脱炭素経営に取り組むメリットとは？</a:t>
            </a:r>
          </a:p>
        </p:txBody>
      </p:sp>
      <p:sp>
        <p:nvSpPr>
          <p:cNvPr id="7" name="Rectangle 41">
            <a:extLst>
              <a:ext uri="{FF2B5EF4-FFF2-40B4-BE49-F238E27FC236}">
                <a16:creationId xmlns:a16="http://schemas.microsoft.com/office/drawing/2014/main" id="{49B78C15-08FD-4DC3-98CF-6CDA3F91BF66}"/>
              </a:ext>
            </a:extLst>
          </p:cNvPr>
          <p:cNvSpPr/>
          <p:nvPr/>
        </p:nvSpPr>
        <p:spPr>
          <a:xfrm>
            <a:off x="279558" y="1061440"/>
            <a:ext cx="9127450" cy="1467421"/>
          </a:xfrm>
          <a:prstGeom prst="rect">
            <a:avLst/>
          </a:prstGeom>
          <a:noFill/>
          <a:ln w="9525" cap="rnd"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7910" tIns="63955" rIns="127910" bIns="63955" numCol="1" spcCol="0" rtlCol="0" fromWordArt="0" anchor="ctr" anchorCtr="0" forceAA="0" compatLnSpc="1">
            <a:prstTxWarp prst="textNoShape">
              <a:avLst/>
            </a:prstTxWarp>
            <a:noAutofit/>
          </a:bodyPr>
          <a:lstStyle/>
          <a:p>
            <a:pPr marL="0" lvl="1" defTabSz="812241">
              <a:spcBef>
                <a:spcPts val="533"/>
              </a:spcBef>
              <a:buClr>
                <a:prstClr val="black"/>
              </a:buClr>
              <a:buSzPct val="100000"/>
              <a:defRPr/>
            </a:pPr>
            <a:r>
              <a:rPr kumimoji="1" lang="ja-JP" altLang="en-US" sz="2177" dirty="0">
                <a:solidFill>
                  <a:prstClr val="black"/>
                </a:solidFill>
                <a:latin typeface="Meiryo UI"/>
                <a:ea typeface="Meiryo UI"/>
              </a:rPr>
              <a:t>グローバル大企業を中心に、脱炭素経営＝中小企業含むサプライチェーン全体の排出削減を目指す動きや、金融機関による脱炭素を加味した投融資が急速に拡大する中、中小企業にとっても、脱炭素は、光熱費等削減といった「守り」の要素だけでなく、取引機会獲得・売上拡大や融資獲得といった「攻め」の要素に。</a:t>
            </a:r>
            <a:endParaRPr kumimoji="1" lang="en-US" altLang="ja-JP" sz="2177" dirty="0">
              <a:solidFill>
                <a:prstClr val="black"/>
              </a:solidFill>
              <a:latin typeface="Meiryo UI"/>
              <a:ea typeface="Meiryo UI"/>
            </a:endParaRPr>
          </a:p>
        </p:txBody>
      </p:sp>
      <p:sp>
        <p:nvSpPr>
          <p:cNvPr id="18" name="角丸四角形 17"/>
          <p:cNvSpPr/>
          <p:nvPr/>
        </p:nvSpPr>
        <p:spPr>
          <a:xfrm>
            <a:off x="275901" y="2628922"/>
            <a:ext cx="4796622" cy="2466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12241"/>
            <a:r>
              <a:rPr kumimoji="1" lang="ja-JP" altLang="en-US" sz="1633" b="1" dirty="0">
                <a:solidFill>
                  <a:prstClr val="black"/>
                </a:solidFill>
                <a:latin typeface="Meiryo UI" panose="020B0604030504040204" pitchFamily="50" charset="-128"/>
                <a:ea typeface="Meiryo UI" panose="020B0604030504040204" pitchFamily="50" charset="-128"/>
              </a:rPr>
              <a:t>＜メリット①＞優位性の構築</a:t>
            </a:r>
          </a:p>
        </p:txBody>
      </p:sp>
      <p:sp>
        <p:nvSpPr>
          <p:cNvPr id="23" name="テキスト ボックス 22"/>
          <p:cNvSpPr txBox="1"/>
          <p:nvPr/>
        </p:nvSpPr>
        <p:spPr>
          <a:xfrm>
            <a:off x="416808" y="2893001"/>
            <a:ext cx="8360651" cy="343620"/>
          </a:xfrm>
          <a:prstGeom prst="rect">
            <a:avLst/>
          </a:prstGeom>
          <a:noFill/>
        </p:spPr>
        <p:txBody>
          <a:bodyPr wrap="square" rtlCol="0">
            <a:spAutoFit/>
          </a:bodyPr>
          <a:lstStyle/>
          <a:p>
            <a:pPr defTabSz="812241"/>
            <a:r>
              <a:rPr kumimoji="1" lang="ja-JP" altLang="en-US" sz="1633" dirty="0">
                <a:solidFill>
                  <a:prstClr val="black"/>
                </a:solidFill>
                <a:latin typeface="Meiryo UI"/>
                <a:ea typeface="Meiryo UI"/>
              </a:rPr>
              <a:t>　取引先からの脱炭素化の要請に対応することができ、</a:t>
            </a:r>
            <a:r>
              <a:rPr kumimoji="1" lang="ja-JP" altLang="en-US" sz="1633" u="sng" dirty="0">
                <a:solidFill>
                  <a:prstClr val="black"/>
                </a:solidFill>
                <a:latin typeface="Meiryo UI"/>
                <a:ea typeface="Meiryo UI"/>
              </a:rPr>
              <a:t>売上や受注機会を維持または拡大</a:t>
            </a:r>
            <a:r>
              <a:rPr kumimoji="1" lang="ja-JP" altLang="en-US" sz="1633" dirty="0">
                <a:solidFill>
                  <a:prstClr val="black"/>
                </a:solidFill>
                <a:latin typeface="Meiryo UI"/>
                <a:ea typeface="Meiryo UI"/>
              </a:rPr>
              <a:t>　</a:t>
            </a:r>
            <a:endParaRPr kumimoji="1" lang="en-US" altLang="ja-JP" sz="1633" dirty="0">
              <a:solidFill>
                <a:prstClr val="black"/>
              </a:solidFill>
              <a:latin typeface="Meiryo UI"/>
              <a:ea typeface="Meiryo UI"/>
            </a:endParaRPr>
          </a:p>
        </p:txBody>
      </p:sp>
      <p:sp>
        <p:nvSpPr>
          <p:cNvPr id="25" name="テキスト ボックス 24"/>
          <p:cNvSpPr txBox="1"/>
          <p:nvPr/>
        </p:nvSpPr>
        <p:spPr>
          <a:xfrm>
            <a:off x="392992" y="3547308"/>
            <a:ext cx="8360651" cy="343620"/>
          </a:xfrm>
          <a:prstGeom prst="rect">
            <a:avLst/>
          </a:prstGeom>
          <a:noFill/>
        </p:spPr>
        <p:txBody>
          <a:bodyPr wrap="square" rtlCol="0">
            <a:spAutoFit/>
          </a:bodyPr>
          <a:lstStyle/>
          <a:p>
            <a:pPr defTabSz="812241"/>
            <a:r>
              <a:rPr kumimoji="1" lang="ja-JP" altLang="en-US" sz="1633" dirty="0">
                <a:solidFill>
                  <a:prstClr val="black"/>
                </a:solidFill>
                <a:latin typeface="Meiryo UI"/>
                <a:ea typeface="Meiryo UI"/>
              </a:rPr>
              <a:t>　エネルギー消費の効率化や再エネ活用等により、電気料金をはじめとする</a:t>
            </a:r>
            <a:r>
              <a:rPr kumimoji="1" lang="ja-JP" altLang="en-US" sz="1633" u="sng" dirty="0">
                <a:solidFill>
                  <a:prstClr val="black"/>
                </a:solidFill>
                <a:latin typeface="Meiryo UI"/>
                <a:ea typeface="Meiryo UI"/>
              </a:rPr>
              <a:t>光熱費・燃料費を削減</a:t>
            </a:r>
            <a:r>
              <a:rPr kumimoji="1" lang="ja-JP" altLang="en-US" sz="1633" dirty="0">
                <a:solidFill>
                  <a:prstClr val="black"/>
                </a:solidFill>
                <a:latin typeface="Meiryo UI"/>
                <a:ea typeface="Meiryo UI"/>
              </a:rPr>
              <a:t>　</a:t>
            </a:r>
            <a:endParaRPr kumimoji="1" lang="en-US" altLang="ja-JP" sz="1633" dirty="0">
              <a:solidFill>
                <a:prstClr val="black"/>
              </a:solidFill>
              <a:latin typeface="Meiryo UI"/>
              <a:ea typeface="Meiryo UI"/>
            </a:endParaRPr>
          </a:p>
        </p:txBody>
      </p:sp>
      <p:sp>
        <p:nvSpPr>
          <p:cNvPr id="26" name="テキスト ボックス 25"/>
          <p:cNvSpPr txBox="1"/>
          <p:nvPr/>
        </p:nvSpPr>
        <p:spPr>
          <a:xfrm>
            <a:off x="416808" y="4201004"/>
            <a:ext cx="9128454" cy="594906"/>
          </a:xfrm>
          <a:prstGeom prst="rect">
            <a:avLst/>
          </a:prstGeom>
          <a:noFill/>
        </p:spPr>
        <p:txBody>
          <a:bodyPr wrap="square" rtlCol="0">
            <a:spAutoFit/>
          </a:bodyPr>
          <a:lstStyle/>
          <a:p>
            <a:pPr defTabSz="812241"/>
            <a:r>
              <a:rPr kumimoji="1" lang="ja-JP" altLang="en-US" sz="1633" dirty="0">
                <a:solidFill>
                  <a:prstClr val="black"/>
                </a:solidFill>
                <a:latin typeface="Meiryo UI"/>
                <a:ea typeface="Meiryo UI"/>
              </a:rPr>
              <a:t>　いち早く脱炭素経営に取り組むことで、先進的企業としてメディアへの掲載や国・自治体からの表彰を受け、</a:t>
            </a:r>
            <a:r>
              <a:rPr kumimoji="1" lang="ja-JP" altLang="en-US" sz="1633" u="sng" dirty="0">
                <a:solidFill>
                  <a:prstClr val="black"/>
                </a:solidFill>
                <a:latin typeface="Meiryo UI"/>
                <a:ea typeface="Meiryo UI"/>
              </a:rPr>
              <a:t>知名度や認知度が向上</a:t>
            </a:r>
          </a:p>
        </p:txBody>
      </p:sp>
      <p:sp>
        <p:nvSpPr>
          <p:cNvPr id="27" name="テキスト ボックス 26"/>
          <p:cNvSpPr txBox="1"/>
          <p:nvPr/>
        </p:nvSpPr>
        <p:spPr>
          <a:xfrm>
            <a:off x="396902" y="5078286"/>
            <a:ext cx="9213554" cy="846194"/>
          </a:xfrm>
          <a:prstGeom prst="rect">
            <a:avLst/>
          </a:prstGeom>
          <a:noFill/>
        </p:spPr>
        <p:txBody>
          <a:bodyPr wrap="square" rtlCol="0">
            <a:spAutoFit/>
          </a:bodyPr>
          <a:lstStyle/>
          <a:p>
            <a:pPr defTabSz="812241"/>
            <a:r>
              <a:rPr kumimoji="1" lang="ja-JP" altLang="en-US" sz="1633" dirty="0">
                <a:solidFill>
                  <a:prstClr val="black"/>
                </a:solidFill>
                <a:latin typeface="Meiryo UI"/>
                <a:ea typeface="Meiryo UI"/>
              </a:rPr>
              <a:t>　気候変動問題に取り組む姿勢を示すことで、社員の共感・信頼を獲得し、</a:t>
            </a:r>
            <a:r>
              <a:rPr kumimoji="1" lang="ja-JP" altLang="en-US" sz="1633" u="sng" dirty="0">
                <a:solidFill>
                  <a:prstClr val="black"/>
                </a:solidFill>
                <a:latin typeface="Meiryo UI"/>
                <a:ea typeface="Meiryo UI"/>
              </a:rPr>
              <a:t>社員のモチベーション向上</a:t>
            </a:r>
            <a:r>
              <a:rPr kumimoji="1" lang="ja-JP" altLang="en-US" sz="1633" dirty="0">
                <a:solidFill>
                  <a:prstClr val="black"/>
                </a:solidFill>
                <a:latin typeface="Meiryo UI"/>
                <a:ea typeface="Meiryo UI"/>
              </a:rPr>
              <a:t>に。また、「この会社で働きたい」という</a:t>
            </a:r>
            <a:r>
              <a:rPr kumimoji="1" lang="ja-JP" altLang="en-US" sz="1633" u="sng" dirty="0">
                <a:solidFill>
                  <a:prstClr val="black"/>
                </a:solidFill>
                <a:latin typeface="Meiryo UI"/>
                <a:ea typeface="Meiryo UI"/>
              </a:rPr>
              <a:t>意欲を持った人材を集める効果が期待（若い世代は環境・社会課題への取組を会社選びの新基準に）。</a:t>
            </a:r>
          </a:p>
        </p:txBody>
      </p:sp>
      <p:sp>
        <p:nvSpPr>
          <p:cNvPr id="28" name="テキスト ボックス 27"/>
          <p:cNvSpPr txBox="1"/>
          <p:nvPr/>
        </p:nvSpPr>
        <p:spPr>
          <a:xfrm>
            <a:off x="462096" y="6206859"/>
            <a:ext cx="9083166" cy="594906"/>
          </a:xfrm>
          <a:prstGeom prst="rect">
            <a:avLst/>
          </a:prstGeom>
          <a:noFill/>
        </p:spPr>
        <p:txBody>
          <a:bodyPr wrap="square" rtlCol="0">
            <a:spAutoFit/>
          </a:bodyPr>
          <a:lstStyle/>
          <a:p>
            <a:pPr defTabSz="812241"/>
            <a:r>
              <a:rPr kumimoji="1" lang="ja-JP" altLang="en-US" sz="1633" dirty="0">
                <a:solidFill>
                  <a:prstClr val="black"/>
                </a:solidFill>
                <a:latin typeface="Meiryo UI"/>
                <a:ea typeface="Meiryo UI"/>
              </a:rPr>
              <a:t>　融資先の気候変動対策への取組状況を融資時の評価基準の一つとする金融機関が増える中で、</a:t>
            </a:r>
            <a:r>
              <a:rPr kumimoji="1" lang="ja-JP" altLang="en-US" sz="1633" u="sng" dirty="0">
                <a:solidFill>
                  <a:prstClr val="black"/>
                </a:solidFill>
                <a:latin typeface="Meiryo UI"/>
                <a:ea typeface="Meiryo UI"/>
              </a:rPr>
              <a:t>低金利融資の獲得や、再エネ導入等に対象を限定した融資メニューの活用が可能に</a:t>
            </a:r>
          </a:p>
        </p:txBody>
      </p:sp>
      <p:sp>
        <p:nvSpPr>
          <p:cNvPr id="29" name="角丸四角形 28"/>
          <p:cNvSpPr/>
          <p:nvPr/>
        </p:nvSpPr>
        <p:spPr>
          <a:xfrm>
            <a:off x="263992" y="3313830"/>
            <a:ext cx="4796622" cy="2466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12241"/>
            <a:r>
              <a:rPr kumimoji="1" lang="ja-JP" altLang="en-US" sz="1633" b="1" dirty="0">
                <a:solidFill>
                  <a:prstClr val="black"/>
                </a:solidFill>
                <a:latin typeface="Meiryo UI" panose="020B0604030504040204" pitchFamily="50" charset="-128"/>
                <a:ea typeface="Meiryo UI" panose="020B0604030504040204" pitchFamily="50" charset="-128"/>
              </a:rPr>
              <a:t>＜メリット②＞光熱費・燃料費の低減</a:t>
            </a:r>
          </a:p>
        </p:txBody>
      </p:sp>
      <p:sp>
        <p:nvSpPr>
          <p:cNvPr id="30" name="角丸四角形 29"/>
          <p:cNvSpPr/>
          <p:nvPr/>
        </p:nvSpPr>
        <p:spPr>
          <a:xfrm>
            <a:off x="275900" y="3954926"/>
            <a:ext cx="4796622" cy="2466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12241"/>
            <a:r>
              <a:rPr kumimoji="1" lang="ja-JP" altLang="en-US" sz="1633" b="1" dirty="0">
                <a:solidFill>
                  <a:prstClr val="black"/>
                </a:solidFill>
                <a:latin typeface="Meiryo UI" panose="020B0604030504040204" pitchFamily="50" charset="-128"/>
                <a:ea typeface="Meiryo UI" panose="020B0604030504040204" pitchFamily="50" charset="-128"/>
              </a:rPr>
              <a:t>＜メリット③＞知名度や認知度の向上</a:t>
            </a:r>
          </a:p>
        </p:txBody>
      </p:sp>
      <p:sp>
        <p:nvSpPr>
          <p:cNvPr id="32" name="角丸四角形 31"/>
          <p:cNvSpPr/>
          <p:nvPr/>
        </p:nvSpPr>
        <p:spPr>
          <a:xfrm>
            <a:off x="252472" y="4787343"/>
            <a:ext cx="5450883" cy="31003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12241"/>
            <a:r>
              <a:rPr kumimoji="1" lang="ja-JP" altLang="en-US" sz="1633" b="1" dirty="0">
                <a:solidFill>
                  <a:prstClr val="black"/>
                </a:solidFill>
                <a:latin typeface="Meiryo UI" panose="020B0604030504040204" pitchFamily="50" charset="-128"/>
                <a:ea typeface="Meiryo UI" panose="020B0604030504040204" pitchFamily="50" charset="-128"/>
              </a:rPr>
              <a:t>＜メリット④＞社員のモチベーション向上や人材獲得力の強化</a:t>
            </a:r>
          </a:p>
        </p:txBody>
      </p:sp>
      <p:sp>
        <p:nvSpPr>
          <p:cNvPr id="33" name="角丸四角形 32"/>
          <p:cNvSpPr/>
          <p:nvPr/>
        </p:nvSpPr>
        <p:spPr>
          <a:xfrm>
            <a:off x="263994" y="5960169"/>
            <a:ext cx="4796622" cy="2466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12241"/>
            <a:r>
              <a:rPr kumimoji="1" lang="ja-JP" altLang="en-US" sz="1633" b="1" dirty="0">
                <a:solidFill>
                  <a:prstClr val="black"/>
                </a:solidFill>
                <a:latin typeface="Meiryo UI" panose="020B0604030504040204" pitchFamily="50" charset="-128"/>
                <a:ea typeface="Meiryo UI" panose="020B0604030504040204" pitchFamily="50" charset="-128"/>
              </a:rPr>
              <a:t>＜メリット⑤＞好条件での資金調達</a:t>
            </a:r>
          </a:p>
        </p:txBody>
      </p:sp>
      <p:sp>
        <p:nvSpPr>
          <p:cNvPr id="14" name="テキスト ボックス 13">
            <a:extLst>
              <a:ext uri="{FF2B5EF4-FFF2-40B4-BE49-F238E27FC236}">
                <a16:creationId xmlns:a16="http://schemas.microsoft.com/office/drawing/2014/main" id="{A0103FDE-99A5-8270-12F2-B7A13AAC7E3D}"/>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562554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33" dirty="0"/>
              <a:t>中小企業は、何をすればよいのか</a:t>
            </a:r>
          </a:p>
        </p:txBody>
      </p:sp>
      <p:sp>
        <p:nvSpPr>
          <p:cNvPr id="3" name="コンテンツ プレースホルダー 2"/>
          <p:cNvSpPr>
            <a:spLocks noGrp="1"/>
          </p:cNvSpPr>
          <p:nvPr>
            <p:ph sz="quarter" idx="13"/>
          </p:nvPr>
        </p:nvSpPr>
        <p:spPr>
          <a:xfrm>
            <a:off x="250187" y="1058299"/>
            <a:ext cx="9405628" cy="5733580"/>
          </a:xfrm>
        </p:spPr>
        <p:txBody>
          <a:bodyPr/>
          <a:lstStyle/>
          <a:p>
            <a:pPr marL="0" indent="0">
              <a:buNone/>
            </a:pPr>
            <a:r>
              <a:rPr lang="ja-JP" altLang="en-US" sz="3133" dirty="0"/>
              <a:t>１．自社の排出量の</a:t>
            </a:r>
            <a:r>
              <a:rPr lang="ja-JP" altLang="en-US" sz="3133" b="1" dirty="0">
                <a:solidFill>
                  <a:srgbClr val="FF0000"/>
                </a:solidFill>
              </a:rPr>
              <a:t>見える化</a:t>
            </a:r>
            <a:r>
              <a:rPr lang="ja-JP" altLang="en-US" sz="2350" dirty="0"/>
              <a:t>：</a:t>
            </a:r>
            <a:r>
              <a:rPr lang="en-US" altLang="ja-JP" sz="2350" dirty="0"/>
              <a:t>CO2</a:t>
            </a:r>
            <a:r>
              <a:rPr lang="ja-JP" altLang="en-US" sz="2350" dirty="0"/>
              <a:t>排出量を把握し、開示する</a:t>
            </a:r>
            <a:endParaRPr lang="en-US" altLang="ja-JP" sz="2350" dirty="0"/>
          </a:p>
          <a:p>
            <a:pPr marL="0" indent="0">
              <a:buNone/>
            </a:pPr>
            <a:endParaRPr lang="en-US" altLang="ja-JP" sz="2350" dirty="0"/>
          </a:p>
          <a:p>
            <a:pPr marL="0" indent="0">
              <a:buNone/>
            </a:pPr>
            <a:r>
              <a:rPr lang="ja-JP" altLang="en-US" sz="2350" dirty="0"/>
              <a:t>　・どこまでやればよいのか</a:t>
            </a:r>
            <a:endParaRPr lang="en-US" altLang="ja-JP" sz="2350" dirty="0"/>
          </a:p>
          <a:p>
            <a:pPr marL="0" indent="0">
              <a:buNone/>
            </a:pPr>
            <a:r>
              <a:rPr lang="ja-JP" altLang="en-US" sz="2350" dirty="0"/>
              <a:t>　・</a:t>
            </a:r>
            <a:r>
              <a:rPr lang="ja-JP" altLang="en-US" sz="2350" dirty="0">
                <a:solidFill>
                  <a:srgbClr val="FF0000"/>
                </a:solidFill>
              </a:rPr>
              <a:t>まずは、日商「</a:t>
            </a:r>
            <a:r>
              <a:rPr lang="en-US" altLang="ja-JP" sz="2350" dirty="0">
                <a:solidFill>
                  <a:srgbClr val="FF0000"/>
                </a:solidFill>
              </a:rPr>
              <a:t>CO2</a:t>
            </a:r>
            <a:r>
              <a:rPr lang="ja-JP" altLang="en-US" sz="2350" dirty="0">
                <a:solidFill>
                  <a:srgbClr val="FF0000"/>
                </a:solidFill>
              </a:rPr>
              <a:t>チェックシート」の活用を！</a:t>
            </a:r>
            <a:endParaRPr lang="en-US" altLang="ja-JP" sz="2350" dirty="0">
              <a:solidFill>
                <a:srgbClr val="FF0000"/>
              </a:solidFill>
            </a:endParaRPr>
          </a:p>
          <a:p>
            <a:pPr marL="0" indent="0">
              <a:buNone/>
            </a:pPr>
            <a:r>
              <a:rPr lang="ja-JP" altLang="en-US" sz="2350" dirty="0"/>
              <a:t>　 その先は</a:t>
            </a:r>
            <a:r>
              <a:rPr lang="en-US" altLang="ja-JP" sz="2350" dirty="0"/>
              <a:t>?</a:t>
            </a:r>
          </a:p>
          <a:p>
            <a:pPr marL="0" indent="0">
              <a:buNone/>
            </a:pPr>
            <a:endParaRPr lang="en-US" altLang="ja-JP" sz="2350" dirty="0"/>
          </a:p>
          <a:p>
            <a:pPr marL="0" indent="0">
              <a:buNone/>
            </a:pPr>
            <a:r>
              <a:rPr lang="ja-JP" altLang="en-US" sz="3133" dirty="0"/>
              <a:t>２．自社の排出量の</a:t>
            </a:r>
            <a:r>
              <a:rPr lang="ja-JP" altLang="en-US" sz="3133" b="1" dirty="0">
                <a:solidFill>
                  <a:srgbClr val="FF0000"/>
                </a:solidFill>
              </a:rPr>
              <a:t>削減　　 </a:t>
            </a:r>
            <a:r>
              <a:rPr lang="ja-JP" altLang="en-US" sz="2350" dirty="0"/>
              <a:t>：削減方法を特定し、対策を打つ</a:t>
            </a:r>
            <a:endParaRPr lang="en-US" altLang="ja-JP" sz="2350" dirty="0"/>
          </a:p>
          <a:p>
            <a:pPr marL="0" indent="0">
              <a:buNone/>
            </a:pPr>
            <a:endParaRPr lang="en-US" altLang="ja-JP" sz="2350" dirty="0"/>
          </a:p>
          <a:p>
            <a:pPr marL="0" indent="0">
              <a:buNone/>
            </a:pPr>
            <a:r>
              <a:rPr lang="ja-JP" altLang="en-US" sz="2350" dirty="0"/>
              <a:t>　・経営改善の追求と一体で  → 省エネ</a:t>
            </a:r>
            <a:endParaRPr lang="en-US" altLang="ja-JP" sz="2350" dirty="0"/>
          </a:p>
          <a:p>
            <a:pPr marL="0" indent="0">
              <a:buNone/>
            </a:pPr>
            <a:r>
              <a:rPr lang="ja-JP" altLang="en-US" sz="2350" dirty="0"/>
              <a:t>　・脱炭素時代の競争優位を → エネルギー転換（ガス、再エネ、水素等）</a:t>
            </a:r>
            <a:endParaRPr lang="en-US" altLang="ja-JP" sz="2350" dirty="0"/>
          </a:p>
          <a:p>
            <a:pPr marL="0" indent="0">
              <a:buNone/>
            </a:pPr>
            <a:endParaRPr lang="en-US" altLang="ja-JP" sz="2350" dirty="0"/>
          </a:p>
          <a:p>
            <a:pPr marL="0" indent="0">
              <a:buNone/>
            </a:pPr>
            <a:r>
              <a:rPr lang="ja-JP" altLang="en-US" sz="3133" dirty="0"/>
              <a:t>→　</a:t>
            </a:r>
            <a:r>
              <a:rPr lang="ja-JP" altLang="en-US" sz="3133" b="1" dirty="0">
                <a:solidFill>
                  <a:srgbClr val="FF0000"/>
                </a:solidFill>
              </a:rPr>
              <a:t>双方への支援策</a:t>
            </a:r>
            <a:r>
              <a:rPr lang="ja-JP" altLang="en-US" sz="1959" dirty="0"/>
              <a:t>：中小企業等の</a:t>
            </a:r>
            <a:r>
              <a:rPr lang="en-US" altLang="ja-JP" sz="1959" dirty="0"/>
              <a:t>CO2</a:t>
            </a:r>
            <a:r>
              <a:rPr lang="ja-JP" altLang="en-US" sz="1959" dirty="0"/>
              <a:t>削減比例型設備導入支援事業</a:t>
            </a:r>
            <a:endParaRPr lang="ja-JP" altLang="en-US" sz="2350" dirty="0"/>
          </a:p>
        </p:txBody>
      </p:sp>
      <p:sp>
        <p:nvSpPr>
          <p:cNvPr id="4" name="テキスト ボックス 3">
            <a:extLst>
              <a:ext uri="{FF2B5EF4-FFF2-40B4-BE49-F238E27FC236}">
                <a16:creationId xmlns:a16="http://schemas.microsoft.com/office/drawing/2014/main" id="{BD21814E-A552-7EC5-8335-93FD72AAA01C}"/>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45223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solidFill>
                  <a:srgbClr val="FF0000"/>
                </a:solidFill>
              </a:rPr>
              <a:t>中小企業</a:t>
            </a:r>
            <a:r>
              <a:rPr lang="ja-JP" altLang="en-US" sz="2938" dirty="0"/>
              <a:t>の取組が、カギを握る</a:t>
            </a:r>
          </a:p>
        </p:txBody>
      </p:sp>
      <p:sp>
        <p:nvSpPr>
          <p:cNvPr id="4" name="テキスト プレースホルダー 3"/>
          <p:cNvSpPr>
            <a:spLocks noGrp="1"/>
          </p:cNvSpPr>
          <p:nvPr>
            <p:ph sz="quarter" idx="12"/>
          </p:nvPr>
        </p:nvSpPr>
        <p:spPr>
          <a:xfrm>
            <a:off x="150024" y="1007807"/>
            <a:ext cx="9605952" cy="1011173"/>
          </a:xfrm>
        </p:spPr>
        <p:txBody>
          <a:bodyPr/>
          <a:lstStyle/>
          <a:p>
            <a:r>
              <a:rPr lang="ja-JP" altLang="en-US" sz="2540" dirty="0">
                <a:latin typeface="+mn-ea"/>
              </a:rPr>
              <a:t>中小企業も、取引先の大企業のサプライチェーン全体の脱炭素化に貢献する再エネ省エネにいち早く取り組むことが競争力になる。</a:t>
            </a:r>
            <a:endParaRPr lang="en-US" altLang="ja-JP" sz="2540" dirty="0">
              <a:latin typeface="+mn-ea"/>
            </a:endParaRPr>
          </a:p>
          <a:p>
            <a:endParaRPr kumimoji="1" lang="ja-JP" altLang="en-US" dirty="0"/>
          </a:p>
        </p:txBody>
      </p:sp>
      <p:sp>
        <p:nvSpPr>
          <p:cNvPr id="3" name="正方形/長方形 2"/>
          <p:cNvSpPr/>
          <p:nvPr/>
        </p:nvSpPr>
        <p:spPr>
          <a:xfrm>
            <a:off x="162741" y="3389080"/>
            <a:ext cx="5181532" cy="1488228"/>
          </a:xfrm>
          <a:prstGeom prst="rect">
            <a:avLst/>
          </a:prstGeom>
        </p:spPr>
        <p:txBody>
          <a:bodyPr wrap="square">
            <a:spAutoFit/>
          </a:bodyPr>
          <a:lstStyle/>
          <a:p>
            <a:pPr marL="311079" indent="-311079" defTabSz="829544">
              <a:buFont typeface="Wingdings" panose="05000000000000000000" pitchFamily="2" charset="2"/>
              <a:buChar char="ü"/>
              <a:defRPr/>
            </a:pPr>
            <a:r>
              <a:rPr kumimoji="1" lang="ja-JP" altLang="en-US" sz="1814" dirty="0">
                <a:solidFill>
                  <a:prstClr val="black"/>
                </a:solidFill>
                <a:latin typeface="Meiryo UI"/>
                <a:ea typeface="Meiryo UI"/>
              </a:rPr>
              <a:t>初期費用ゼロ（発電事業者負担。</a:t>
            </a:r>
            <a:r>
              <a:rPr kumimoji="1" lang="en-US" altLang="ja-JP" sz="1814" dirty="0">
                <a:solidFill>
                  <a:prstClr val="black"/>
                </a:solidFill>
                <a:latin typeface="Meiryo UI"/>
                <a:ea typeface="Meiryo UI"/>
              </a:rPr>
              <a:t>17</a:t>
            </a:r>
            <a:r>
              <a:rPr kumimoji="1" lang="ja-JP" altLang="en-US" sz="1814" dirty="0">
                <a:solidFill>
                  <a:prstClr val="black"/>
                </a:solidFill>
                <a:latin typeface="Meiryo UI"/>
                <a:ea typeface="Meiryo UI"/>
              </a:rPr>
              <a:t>年電力購入契約）で太陽光パネル</a:t>
            </a:r>
            <a:r>
              <a:rPr kumimoji="1" lang="en-US" altLang="ja-JP" sz="1814" dirty="0">
                <a:solidFill>
                  <a:prstClr val="black"/>
                </a:solidFill>
                <a:latin typeface="Meiryo UI"/>
                <a:ea typeface="Meiryo UI"/>
              </a:rPr>
              <a:t>90kW</a:t>
            </a:r>
            <a:r>
              <a:rPr kumimoji="1" lang="ja-JP" altLang="en-US" sz="1814" dirty="0">
                <a:solidFill>
                  <a:prstClr val="black"/>
                </a:solidFill>
                <a:latin typeface="Meiryo UI"/>
                <a:ea typeface="Meiryo UI"/>
              </a:rPr>
              <a:t>を設置し、工場の電力の</a:t>
            </a:r>
            <a:r>
              <a:rPr kumimoji="1" lang="en-US" altLang="ja-JP" sz="1814" dirty="0">
                <a:solidFill>
                  <a:prstClr val="black"/>
                </a:solidFill>
                <a:latin typeface="Meiryo UI"/>
                <a:ea typeface="Meiryo UI"/>
              </a:rPr>
              <a:t>20</a:t>
            </a:r>
            <a:r>
              <a:rPr kumimoji="1" lang="ja-JP" altLang="en-US" sz="1814" dirty="0">
                <a:solidFill>
                  <a:prstClr val="black"/>
                </a:solidFill>
                <a:latin typeface="Meiryo UI"/>
                <a:ea typeface="Meiryo UI"/>
              </a:rPr>
              <a:t>％を賄う</a:t>
            </a:r>
            <a:endParaRPr kumimoji="1" lang="en-US" altLang="ja-JP" sz="1814" dirty="0">
              <a:solidFill>
                <a:prstClr val="black"/>
              </a:solidFill>
              <a:latin typeface="Meiryo UI"/>
              <a:ea typeface="Meiryo UI"/>
            </a:endParaRPr>
          </a:p>
          <a:p>
            <a:pPr marL="311079" indent="-311079" defTabSz="829544">
              <a:buFont typeface="Wingdings" panose="05000000000000000000" pitchFamily="2" charset="2"/>
              <a:buChar char="ü"/>
              <a:defRPr/>
            </a:pPr>
            <a:r>
              <a:rPr kumimoji="1" lang="ja-JP" altLang="en-US" sz="1814" dirty="0">
                <a:solidFill>
                  <a:prstClr val="black"/>
                </a:solidFill>
                <a:latin typeface="Meiryo UI"/>
                <a:ea typeface="Meiryo UI"/>
              </a:rPr>
              <a:t>残る</a:t>
            </a:r>
            <a:r>
              <a:rPr kumimoji="1" lang="en-US" altLang="ja-JP" sz="1814" dirty="0">
                <a:solidFill>
                  <a:prstClr val="black"/>
                </a:solidFill>
                <a:latin typeface="Meiryo UI"/>
                <a:ea typeface="Meiryo UI"/>
              </a:rPr>
              <a:t>80</a:t>
            </a:r>
            <a:r>
              <a:rPr kumimoji="1" lang="ja-JP" altLang="en-US" sz="1814" dirty="0">
                <a:solidFill>
                  <a:prstClr val="black"/>
                </a:solidFill>
                <a:latin typeface="Meiryo UI"/>
                <a:ea typeface="Meiryo UI"/>
              </a:rPr>
              <a:t>％は、青森県横浜町の風力の電気を、</a:t>
            </a:r>
            <a:br>
              <a:rPr kumimoji="1" lang="en-US" altLang="ja-JP" sz="1814" dirty="0">
                <a:solidFill>
                  <a:prstClr val="black"/>
                </a:solidFill>
                <a:latin typeface="Meiryo UI"/>
                <a:ea typeface="Meiryo UI"/>
              </a:rPr>
            </a:br>
            <a:r>
              <a:rPr kumimoji="1" lang="ja-JP" altLang="en-US" sz="1814" dirty="0">
                <a:solidFill>
                  <a:prstClr val="black"/>
                </a:solidFill>
                <a:latin typeface="Meiryo UI"/>
                <a:ea typeface="Meiryo UI"/>
              </a:rPr>
              <a:t>小売事業者から購入。</a:t>
            </a:r>
            <a:r>
              <a:rPr kumimoji="1" lang="ja-JP" altLang="en-US" sz="1814" b="1" u="sng" dirty="0">
                <a:solidFill>
                  <a:prstClr val="black"/>
                </a:solidFill>
                <a:latin typeface="Meiryo UI"/>
                <a:ea typeface="Meiryo UI"/>
              </a:rPr>
              <a:t>再エネ</a:t>
            </a:r>
            <a:r>
              <a:rPr kumimoji="1" lang="en-US" altLang="ja-JP" sz="1814" b="1" u="sng" dirty="0">
                <a:solidFill>
                  <a:prstClr val="black"/>
                </a:solidFill>
                <a:latin typeface="Meiryo UI"/>
                <a:ea typeface="Meiryo UI"/>
              </a:rPr>
              <a:t>100</a:t>
            </a:r>
            <a:r>
              <a:rPr kumimoji="1" lang="ja-JP" altLang="en-US" sz="1814" b="1" u="sng" dirty="0">
                <a:solidFill>
                  <a:prstClr val="black"/>
                </a:solidFill>
                <a:latin typeface="Meiryo UI"/>
                <a:ea typeface="Meiryo UI"/>
              </a:rPr>
              <a:t>％で工場運営。</a:t>
            </a:r>
          </a:p>
        </p:txBody>
      </p:sp>
      <p:pic>
        <p:nvPicPr>
          <p:cNvPr id="9" name="図 8">
            <a:extLst>
              <a:ext uri="{FF2B5EF4-FFF2-40B4-BE49-F238E27FC236}">
                <a16:creationId xmlns:a16="http://schemas.microsoft.com/office/drawing/2014/main" id="{F15DE883-22B0-4D99-ACA6-03BCCE39E6AF}"/>
              </a:ext>
            </a:extLst>
          </p:cNvPr>
          <p:cNvPicPr>
            <a:picLocks noChangeAspect="1"/>
          </p:cNvPicPr>
          <p:nvPr/>
        </p:nvPicPr>
        <p:blipFill>
          <a:blip r:embed="rId2"/>
          <a:stretch>
            <a:fillRect/>
          </a:stretch>
        </p:blipFill>
        <p:spPr>
          <a:xfrm>
            <a:off x="2172741" y="2210258"/>
            <a:ext cx="1467251" cy="1100439"/>
          </a:xfrm>
          <a:prstGeom prst="rect">
            <a:avLst/>
          </a:prstGeom>
          <a:ln>
            <a:solidFill>
              <a:sysClr val="window" lastClr="FFFFFF">
                <a:lumMod val="65000"/>
              </a:sysClr>
            </a:solidFill>
          </a:ln>
        </p:spPr>
      </p:pic>
      <p:pic>
        <p:nvPicPr>
          <p:cNvPr id="10" name="Picture 2" descr="https://www.ohkawa-inc.co.jp/wp-content/uploads/2018/11/%E5%9B%B31-706x530.jpg">
            <a:extLst>
              <a:ext uri="{FF2B5EF4-FFF2-40B4-BE49-F238E27FC236}">
                <a16:creationId xmlns:a16="http://schemas.microsoft.com/office/drawing/2014/main" id="{D230BA58-DFFA-4994-AF23-E50198F5D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234" y="4868889"/>
            <a:ext cx="2522268" cy="189348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0ED55AF3-F29B-4173-A5BC-8528CEBB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926" y="4868889"/>
            <a:ext cx="3852618" cy="1856261"/>
          </a:xfrm>
          <a:prstGeom prst="rect">
            <a:avLst/>
          </a:prstGeom>
        </p:spPr>
      </p:pic>
      <p:pic>
        <p:nvPicPr>
          <p:cNvPr id="12" name="Picture 10" descr="艶金化学繊維株式会社">
            <a:extLst>
              <a:ext uri="{FF2B5EF4-FFF2-40B4-BE49-F238E27FC236}">
                <a16:creationId xmlns:a16="http://schemas.microsoft.com/office/drawing/2014/main" id="{9D7F5FB0-F892-4F42-946A-3B788B92A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473" y="2428158"/>
            <a:ext cx="2918574" cy="71797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475927" y="3337406"/>
            <a:ext cx="4259366" cy="1488228"/>
          </a:xfrm>
          <a:prstGeom prst="rect">
            <a:avLst/>
          </a:prstGeom>
        </p:spPr>
        <p:txBody>
          <a:bodyPr wrap="square">
            <a:spAutoFit/>
          </a:bodyPr>
          <a:lstStyle/>
          <a:p>
            <a:pPr marL="259232" indent="-259232" defTabSz="829544">
              <a:buFont typeface="Wingdings" panose="05000000000000000000" pitchFamily="2" charset="2"/>
              <a:buChar char="ü"/>
              <a:defRPr/>
            </a:pPr>
            <a:r>
              <a:rPr lang="ja-JP" altLang="en-US" sz="1814" kern="0" dirty="0">
                <a:solidFill>
                  <a:prstClr val="black"/>
                </a:solidFill>
                <a:latin typeface="Meiryo UI"/>
                <a:ea typeface="Meiryo UI"/>
              </a:rPr>
              <a:t>バイオマスボイラー設置などの取組が高く評価され、</a:t>
            </a:r>
            <a:r>
              <a:rPr lang="ja-JP" altLang="en-US" sz="1814" b="1" u="sng" kern="0" dirty="0">
                <a:solidFill>
                  <a:prstClr val="black"/>
                </a:solidFill>
                <a:latin typeface="Meiryo UI"/>
                <a:ea typeface="Meiryo UI"/>
              </a:rPr>
              <a:t>受注獲得の要因</a:t>
            </a:r>
            <a:r>
              <a:rPr lang="ja-JP" altLang="en-US" sz="1814" kern="0" dirty="0">
                <a:solidFill>
                  <a:prstClr val="black"/>
                </a:solidFill>
                <a:latin typeface="Meiryo UI"/>
                <a:ea typeface="Meiryo UI"/>
              </a:rPr>
              <a:t>の一つに。</a:t>
            </a:r>
            <a:endParaRPr lang="en-US" altLang="ja-JP" sz="1814" kern="0" dirty="0">
              <a:solidFill>
                <a:prstClr val="black"/>
              </a:solidFill>
              <a:latin typeface="Meiryo UI"/>
              <a:ea typeface="Meiryo UI"/>
            </a:endParaRPr>
          </a:p>
          <a:p>
            <a:pPr marL="259232" indent="-259232" defTabSz="829544">
              <a:buFont typeface="Wingdings" panose="05000000000000000000" pitchFamily="2" charset="2"/>
              <a:buChar char="ü"/>
              <a:defRPr/>
            </a:pPr>
            <a:r>
              <a:rPr lang="ja-JP" altLang="en-US" sz="1814" kern="0" dirty="0">
                <a:solidFill>
                  <a:prstClr val="black"/>
                </a:solidFill>
                <a:latin typeface="Meiryo UI"/>
                <a:ea typeface="Meiryo UI"/>
              </a:rPr>
              <a:t>コスト・納期対応以外の</a:t>
            </a:r>
            <a:r>
              <a:rPr lang="ja-JP" altLang="en-US" sz="1814" b="1" u="sng" kern="0" dirty="0">
                <a:solidFill>
                  <a:prstClr val="black"/>
                </a:solidFill>
                <a:latin typeface="Meiryo UI"/>
                <a:ea typeface="Meiryo UI"/>
              </a:rPr>
              <a:t>競争力（取引先へのアピール）、付加価値アップ</a:t>
            </a:r>
            <a:r>
              <a:rPr lang="ja-JP" altLang="en-US" sz="1814" kern="0" dirty="0">
                <a:solidFill>
                  <a:prstClr val="black"/>
                </a:solidFill>
                <a:latin typeface="Meiryo UI"/>
                <a:ea typeface="Meiryo UI"/>
              </a:rPr>
              <a:t>の絶好のチャンスととらえて、</a:t>
            </a:r>
            <a:r>
              <a:rPr kumimoji="1" lang="en-US" altLang="ja-JP" sz="1814" dirty="0">
                <a:solidFill>
                  <a:prstClr val="black"/>
                </a:solidFill>
                <a:latin typeface="Meiryo UI"/>
                <a:ea typeface="Meiryo UI"/>
              </a:rPr>
              <a:t>SBT</a:t>
            </a:r>
            <a:r>
              <a:rPr kumimoji="1" lang="ja-JP" altLang="en-US" sz="1814" dirty="0">
                <a:solidFill>
                  <a:prstClr val="black"/>
                </a:solidFill>
                <a:latin typeface="Meiryo UI"/>
                <a:ea typeface="Meiryo UI"/>
              </a:rPr>
              <a:t>認定を取得。</a:t>
            </a:r>
          </a:p>
        </p:txBody>
      </p:sp>
      <p:sp>
        <p:nvSpPr>
          <p:cNvPr id="14" name="正方形/長方形 13"/>
          <p:cNvSpPr/>
          <p:nvPr/>
        </p:nvSpPr>
        <p:spPr>
          <a:xfrm>
            <a:off x="8733047" y="2861538"/>
            <a:ext cx="1019831" cy="343620"/>
          </a:xfrm>
          <a:prstGeom prst="rect">
            <a:avLst/>
          </a:prstGeom>
        </p:spPr>
        <p:txBody>
          <a:bodyPr wrap="none">
            <a:spAutoFit/>
          </a:bodyPr>
          <a:lstStyle/>
          <a:p>
            <a:pPr defTabSz="829544">
              <a:defRPr/>
            </a:pPr>
            <a:r>
              <a:rPr kumimoji="1" lang="en-US" altLang="ja-JP" sz="1633" b="1" dirty="0">
                <a:solidFill>
                  <a:prstClr val="black"/>
                </a:solidFill>
                <a:latin typeface="Meiryo UI"/>
                <a:ea typeface="Meiryo UI"/>
              </a:rPr>
              <a:t>(</a:t>
            </a:r>
            <a:r>
              <a:rPr kumimoji="1" lang="ja-JP" altLang="en-US" sz="1633" b="1" dirty="0">
                <a:solidFill>
                  <a:prstClr val="black"/>
                </a:solidFill>
                <a:latin typeface="Meiryo UI"/>
                <a:ea typeface="Meiryo UI"/>
              </a:rPr>
              <a:t>株</a:t>
            </a:r>
            <a:r>
              <a:rPr kumimoji="1" lang="en-US" altLang="ja-JP" sz="1633" b="1" dirty="0">
                <a:solidFill>
                  <a:prstClr val="black"/>
                </a:solidFill>
                <a:latin typeface="Meiryo UI"/>
                <a:ea typeface="Meiryo UI"/>
              </a:rPr>
              <a:t>)</a:t>
            </a:r>
            <a:r>
              <a:rPr kumimoji="1" lang="ja-JP" altLang="en-US" sz="1633" b="1" dirty="0">
                <a:solidFill>
                  <a:prstClr val="black"/>
                </a:solidFill>
                <a:latin typeface="Meiryo UI"/>
                <a:ea typeface="Meiryo UI"/>
              </a:rPr>
              <a:t>艶金</a:t>
            </a:r>
          </a:p>
        </p:txBody>
      </p:sp>
      <p:sp>
        <p:nvSpPr>
          <p:cNvPr id="15" name="テキスト ボックス 14">
            <a:extLst>
              <a:ext uri="{FF2B5EF4-FFF2-40B4-BE49-F238E27FC236}">
                <a16:creationId xmlns:a16="http://schemas.microsoft.com/office/drawing/2014/main" id="{D6F2FBD3-EA01-86D7-357B-EFFC87171B12}"/>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831490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脱炭素経営に関する</a:t>
            </a:r>
            <a:r>
              <a:rPr kumimoji="1" lang="ja-JP" altLang="en-US" dirty="0"/>
              <a:t>各種ガイドブック</a:t>
            </a:r>
          </a:p>
        </p:txBody>
      </p:sp>
      <p:sp>
        <p:nvSpPr>
          <p:cNvPr id="4" name="正方形/長方形 3"/>
          <p:cNvSpPr/>
          <p:nvPr/>
        </p:nvSpPr>
        <p:spPr>
          <a:xfrm>
            <a:off x="348260" y="1736486"/>
            <a:ext cx="3003552" cy="4783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7070" indent="-217070" defTabSz="694628">
              <a:buFont typeface="Arial" panose="020B0604020202020204" pitchFamily="34" charset="0"/>
              <a:buChar char="•"/>
              <a:defRPr/>
            </a:pPr>
            <a:r>
              <a:rPr kumimoji="1" lang="en-US" altLang="ja-JP" sz="1422" dirty="0">
                <a:solidFill>
                  <a:prstClr val="black"/>
                </a:solidFill>
                <a:latin typeface="Meiryo UI"/>
                <a:ea typeface="Meiryo UI"/>
              </a:rPr>
              <a:t>TCFD</a:t>
            </a:r>
            <a:r>
              <a:rPr kumimoji="1" lang="ja-JP" altLang="en-US" sz="1422" dirty="0">
                <a:solidFill>
                  <a:prstClr val="black"/>
                </a:solidFill>
                <a:latin typeface="Meiryo UI"/>
                <a:ea typeface="Meiryo UI"/>
              </a:rPr>
              <a:t>提言に沿った情報開示に向け、企業の気候関連リスク・機会に関するシナリオ分析を行う具体的な手順を解説。</a:t>
            </a:r>
            <a:endParaRPr kumimoji="1" lang="en-US" altLang="ja-JP" sz="1422" dirty="0">
              <a:solidFill>
                <a:prstClr val="black"/>
              </a:solidFill>
              <a:latin typeface="Meiryo UI"/>
              <a:ea typeface="Meiryo UI"/>
            </a:endParaRPr>
          </a:p>
          <a:p>
            <a:pPr marL="217070" indent="-217070" defTabSz="694628">
              <a:buFont typeface="Arial" panose="020B0604020202020204" pitchFamily="34" charset="0"/>
              <a:buChar char="•"/>
              <a:defRPr/>
            </a:pPr>
            <a:r>
              <a:rPr kumimoji="1" lang="ja-JP" altLang="en-US" sz="1422" dirty="0">
                <a:solidFill>
                  <a:prstClr val="black"/>
                </a:solidFill>
                <a:latin typeface="Meiryo UI"/>
                <a:ea typeface="Meiryo UI"/>
              </a:rPr>
              <a:t>我が国企業のシナリオ分析の実践事例（環境省支援事業参加</a:t>
            </a:r>
            <a:r>
              <a:rPr kumimoji="1" lang="en-US" altLang="ja-JP" sz="1422" dirty="0">
                <a:solidFill>
                  <a:prstClr val="black"/>
                </a:solidFill>
                <a:latin typeface="Meiryo UI"/>
                <a:ea typeface="Meiryo UI"/>
              </a:rPr>
              <a:t>18</a:t>
            </a:r>
            <a:r>
              <a:rPr kumimoji="1" lang="ja-JP" altLang="en-US" sz="1422" dirty="0">
                <a:solidFill>
                  <a:prstClr val="black"/>
                </a:solidFill>
                <a:latin typeface="Meiryo UI"/>
                <a:ea typeface="Meiryo UI"/>
              </a:rPr>
              <a:t>社）や、分析を行う際に必要となる各種データ等も掲載。</a:t>
            </a:r>
            <a:endParaRPr kumimoji="1" lang="en-US" altLang="ja-JP" sz="1422" dirty="0">
              <a:solidFill>
                <a:prstClr val="black"/>
              </a:solidFill>
              <a:latin typeface="Meiryo UI"/>
              <a:ea typeface="Meiryo UI"/>
            </a:endParaRPr>
          </a:p>
        </p:txBody>
      </p:sp>
      <p:sp>
        <p:nvSpPr>
          <p:cNvPr id="5" name="正方形/長方形 4"/>
          <p:cNvSpPr/>
          <p:nvPr/>
        </p:nvSpPr>
        <p:spPr>
          <a:xfrm>
            <a:off x="265727" y="971853"/>
            <a:ext cx="3171007" cy="748859"/>
          </a:xfrm>
          <a:prstGeom prst="rect">
            <a:avLst/>
          </a:prstGeom>
        </p:spPr>
        <p:txBody>
          <a:bodyPr wrap="square">
            <a:spAutoFit/>
          </a:bodyPr>
          <a:lstStyle/>
          <a:p>
            <a:pPr algn="ctr" defTabSz="694628">
              <a:defRPr/>
            </a:pPr>
            <a:r>
              <a:rPr kumimoji="1" lang="en-US" altLang="ja-JP" sz="1422" b="1" dirty="0">
                <a:solidFill>
                  <a:prstClr val="black"/>
                </a:solidFill>
                <a:latin typeface="Meiryo UI"/>
                <a:ea typeface="Meiryo UI"/>
              </a:rPr>
              <a:t>TCFD</a:t>
            </a:r>
            <a:r>
              <a:rPr kumimoji="1" lang="ja-JP" altLang="en-US" sz="1422" b="1" dirty="0">
                <a:solidFill>
                  <a:prstClr val="black"/>
                </a:solidFill>
                <a:latin typeface="Meiryo UI"/>
                <a:ea typeface="Meiryo UI"/>
              </a:rPr>
              <a:t>を活用した経営戦略立案のススメ</a:t>
            </a:r>
            <a:endParaRPr kumimoji="1" lang="en-US" altLang="ja-JP" sz="1422" b="1" dirty="0">
              <a:solidFill>
                <a:prstClr val="black"/>
              </a:solidFill>
              <a:latin typeface="Meiryo UI"/>
              <a:ea typeface="Meiryo UI"/>
            </a:endParaRPr>
          </a:p>
          <a:p>
            <a:pPr algn="ctr" defTabSz="694628">
              <a:defRPr/>
            </a:pPr>
            <a:r>
              <a:rPr kumimoji="1" lang="ja-JP" altLang="en-US" sz="1422" b="1" dirty="0">
                <a:solidFill>
                  <a:prstClr val="black"/>
                </a:solidFill>
                <a:latin typeface="Meiryo UI"/>
                <a:ea typeface="Meiryo UI"/>
              </a:rPr>
              <a:t>～気候関連リスク・機会を織り込む</a:t>
            </a:r>
            <a:endParaRPr kumimoji="1" lang="en-US" altLang="ja-JP" sz="1422" b="1" dirty="0">
              <a:solidFill>
                <a:prstClr val="black"/>
              </a:solidFill>
              <a:latin typeface="Meiryo UI"/>
              <a:ea typeface="Meiryo UI"/>
            </a:endParaRPr>
          </a:p>
          <a:p>
            <a:pPr algn="ctr" defTabSz="694628">
              <a:defRPr/>
            </a:pPr>
            <a:r>
              <a:rPr kumimoji="1" lang="ja-JP" altLang="en-US" sz="1422" b="1" dirty="0">
                <a:solidFill>
                  <a:prstClr val="black"/>
                </a:solidFill>
                <a:latin typeface="Meiryo UI"/>
                <a:ea typeface="Meiryo UI"/>
              </a:rPr>
              <a:t>シナリオ分析実践ガイド </a:t>
            </a:r>
            <a:r>
              <a:rPr kumimoji="1" lang="en-US" altLang="ja-JP" sz="1422" b="1" dirty="0">
                <a:solidFill>
                  <a:prstClr val="black"/>
                </a:solidFill>
                <a:latin typeface="Meiryo UI"/>
                <a:ea typeface="Meiryo UI"/>
              </a:rPr>
              <a:t>ver3.0</a:t>
            </a:r>
            <a:r>
              <a:rPr kumimoji="1" lang="ja-JP" altLang="en-US" sz="1422" b="1" dirty="0">
                <a:solidFill>
                  <a:prstClr val="black"/>
                </a:solidFill>
                <a:latin typeface="Meiryo UI"/>
                <a:ea typeface="Meiryo UI"/>
              </a:rPr>
              <a:t>～</a:t>
            </a:r>
            <a:endParaRPr kumimoji="1" lang="en-US" altLang="ja-JP" sz="1422" b="1" dirty="0">
              <a:solidFill>
                <a:prstClr val="black"/>
              </a:solidFill>
              <a:latin typeface="Arial"/>
              <a:ea typeface="Meiryo UI"/>
            </a:endParaRPr>
          </a:p>
        </p:txBody>
      </p:sp>
      <p:pic>
        <p:nvPicPr>
          <p:cNvPr id="6" name="図 5"/>
          <p:cNvPicPr>
            <a:picLocks noChangeAspect="1"/>
          </p:cNvPicPr>
          <p:nvPr/>
        </p:nvPicPr>
        <p:blipFill rotWithShape="1">
          <a:blip r:embed="rId2" cstate="email">
            <a:extLst>
              <a:ext uri="{28A0092B-C50C-407E-A947-70E740481C1C}">
                <a14:useLocalDpi xmlns:a14="http://schemas.microsoft.com/office/drawing/2010/main"/>
              </a:ext>
            </a:extLst>
          </a:blip>
          <a:srcRect l="26391" t="8566" r="27441" b="570"/>
          <a:stretch/>
        </p:blipFill>
        <p:spPr>
          <a:xfrm>
            <a:off x="822520" y="3512008"/>
            <a:ext cx="2057421" cy="2922472"/>
          </a:xfrm>
          <a:prstGeom prst="rect">
            <a:avLst/>
          </a:prstGeom>
        </p:spPr>
      </p:pic>
      <p:sp>
        <p:nvSpPr>
          <p:cNvPr id="7" name="正方形/長方形 6"/>
          <p:cNvSpPr/>
          <p:nvPr/>
        </p:nvSpPr>
        <p:spPr>
          <a:xfrm>
            <a:off x="3521027" y="1728452"/>
            <a:ext cx="3003550" cy="47916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7070" indent="-217070" defTabSz="694628">
              <a:buFont typeface="Arial" panose="020B0604020202020204" pitchFamily="34" charset="0"/>
              <a:buChar char="•"/>
              <a:defRPr/>
            </a:pPr>
            <a:r>
              <a:rPr kumimoji="1" lang="ja-JP" altLang="en-US" sz="1422" dirty="0">
                <a:solidFill>
                  <a:prstClr val="black"/>
                </a:solidFill>
                <a:latin typeface="Meiryo UI"/>
                <a:ea typeface="Meiryo UI"/>
              </a:rPr>
              <a:t>企業が中長期的視点から全社一丸となって取り組むべく、成長戦略としての排出削減計画の策定に向けた検討の手順・視点、国内外企業の事例、参考データを整理。</a:t>
            </a:r>
            <a:endParaRPr kumimoji="1" lang="en-US" altLang="ja-JP" sz="1422" dirty="0">
              <a:solidFill>
                <a:prstClr val="black"/>
              </a:solidFill>
              <a:latin typeface="Meiryo UI"/>
              <a:ea typeface="Meiryo UI"/>
            </a:endParaRPr>
          </a:p>
          <a:p>
            <a:pPr marL="217070" indent="-217070" defTabSz="694628">
              <a:buFont typeface="Arial" panose="020B0604020202020204" pitchFamily="34" charset="0"/>
              <a:buChar char="•"/>
              <a:defRPr/>
            </a:pPr>
            <a:r>
              <a:rPr kumimoji="1" lang="ja-JP" altLang="en-US" sz="1422" dirty="0">
                <a:solidFill>
                  <a:prstClr val="black"/>
                </a:solidFill>
                <a:latin typeface="Meiryo UI"/>
                <a:ea typeface="Meiryo UI"/>
              </a:rPr>
              <a:t>自社のみならず、サプライヤー等と協力した削減対策を進める方法も掲載。</a:t>
            </a:r>
            <a:endParaRPr kumimoji="1" lang="en-US" altLang="ja-JP" sz="1422" dirty="0">
              <a:solidFill>
                <a:prstClr val="black"/>
              </a:solidFill>
              <a:latin typeface="Meiryo UI"/>
              <a:ea typeface="Meiryo UI"/>
            </a:endParaRPr>
          </a:p>
        </p:txBody>
      </p:sp>
      <p:sp>
        <p:nvSpPr>
          <p:cNvPr id="8" name="正方形/長方形 7"/>
          <p:cNvSpPr/>
          <p:nvPr/>
        </p:nvSpPr>
        <p:spPr>
          <a:xfrm>
            <a:off x="3436734" y="1054715"/>
            <a:ext cx="3348639" cy="530017"/>
          </a:xfrm>
          <a:prstGeom prst="rect">
            <a:avLst/>
          </a:prstGeom>
        </p:spPr>
        <p:txBody>
          <a:bodyPr wrap="square">
            <a:spAutoFit/>
          </a:bodyPr>
          <a:lstStyle/>
          <a:p>
            <a:pPr algn="ctr" defTabSz="694628">
              <a:defRPr/>
            </a:pPr>
            <a:r>
              <a:rPr kumimoji="1" lang="ja-JP" altLang="en-US" sz="1422" b="1" dirty="0">
                <a:solidFill>
                  <a:prstClr val="black"/>
                </a:solidFill>
                <a:latin typeface="Meiryo UI"/>
                <a:ea typeface="Meiryo UI"/>
              </a:rPr>
              <a:t>ＳＢＴ等の達成に向けた</a:t>
            </a:r>
            <a:endParaRPr kumimoji="1" lang="en-US" altLang="ja-JP" sz="1422" b="1" dirty="0">
              <a:solidFill>
                <a:prstClr val="black"/>
              </a:solidFill>
              <a:latin typeface="Meiryo UI"/>
              <a:ea typeface="Meiryo UI"/>
            </a:endParaRPr>
          </a:p>
          <a:p>
            <a:pPr algn="ctr" defTabSz="694628">
              <a:defRPr/>
            </a:pPr>
            <a:r>
              <a:rPr kumimoji="1" lang="ja-JP" altLang="en-US" sz="1422" b="1" dirty="0">
                <a:solidFill>
                  <a:prstClr val="black"/>
                </a:solidFill>
                <a:latin typeface="Meiryo UI"/>
                <a:ea typeface="Meiryo UI"/>
              </a:rPr>
              <a:t>ＧＨＧ排出削減計画策定ガイドブック</a:t>
            </a:r>
            <a:endParaRPr kumimoji="1" lang="en-US" altLang="ja-JP" sz="1422" b="1" dirty="0">
              <a:solidFill>
                <a:prstClr val="black"/>
              </a:solidFill>
              <a:latin typeface="Arial"/>
              <a:ea typeface="Meiryo UI"/>
            </a:endParaRPr>
          </a:p>
        </p:txBody>
      </p:sp>
      <p:sp>
        <p:nvSpPr>
          <p:cNvPr id="9" name="正方形/長方形 8"/>
          <p:cNvSpPr/>
          <p:nvPr/>
        </p:nvSpPr>
        <p:spPr>
          <a:xfrm>
            <a:off x="6693793" y="1736485"/>
            <a:ext cx="2910483" cy="4783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7070" indent="-217070" defTabSz="694628">
              <a:buFont typeface="Arial" panose="020B0604020202020204" pitchFamily="34" charset="0"/>
              <a:buChar char="•"/>
              <a:defRPr/>
            </a:pPr>
            <a:r>
              <a:rPr kumimoji="1" lang="ja-JP" altLang="en-US" sz="1422" dirty="0">
                <a:solidFill>
                  <a:prstClr val="black"/>
                </a:solidFill>
                <a:latin typeface="Meiryo UI"/>
                <a:ea typeface="Meiryo UI"/>
              </a:rPr>
              <a:t>中小企業における中長期の削減計画の策定に向け、中小企業が取り組むメリットを紹介するとともに、省エネや再エネの活用や削減対策の計画への取りまとめ等の検討手順を整理。</a:t>
            </a:r>
            <a:endParaRPr kumimoji="1" lang="en-US" altLang="ja-JP" sz="1422" dirty="0">
              <a:solidFill>
                <a:prstClr val="black"/>
              </a:solidFill>
              <a:latin typeface="Meiryo UI"/>
              <a:ea typeface="Meiryo UI"/>
            </a:endParaRPr>
          </a:p>
          <a:p>
            <a:pPr marL="217070" indent="-217070" defTabSz="694628">
              <a:buFont typeface="Arial" panose="020B0604020202020204" pitchFamily="34" charset="0"/>
              <a:buChar char="•"/>
              <a:defRPr/>
            </a:pPr>
            <a:r>
              <a:rPr kumimoji="1" lang="ja-JP" altLang="en-US" sz="1422" dirty="0">
                <a:solidFill>
                  <a:prstClr val="black"/>
                </a:solidFill>
                <a:latin typeface="Meiryo UI"/>
                <a:ea typeface="Meiryo UI"/>
              </a:rPr>
              <a:t>中小企業の取組事例（環境省支援事業参加８社）についても掲載。</a:t>
            </a:r>
            <a:endParaRPr kumimoji="1" lang="en-US" altLang="ja-JP" sz="1422" dirty="0">
              <a:solidFill>
                <a:prstClr val="black"/>
              </a:solidFill>
              <a:latin typeface="Meiryo UI"/>
              <a:ea typeface="Meiryo UI"/>
            </a:endParaRPr>
          </a:p>
        </p:txBody>
      </p:sp>
      <p:sp>
        <p:nvSpPr>
          <p:cNvPr id="10" name="正方形/長方形 9"/>
          <p:cNvSpPr/>
          <p:nvPr/>
        </p:nvSpPr>
        <p:spPr>
          <a:xfrm>
            <a:off x="6905812" y="1054715"/>
            <a:ext cx="2494244" cy="530017"/>
          </a:xfrm>
          <a:prstGeom prst="rect">
            <a:avLst/>
          </a:prstGeom>
        </p:spPr>
        <p:txBody>
          <a:bodyPr wrap="square">
            <a:spAutoFit/>
          </a:bodyPr>
          <a:lstStyle/>
          <a:p>
            <a:pPr algn="ctr" defTabSz="694628">
              <a:defRPr/>
            </a:pPr>
            <a:r>
              <a:rPr kumimoji="1" lang="ja-JP" altLang="en-US" sz="1422" b="1" dirty="0">
                <a:solidFill>
                  <a:prstClr val="black"/>
                </a:solidFill>
                <a:latin typeface="Meiryo UI"/>
                <a:ea typeface="Meiryo UI"/>
              </a:rPr>
              <a:t>中小規模事業者のための</a:t>
            </a:r>
            <a:endParaRPr kumimoji="1" lang="en-US" altLang="ja-JP" sz="1422" b="1" dirty="0">
              <a:solidFill>
                <a:prstClr val="black"/>
              </a:solidFill>
              <a:latin typeface="Meiryo UI"/>
              <a:ea typeface="Meiryo UI"/>
            </a:endParaRPr>
          </a:p>
          <a:p>
            <a:pPr algn="ctr" defTabSz="694628">
              <a:defRPr/>
            </a:pPr>
            <a:r>
              <a:rPr kumimoji="1" lang="ja-JP" altLang="en-US" sz="1422" b="1" dirty="0">
                <a:solidFill>
                  <a:prstClr val="black"/>
                </a:solidFill>
                <a:latin typeface="Meiryo UI"/>
                <a:ea typeface="Meiryo UI"/>
              </a:rPr>
              <a:t>脱炭素経営ハンドブック</a:t>
            </a:r>
            <a:endParaRPr kumimoji="1" lang="en-US" altLang="ja-JP" sz="1422" b="1" dirty="0">
              <a:solidFill>
                <a:prstClr val="black"/>
              </a:solidFill>
              <a:latin typeface="Arial"/>
              <a:ea typeface="Meiryo UI"/>
            </a:endParaRPr>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l="18522" t="12927" r="37409" b="1298"/>
          <a:stretch/>
        </p:blipFill>
        <p:spPr>
          <a:xfrm>
            <a:off x="3988536" y="3528683"/>
            <a:ext cx="2068533" cy="2905797"/>
          </a:xfrm>
          <a:prstGeom prst="rect">
            <a:avLst/>
          </a:prstGeom>
        </p:spPr>
      </p:pic>
      <p:pic>
        <p:nvPicPr>
          <p:cNvPr id="12" name="図 11"/>
          <p:cNvPicPr>
            <a:picLocks noChangeAspect="1"/>
          </p:cNvPicPr>
          <p:nvPr/>
        </p:nvPicPr>
        <p:blipFill rotWithShape="1">
          <a:blip r:embed="rId4" cstate="email">
            <a:extLst>
              <a:ext uri="{28A0092B-C50C-407E-A947-70E740481C1C}">
                <a14:useLocalDpi xmlns:a14="http://schemas.microsoft.com/office/drawing/2010/main"/>
              </a:ext>
            </a:extLst>
          </a:blip>
          <a:srcRect l="18522" t="12927" r="37409" b="1297"/>
          <a:stretch/>
        </p:blipFill>
        <p:spPr>
          <a:xfrm>
            <a:off x="7125602" y="3743459"/>
            <a:ext cx="2059868" cy="2680444"/>
          </a:xfrm>
          <a:prstGeom prst="rect">
            <a:avLst/>
          </a:prstGeom>
        </p:spPr>
      </p:pic>
      <p:sp>
        <p:nvSpPr>
          <p:cNvPr id="3" name="正方形/長方形 2"/>
          <p:cNvSpPr/>
          <p:nvPr/>
        </p:nvSpPr>
        <p:spPr>
          <a:xfrm>
            <a:off x="445559" y="6520059"/>
            <a:ext cx="9256015" cy="283796"/>
          </a:xfrm>
          <a:prstGeom prst="rect">
            <a:avLst/>
          </a:prstGeom>
        </p:spPr>
        <p:txBody>
          <a:bodyPr wrap="square">
            <a:spAutoFit/>
          </a:bodyPr>
          <a:lstStyle/>
          <a:p>
            <a:pPr defTabSz="812241">
              <a:defRPr/>
            </a:pPr>
            <a:r>
              <a:rPr kumimoji="1" lang="en-US" altLang="ja-JP" sz="1244" i="1" dirty="0">
                <a:solidFill>
                  <a:prstClr val="black"/>
                </a:solidFill>
                <a:latin typeface="Meiryo UI"/>
                <a:ea typeface="Meiryo UI"/>
              </a:rPr>
              <a:t>※</a:t>
            </a:r>
            <a:r>
              <a:rPr kumimoji="1" lang="ja-JP" altLang="en-US" sz="1244" i="1" dirty="0">
                <a:solidFill>
                  <a:prstClr val="black"/>
                </a:solidFill>
                <a:latin typeface="Meiryo UI"/>
                <a:ea typeface="Meiryo UI"/>
              </a:rPr>
              <a:t>ガイドブックの全文はこちらのウェブサイトに掲載しています：</a:t>
            </a:r>
            <a:r>
              <a:rPr kumimoji="1" lang="ja-JP" altLang="en-US" sz="1244" i="1" dirty="0">
                <a:solidFill>
                  <a:prstClr val="black"/>
                </a:solidFill>
                <a:latin typeface="Meiryo UI"/>
                <a:ea typeface="Meiryo UI"/>
                <a:hlinkClick r:id="rId5"/>
              </a:rPr>
              <a:t>http://www.env.go.jp/earth/datsutansokeiei.html</a:t>
            </a:r>
            <a:r>
              <a:rPr kumimoji="1" lang="ja-JP" altLang="en-US" sz="1244" i="1" dirty="0">
                <a:solidFill>
                  <a:prstClr val="black"/>
                </a:solidFill>
                <a:latin typeface="Meiryo UI"/>
                <a:ea typeface="Meiryo UI"/>
              </a:rPr>
              <a:t>　</a:t>
            </a:r>
          </a:p>
        </p:txBody>
      </p:sp>
      <p:sp>
        <p:nvSpPr>
          <p:cNvPr id="13" name="テキスト ボックス 12">
            <a:extLst>
              <a:ext uri="{FF2B5EF4-FFF2-40B4-BE49-F238E27FC236}">
                <a16:creationId xmlns:a16="http://schemas.microsoft.com/office/drawing/2014/main" id="{B186F99E-ED89-23CB-4F84-3F5047293391}"/>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41013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832C084-7FDB-4F2C-96F2-09A22F85D682}"/>
              </a:ext>
            </a:extLst>
          </p:cNvPr>
          <p:cNvSpPr>
            <a:spLocks noGrp="1"/>
          </p:cNvSpPr>
          <p:nvPr>
            <p:ph type="title"/>
          </p:nvPr>
        </p:nvSpPr>
        <p:spPr/>
        <p:txBody>
          <a:bodyPr vert="horz"/>
          <a:lstStyle/>
          <a:p>
            <a:r>
              <a:rPr lang="en-US" altLang="ja-JP" sz="2684" dirty="0">
                <a:solidFill>
                  <a:prstClr val="white"/>
                </a:solidFill>
              </a:rPr>
              <a:t>TCFD</a:t>
            </a:r>
            <a:r>
              <a:rPr lang="ja-JP" altLang="en-US" sz="2684" dirty="0">
                <a:solidFill>
                  <a:prstClr val="white"/>
                </a:solidFill>
              </a:rPr>
              <a:t>を活用した経営戦略立案のススメ</a:t>
            </a:r>
            <a:endParaRPr kumimoji="1" lang="ja-JP" altLang="en-US" dirty="0"/>
          </a:p>
        </p:txBody>
      </p:sp>
      <p:sp>
        <p:nvSpPr>
          <p:cNvPr id="5" name="コンテンツ プレースホルダー 4">
            <a:extLst>
              <a:ext uri="{FF2B5EF4-FFF2-40B4-BE49-F238E27FC236}">
                <a16:creationId xmlns:a16="http://schemas.microsoft.com/office/drawing/2014/main" id="{51DC613F-5055-410D-A8AD-2FF7DE2E4CB4}"/>
              </a:ext>
            </a:extLst>
          </p:cNvPr>
          <p:cNvSpPr>
            <a:spLocks noGrp="1"/>
          </p:cNvSpPr>
          <p:nvPr>
            <p:ph sz="quarter" idx="13"/>
          </p:nvPr>
        </p:nvSpPr>
        <p:spPr>
          <a:xfrm>
            <a:off x="356531" y="986937"/>
            <a:ext cx="9232651" cy="1507599"/>
          </a:xfrm>
        </p:spPr>
        <p:txBody>
          <a:bodyPr lIns="69028" tIns="69028" rIns="69028" bIns="69028" anchor="ctr">
            <a:spAutoFit/>
          </a:bodyPr>
          <a:lstStyle/>
          <a:p>
            <a:pPr marL="273954" indent="-273954">
              <a:buFont typeface="Arial" panose="020B0604020202020204" pitchFamily="34" charset="0"/>
              <a:buChar char="•"/>
            </a:pPr>
            <a:r>
              <a:rPr lang="ja-JP" altLang="en-US" sz="1343" dirty="0"/>
              <a:t>環境省は、脱炭素経営の推進に向けた支援事業を実施。投資家と企業のコミュニケーション促進の観点から特に企業のニーズの高い、シナリオ分析の実施を</a:t>
            </a:r>
            <a:r>
              <a:rPr lang="en-US" altLang="ja-JP" sz="1343" dirty="0"/>
              <a:t>2018</a:t>
            </a:r>
            <a:r>
              <a:rPr lang="ja-JP" altLang="en-US" sz="1343" dirty="0"/>
              <a:t>年度から支援。</a:t>
            </a:r>
            <a:endParaRPr lang="en-US" altLang="ja-JP" sz="1343" dirty="0"/>
          </a:p>
          <a:p>
            <a:pPr marL="273954" indent="-273954">
              <a:buFont typeface="Arial" panose="020B0604020202020204" pitchFamily="34" charset="0"/>
              <a:buChar char="•"/>
            </a:pPr>
            <a:r>
              <a:rPr lang="en-US" altLang="ja-JP" sz="1343" dirty="0"/>
              <a:t>2020</a:t>
            </a:r>
            <a:r>
              <a:rPr lang="ja-JP" altLang="en-US" sz="1343" dirty="0"/>
              <a:t>年度も継続して支援し、</a:t>
            </a:r>
            <a:r>
              <a:rPr lang="en-US" altLang="ja-JP" sz="1343" dirty="0"/>
              <a:t>2020</a:t>
            </a:r>
            <a:r>
              <a:rPr lang="ja-JP" altLang="en-US" sz="1343" dirty="0"/>
              <a:t>年度のシナリオ分析の実践事例を踏まえ、</a:t>
            </a:r>
            <a:r>
              <a:rPr lang="en-US" altLang="ja-JP" sz="1343" dirty="0"/>
              <a:t>2021</a:t>
            </a:r>
            <a:r>
              <a:rPr lang="ja-JP" altLang="en-US" sz="1343" dirty="0"/>
              <a:t>年３月、</a:t>
            </a:r>
            <a:r>
              <a:rPr lang="ja-JP" altLang="en-US" sz="1343" b="1" u="sng" dirty="0">
                <a:solidFill>
                  <a:srgbClr val="002060"/>
                </a:solidFill>
              </a:rPr>
              <a:t>実践ガイド「</a:t>
            </a:r>
            <a:r>
              <a:rPr lang="en-US" altLang="ja-JP" sz="1343" b="1" u="sng" dirty="0">
                <a:solidFill>
                  <a:srgbClr val="002060"/>
                </a:solidFill>
              </a:rPr>
              <a:t>TCFD</a:t>
            </a:r>
            <a:r>
              <a:rPr lang="ja-JP" altLang="en-US" sz="1343" b="1" u="sng" dirty="0">
                <a:solidFill>
                  <a:srgbClr val="002060"/>
                </a:solidFill>
              </a:rPr>
              <a:t>を活用した経営戦略立案のススメ </a:t>
            </a:r>
            <a:r>
              <a:rPr lang="en-US" altLang="ja-JP" sz="1343" b="1" u="sng" dirty="0">
                <a:solidFill>
                  <a:srgbClr val="002060"/>
                </a:solidFill>
              </a:rPr>
              <a:t>ver3.0</a:t>
            </a:r>
            <a:r>
              <a:rPr lang="ja-JP" altLang="en-US" sz="1343" b="1" u="sng" dirty="0">
                <a:solidFill>
                  <a:srgbClr val="002060"/>
                </a:solidFill>
              </a:rPr>
              <a:t>」を発表</a:t>
            </a:r>
            <a:r>
              <a:rPr lang="ja-JP" altLang="en-US" sz="1343" dirty="0"/>
              <a:t>。</a:t>
            </a:r>
            <a:endParaRPr lang="en-US" altLang="ja-JP" sz="1343" dirty="0"/>
          </a:p>
          <a:p>
            <a:pPr marL="273954" indent="-273954">
              <a:buFont typeface="Arial" panose="020B0604020202020204" pitchFamily="34" charset="0"/>
              <a:buChar char="•"/>
            </a:pPr>
            <a:r>
              <a:rPr lang="en-US" altLang="ja-JP" sz="1343" dirty="0"/>
              <a:t>2021</a:t>
            </a:r>
            <a:r>
              <a:rPr lang="ja-JP" altLang="en-US" sz="1343" dirty="0"/>
              <a:t>年度も、</a:t>
            </a:r>
            <a:r>
              <a:rPr lang="en-US" altLang="ja-JP" sz="1343" dirty="0"/>
              <a:t>7</a:t>
            </a:r>
            <a:r>
              <a:rPr lang="ja-JP" altLang="en-US" sz="1343" dirty="0"/>
              <a:t>社（</a:t>
            </a:r>
            <a:r>
              <a:rPr lang="en-US" altLang="ja-JP" sz="1343" dirty="0"/>
              <a:t>SCSK</a:t>
            </a:r>
            <a:r>
              <a:rPr lang="ja-JP" altLang="en-US" sz="1343" dirty="0"/>
              <a:t>、グンゼ、西日本鉄道、日本製紙グループ、富士石油、マルハニチロ、</a:t>
            </a:r>
            <a:r>
              <a:rPr lang="en-US" altLang="ja-JP" sz="1343" dirty="0"/>
              <a:t>UACJ</a:t>
            </a:r>
            <a:r>
              <a:rPr lang="ja-JP" altLang="en-US" sz="1343" dirty="0"/>
              <a:t>）に対してシナリオ分析支援を継続実施中（</a:t>
            </a:r>
            <a:r>
              <a:rPr lang="en-US" altLang="ja-JP" sz="1343" dirty="0"/>
              <a:t>2022</a:t>
            </a:r>
            <a:r>
              <a:rPr lang="ja-JP" altLang="en-US" sz="1343" dirty="0"/>
              <a:t>年</a:t>
            </a:r>
            <a:r>
              <a:rPr lang="en-US" altLang="ja-JP" sz="1343" dirty="0"/>
              <a:t>4</a:t>
            </a:r>
            <a:r>
              <a:rPr lang="ja-JP" altLang="en-US" sz="1343" dirty="0"/>
              <a:t>月支援結果公開予定）</a:t>
            </a:r>
          </a:p>
        </p:txBody>
      </p:sp>
      <p:sp>
        <p:nvSpPr>
          <p:cNvPr id="6" name="二等辺三角形 5">
            <a:extLst>
              <a:ext uri="{FF2B5EF4-FFF2-40B4-BE49-F238E27FC236}">
                <a16:creationId xmlns:a16="http://schemas.microsoft.com/office/drawing/2014/main" id="{6C128727-5335-4267-90F6-00FE07BC0C58}"/>
              </a:ext>
            </a:extLst>
          </p:cNvPr>
          <p:cNvSpPr/>
          <p:nvPr/>
        </p:nvSpPr>
        <p:spPr>
          <a:xfrm flipV="1">
            <a:off x="3917576" y="3911893"/>
            <a:ext cx="2070849" cy="207085"/>
          </a:xfrm>
          <a:prstGeom prst="triangle">
            <a:avLst>
              <a:gd name="adj" fmla="val 51102"/>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241">
              <a:defRPr/>
            </a:pPr>
            <a:endParaRPr kumimoji="1" lang="ja-JP" altLang="en-US" sz="1726" dirty="0">
              <a:solidFill>
                <a:prstClr val="white"/>
              </a:solidFill>
              <a:latin typeface="Arial"/>
              <a:ea typeface="Meiryo UI"/>
            </a:endParaRPr>
          </a:p>
        </p:txBody>
      </p:sp>
      <p:pic>
        <p:nvPicPr>
          <p:cNvPr id="7" name="図 6">
            <a:extLst>
              <a:ext uri="{FF2B5EF4-FFF2-40B4-BE49-F238E27FC236}">
                <a16:creationId xmlns:a16="http://schemas.microsoft.com/office/drawing/2014/main" id="{C1FD37D1-DFF7-430E-A361-386DB0FC79D7}"/>
              </a:ext>
            </a:extLst>
          </p:cNvPr>
          <p:cNvPicPr>
            <a:picLocks noChangeAspect="1"/>
          </p:cNvPicPr>
          <p:nvPr/>
        </p:nvPicPr>
        <p:blipFill rotWithShape="1">
          <a:blip r:embed="rId3"/>
          <a:srcRect r="2910"/>
          <a:stretch/>
        </p:blipFill>
        <p:spPr>
          <a:xfrm>
            <a:off x="7547609" y="4586506"/>
            <a:ext cx="1035424" cy="1599687"/>
          </a:xfrm>
          <a:prstGeom prst="rect">
            <a:avLst/>
          </a:prstGeom>
          <a:effectLst>
            <a:outerShdw blurRad="50800" dist="38100" dir="2700000" algn="tl" rotWithShape="0">
              <a:prstClr val="black">
                <a:alpha val="40000"/>
              </a:prstClr>
            </a:outerShdw>
          </a:effectLst>
        </p:spPr>
      </p:pic>
      <p:sp>
        <p:nvSpPr>
          <p:cNvPr id="8" name="正方形/長方形 7">
            <a:extLst>
              <a:ext uri="{FF2B5EF4-FFF2-40B4-BE49-F238E27FC236}">
                <a16:creationId xmlns:a16="http://schemas.microsoft.com/office/drawing/2014/main" id="{B02A63B2-F2A3-463D-B93C-DA9CF1FDF926}"/>
              </a:ext>
            </a:extLst>
          </p:cNvPr>
          <p:cNvSpPr/>
          <p:nvPr/>
        </p:nvSpPr>
        <p:spPr>
          <a:xfrm>
            <a:off x="2982480" y="4419961"/>
            <a:ext cx="4618652" cy="447971"/>
          </a:xfrm>
          <a:prstGeom prst="rect">
            <a:avLst/>
          </a:prstGeom>
        </p:spPr>
        <p:txBody>
          <a:bodyPr wrap="square" lIns="31859" tIns="31859" rIns="31859" bIns="31859">
            <a:spAutoFit/>
          </a:bodyPr>
          <a:lstStyle/>
          <a:p>
            <a:pPr algn="ctr" defTabSz="876642">
              <a:defRPr/>
            </a:pPr>
            <a:r>
              <a:rPr kumimoji="1" lang="ja-JP" altLang="en-US" sz="1343" b="1" dirty="0">
                <a:solidFill>
                  <a:prstClr val="black"/>
                </a:solidFill>
                <a:latin typeface="Meiryo UI"/>
                <a:ea typeface="Meiryo UI"/>
              </a:rPr>
              <a:t>②</a:t>
            </a:r>
            <a:r>
              <a:rPr kumimoji="1" lang="en-US" altLang="ja-JP" sz="1343" b="1" dirty="0">
                <a:solidFill>
                  <a:prstClr val="black"/>
                </a:solidFill>
                <a:latin typeface="Meiryo UI"/>
                <a:ea typeface="Meiryo UI"/>
              </a:rPr>
              <a:t>18</a:t>
            </a:r>
            <a:r>
              <a:rPr kumimoji="1" lang="ja-JP" altLang="en-US" sz="1343" b="1" dirty="0">
                <a:solidFill>
                  <a:prstClr val="black"/>
                </a:solidFill>
                <a:latin typeface="Meiryo UI"/>
                <a:ea typeface="Meiryo UI"/>
              </a:rPr>
              <a:t>社の異なるシナリオ分析事例を掲載</a:t>
            </a:r>
            <a:endParaRPr kumimoji="1" lang="en-US" altLang="ja-JP" sz="1343" b="1" dirty="0">
              <a:solidFill>
                <a:prstClr val="black"/>
              </a:solidFill>
              <a:latin typeface="Meiryo UI"/>
              <a:ea typeface="Meiryo UI"/>
            </a:endParaRPr>
          </a:p>
          <a:p>
            <a:pPr algn="ctr" defTabSz="876642">
              <a:defRPr/>
            </a:pPr>
            <a:r>
              <a:rPr kumimoji="1" lang="en-US" altLang="ja-JP" sz="1150" b="1" dirty="0">
                <a:solidFill>
                  <a:prstClr val="black"/>
                </a:solidFill>
                <a:latin typeface="Meiryo UI"/>
                <a:ea typeface="Meiryo UI"/>
              </a:rPr>
              <a:t>(2019</a:t>
            </a:r>
            <a:r>
              <a:rPr kumimoji="1" lang="ja-JP" altLang="en-US" sz="1150" b="1" dirty="0">
                <a:solidFill>
                  <a:prstClr val="black"/>
                </a:solidFill>
                <a:latin typeface="Meiryo UI"/>
                <a:ea typeface="Meiryo UI"/>
              </a:rPr>
              <a:t>年度・</a:t>
            </a:r>
            <a:r>
              <a:rPr kumimoji="1" lang="en-US" altLang="ja-JP" sz="1150" b="1" dirty="0">
                <a:solidFill>
                  <a:prstClr val="black"/>
                </a:solidFill>
                <a:latin typeface="Meiryo UI"/>
                <a:ea typeface="Meiryo UI"/>
              </a:rPr>
              <a:t> 2020</a:t>
            </a:r>
            <a:r>
              <a:rPr kumimoji="1" lang="ja-JP" altLang="en-US" sz="1150" b="1" dirty="0">
                <a:solidFill>
                  <a:prstClr val="black"/>
                </a:solidFill>
                <a:latin typeface="Meiryo UI"/>
                <a:ea typeface="Meiryo UI"/>
              </a:rPr>
              <a:t>年度</a:t>
            </a:r>
            <a:r>
              <a:rPr kumimoji="1" lang="en-US" altLang="ja-JP" sz="1150" b="1" dirty="0">
                <a:solidFill>
                  <a:prstClr val="black"/>
                </a:solidFill>
                <a:latin typeface="Meiryo UI"/>
                <a:ea typeface="Meiryo UI"/>
              </a:rPr>
              <a:t>)</a:t>
            </a:r>
          </a:p>
        </p:txBody>
      </p:sp>
      <p:sp>
        <p:nvSpPr>
          <p:cNvPr id="9" name="正方形/長方形 8">
            <a:extLst>
              <a:ext uri="{FF2B5EF4-FFF2-40B4-BE49-F238E27FC236}">
                <a16:creationId xmlns:a16="http://schemas.microsoft.com/office/drawing/2014/main" id="{B6B47797-182A-4102-97EE-55DDCF5A6C29}"/>
              </a:ext>
            </a:extLst>
          </p:cNvPr>
          <p:cNvSpPr/>
          <p:nvPr/>
        </p:nvSpPr>
        <p:spPr>
          <a:xfrm>
            <a:off x="375711" y="4419962"/>
            <a:ext cx="2948893" cy="271000"/>
          </a:xfrm>
          <a:prstGeom prst="rect">
            <a:avLst/>
          </a:prstGeom>
        </p:spPr>
        <p:txBody>
          <a:bodyPr wrap="square" lIns="31859" tIns="31859" rIns="31859" bIns="31859">
            <a:spAutoFit/>
          </a:bodyPr>
          <a:lstStyle/>
          <a:p>
            <a:pPr algn="ctr" defTabSz="876642">
              <a:defRPr/>
            </a:pPr>
            <a:r>
              <a:rPr kumimoji="1" lang="ja-JP" altLang="en-US" sz="1343" b="1" dirty="0">
                <a:solidFill>
                  <a:prstClr val="black"/>
                </a:solidFill>
                <a:latin typeface="Meiryo UI"/>
                <a:ea typeface="Meiryo UI"/>
              </a:rPr>
              <a:t>①シナリオ分析の実践のポイントを整理</a:t>
            </a:r>
            <a:endParaRPr kumimoji="1" lang="en-US" altLang="ja-JP" sz="1343" b="1" dirty="0">
              <a:solidFill>
                <a:prstClr val="black"/>
              </a:solidFill>
              <a:latin typeface="Meiryo UI"/>
              <a:ea typeface="Meiryo UI"/>
            </a:endParaRPr>
          </a:p>
        </p:txBody>
      </p:sp>
      <p:sp>
        <p:nvSpPr>
          <p:cNvPr id="10" name="正方形/長方形 9">
            <a:extLst>
              <a:ext uri="{FF2B5EF4-FFF2-40B4-BE49-F238E27FC236}">
                <a16:creationId xmlns:a16="http://schemas.microsoft.com/office/drawing/2014/main" id="{44E75381-52A8-47F0-975C-348849F7BC7C}"/>
              </a:ext>
            </a:extLst>
          </p:cNvPr>
          <p:cNvSpPr/>
          <p:nvPr/>
        </p:nvSpPr>
        <p:spPr>
          <a:xfrm>
            <a:off x="651854" y="6253729"/>
            <a:ext cx="6107883" cy="225126"/>
          </a:xfrm>
          <a:prstGeom prst="rect">
            <a:avLst/>
          </a:prstGeom>
        </p:spPr>
        <p:txBody>
          <a:bodyPr wrap="square">
            <a:spAutoFit/>
          </a:bodyPr>
          <a:lstStyle/>
          <a:p>
            <a:pPr defTabSz="812241">
              <a:defRPr/>
            </a:pPr>
            <a:r>
              <a:rPr kumimoji="1" lang="en-US" altLang="ja-JP" sz="863" dirty="0">
                <a:solidFill>
                  <a:srgbClr val="3A4D5B"/>
                </a:solidFill>
                <a:latin typeface="ヒラギノ角ゴ Pro W3"/>
                <a:ea typeface="Meiryo UI"/>
              </a:rPr>
              <a:t>※</a:t>
            </a:r>
            <a:r>
              <a:rPr kumimoji="1" lang="en-US" altLang="ja-JP" sz="863" dirty="0">
                <a:solidFill>
                  <a:srgbClr val="3A4D5B"/>
                </a:solidFill>
                <a:latin typeface="Meiryo UI"/>
                <a:ea typeface="Meiryo UI"/>
              </a:rPr>
              <a:t>2018</a:t>
            </a:r>
            <a:r>
              <a:rPr kumimoji="1" lang="ja-JP" altLang="en-US" sz="863" dirty="0">
                <a:solidFill>
                  <a:srgbClr val="3A4D5B"/>
                </a:solidFill>
                <a:latin typeface="Meiryo UI"/>
                <a:ea typeface="Meiryo UI"/>
              </a:rPr>
              <a:t>年度の支援企業</a:t>
            </a:r>
            <a:r>
              <a:rPr kumimoji="1" lang="en-US" altLang="ja-JP" sz="863" dirty="0">
                <a:solidFill>
                  <a:srgbClr val="3A4D5B"/>
                </a:solidFill>
                <a:latin typeface="Meiryo UI"/>
                <a:ea typeface="Meiryo UI"/>
              </a:rPr>
              <a:t>6</a:t>
            </a:r>
            <a:r>
              <a:rPr kumimoji="1" lang="ja-JP" altLang="en-US" sz="863" dirty="0">
                <a:solidFill>
                  <a:srgbClr val="3A4D5B"/>
                </a:solidFill>
                <a:latin typeface="Meiryo UI"/>
                <a:ea typeface="Meiryo UI"/>
              </a:rPr>
              <a:t>社の事例は、「</a:t>
            </a:r>
            <a:r>
              <a:rPr kumimoji="1" lang="en-US" altLang="ja-JP" sz="863" dirty="0">
                <a:solidFill>
                  <a:srgbClr val="3A4D5B"/>
                </a:solidFill>
                <a:latin typeface="Meiryo UI"/>
                <a:ea typeface="Meiryo UI"/>
              </a:rPr>
              <a:t>TCFD</a:t>
            </a:r>
            <a:r>
              <a:rPr kumimoji="1" lang="ja-JP" altLang="en-US" sz="863" dirty="0">
                <a:solidFill>
                  <a:srgbClr val="3A4D5B"/>
                </a:solidFill>
                <a:latin typeface="Meiryo UI"/>
                <a:ea typeface="Meiryo UI"/>
              </a:rPr>
              <a:t>を活用した経営戦略立案のススメ </a:t>
            </a:r>
            <a:r>
              <a:rPr kumimoji="1" lang="en-US" altLang="ja-JP" sz="863" dirty="0">
                <a:solidFill>
                  <a:srgbClr val="3A4D5B"/>
                </a:solidFill>
                <a:latin typeface="Meiryo UI"/>
                <a:ea typeface="Meiryo UI"/>
              </a:rPr>
              <a:t>ver2.0</a:t>
            </a:r>
            <a:r>
              <a:rPr kumimoji="1" lang="ja-JP" altLang="en-US" sz="863" dirty="0">
                <a:solidFill>
                  <a:srgbClr val="3A4D5B"/>
                </a:solidFill>
                <a:latin typeface="Meiryo UI"/>
                <a:ea typeface="Meiryo UI"/>
              </a:rPr>
              <a:t>」参照</a:t>
            </a:r>
            <a:endParaRPr kumimoji="1" lang="en-US" altLang="ja-JP" sz="863" dirty="0">
              <a:solidFill>
                <a:srgbClr val="3A4D5B"/>
              </a:solidFill>
              <a:latin typeface="Meiryo UI"/>
              <a:ea typeface="Meiryo UI"/>
            </a:endParaRPr>
          </a:p>
        </p:txBody>
      </p:sp>
      <p:sp>
        <p:nvSpPr>
          <p:cNvPr id="11" name="正方形/長方形 10">
            <a:extLst>
              <a:ext uri="{FF2B5EF4-FFF2-40B4-BE49-F238E27FC236}">
                <a16:creationId xmlns:a16="http://schemas.microsoft.com/office/drawing/2014/main" id="{2F7CD6F8-7432-4B65-9A6B-FD776668A0E3}"/>
              </a:ext>
            </a:extLst>
          </p:cNvPr>
          <p:cNvSpPr/>
          <p:nvPr/>
        </p:nvSpPr>
        <p:spPr bwMode="gray">
          <a:xfrm>
            <a:off x="6476013" y="6171311"/>
            <a:ext cx="3024313" cy="448379"/>
          </a:xfrm>
          <a:prstGeom prst="rect">
            <a:avLst/>
          </a:prstGeom>
          <a:solidFill>
            <a:schemeClr val="bg1"/>
          </a:solidFill>
          <a:ln w="19050" algn="ctr">
            <a:noFill/>
            <a:miter lim="800000"/>
            <a:headEnd/>
            <a:tailEnd/>
          </a:ln>
        </p:spPr>
        <p:txBody>
          <a:bodyPr wrap="square" lIns="31859" tIns="31859" rIns="31859" bIns="31859" rtlCol="0" anchor="ctr"/>
          <a:lstStyle/>
          <a:p>
            <a:pPr algn="ctr" defTabSz="812241">
              <a:defRPr/>
            </a:pPr>
            <a:r>
              <a:rPr kumimoji="1" lang="en-US" altLang="ja-JP" sz="1054" b="1" dirty="0">
                <a:solidFill>
                  <a:srgbClr val="00584E"/>
                </a:solidFill>
                <a:latin typeface="Meiryo UI"/>
                <a:ea typeface="Meiryo UI"/>
                <a:hlinkClick r:id="rId4"/>
              </a:rPr>
              <a:t>https://www.env.go.jp/policy/tcfd.html</a:t>
            </a:r>
            <a:endParaRPr kumimoji="1" lang="en-US" altLang="ja-JP" sz="1054" b="1" dirty="0">
              <a:solidFill>
                <a:srgbClr val="00584E"/>
              </a:solidFill>
              <a:latin typeface="Meiryo UI"/>
              <a:ea typeface="Meiryo UI"/>
            </a:endParaRPr>
          </a:p>
          <a:p>
            <a:pPr algn="ctr" defTabSz="812241">
              <a:defRPr/>
            </a:pPr>
            <a:r>
              <a:rPr kumimoji="1" lang="en-US" altLang="ja-JP" sz="1150" b="1" dirty="0">
                <a:solidFill>
                  <a:srgbClr val="00584E"/>
                </a:solidFill>
                <a:latin typeface="Meiryo UI"/>
                <a:ea typeface="Meiryo UI"/>
              </a:rPr>
              <a:t>※</a:t>
            </a:r>
            <a:r>
              <a:rPr kumimoji="1" lang="ja-JP" altLang="en-US" sz="1150" b="1" dirty="0">
                <a:solidFill>
                  <a:srgbClr val="00584E"/>
                </a:solidFill>
                <a:latin typeface="Meiryo UI"/>
                <a:ea typeface="Meiryo UI"/>
              </a:rPr>
              <a:t>「</a:t>
            </a:r>
            <a:r>
              <a:rPr kumimoji="1" lang="en-US" altLang="ja-JP" sz="1150" b="1" dirty="0">
                <a:solidFill>
                  <a:srgbClr val="00584E"/>
                </a:solidFill>
                <a:latin typeface="Meiryo UI"/>
                <a:ea typeface="Meiryo UI"/>
              </a:rPr>
              <a:t>TCFD</a:t>
            </a:r>
            <a:r>
              <a:rPr kumimoji="1" lang="ja-JP" altLang="en-US" sz="1150" b="1" dirty="0">
                <a:solidFill>
                  <a:srgbClr val="00584E"/>
                </a:solidFill>
                <a:latin typeface="Meiryo UI"/>
                <a:ea typeface="Meiryo UI"/>
              </a:rPr>
              <a:t>　経営戦略立案のススメ」で検索</a:t>
            </a:r>
          </a:p>
        </p:txBody>
      </p:sp>
      <p:pic>
        <p:nvPicPr>
          <p:cNvPr id="12" name="図 11">
            <a:extLst>
              <a:ext uri="{FF2B5EF4-FFF2-40B4-BE49-F238E27FC236}">
                <a16:creationId xmlns:a16="http://schemas.microsoft.com/office/drawing/2014/main" id="{35584838-E7A5-4D79-B8AC-221CFDC7022F}"/>
              </a:ext>
            </a:extLst>
          </p:cNvPr>
          <p:cNvPicPr>
            <a:picLocks noChangeAspect="1"/>
          </p:cNvPicPr>
          <p:nvPr/>
        </p:nvPicPr>
        <p:blipFill>
          <a:blip r:embed="rId5"/>
          <a:stretch>
            <a:fillRect/>
          </a:stretch>
        </p:blipFill>
        <p:spPr>
          <a:xfrm>
            <a:off x="789926" y="4792828"/>
            <a:ext cx="2203596" cy="138056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E3E6644D-83C2-4196-A006-C7CB91265CFD}"/>
              </a:ext>
            </a:extLst>
          </p:cNvPr>
          <p:cNvPicPr>
            <a:picLocks noChangeAspect="1"/>
          </p:cNvPicPr>
          <p:nvPr/>
        </p:nvPicPr>
        <p:blipFill>
          <a:blip r:embed="rId6"/>
          <a:stretch>
            <a:fillRect/>
          </a:stretch>
        </p:blipFill>
        <p:spPr>
          <a:xfrm>
            <a:off x="4688674" y="4999936"/>
            <a:ext cx="1754260" cy="1214489"/>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14" name="図 13">
            <a:extLst>
              <a:ext uri="{FF2B5EF4-FFF2-40B4-BE49-F238E27FC236}">
                <a16:creationId xmlns:a16="http://schemas.microsoft.com/office/drawing/2014/main" id="{2204F153-B62C-4EE2-B30C-3F8BD6E6A4FE}"/>
              </a:ext>
            </a:extLst>
          </p:cNvPr>
          <p:cNvPicPr>
            <a:picLocks noChangeAspect="1"/>
          </p:cNvPicPr>
          <p:nvPr/>
        </p:nvPicPr>
        <p:blipFill>
          <a:blip r:embed="rId7"/>
          <a:stretch>
            <a:fillRect/>
          </a:stretch>
        </p:blipFill>
        <p:spPr>
          <a:xfrm>
            <a:off x="3929279" y="4861863"/>
            <a:ext cx="1817688" cy="1258397"/>
          </a:xfrm>
          <a:prstGeom prst="rect">
            <a:avLst/>
          </a:prstGeom>
          <a:ln w="3175">
            <a:solidFill>
              <a:schemeClr val="bg1">
                <a:lumMod val="50000"/>
              </a:schemeClr>
            </a:solidFill>
          </a:ln>
          <a:effectLst>
            <a:outerShdw blurRad="50800" dist="38100" dir="2700000" algn="tl" rotWithShape="0">
              <a:prstClr val="black">
                <a:alpha val="40000"/>
              </a:prstClr>
            </a:outerShdw>
          </a:effectLst>
        </p:spPr>
      </p:pic>
      <p:sp>
        <p:nvSpPr>
          <p:cNvPr id="15" name="テキスト ボックス 6">
            <a:extLst>
              <a:ext uri="{FF2B5EF4-FFF2-40B4-BE49-F238E27FC236}">
                <a16:creationId xmlns:a16="http://schemas.microsoft.com/office/drawing/2014/main" id="{A22BD346-20B4-4C01-AB7C-251E22DC5F80}"/>
              </a:ext>
            </a:extLst>
          </p:cNvPr>
          <p:cNvSpPr txBox="1"/>
          <p:nvPr/>
        </p:nvSpPr>
        <p:spPr>
          <a:xfrm>
            <a:off x="3074898" y="4110859"/>
            <a:ext cx="3759010" cy="32842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887231">
              <a:buClr>
                <a:srgbClr val="44546A"/>
              </a:buClr>
              <a:defRPr/>
            </a:pPr>
            <a:r>
              <a:rPr kumimoji="0" lang="ja-JP" altLang="en-US" sz="1534" b="1" u="sng" kern="0" dirty="0">
                <a:solidFill>
                  <a:prstClr val="black"/>
                </a:solidFill>
                <a:latin typeface="Arial"/>
                <a:ea typeface="Meiryo UI"/>
              </a:rPr>
              <a:t>支援事例を実践ガイド</a:t>
            </a:r>
            <a:r>
              <a:rPr kumimoji="0" lang="en-US" altLang="ja-JP" sz="1534" b="1" u="sng" kern="0" dirty="0">
                <a:solidFill>
                  <a:prstClr val="black"/>
                </a:solidFill>
                <a:latin typeface="Arial"/>
                <a:ea typeface="Meiryo UI"/>
              </a:rPr>
              <a:t>ver3.0</a:t>
            </a:r>
            <a:r>
              <a:rPr kumimoji="0" lang="ja-JP" altLang="en-US" sz="1534" b="1" u="sng" kern="0" dirty="0">
                <a:solidFill>
                  <a:prstClr val="black"/>
                </a:solidFill>
                <a:latin typeface="Arial"/>
                <a:ea typeface="Meiryo UI"/>
              </a:rPr>
              <a:t>で紹介</a:t>
            </a:r>
            <a:endParaRPr kumimoji="0" lang="en-US" altLang="ja-JP" sz="1534" b="1" u="sng" kern="0" dirty="0">
              <a:solidFill>
                <a:prstClr val="black"/>
              </a:solidFill>
              <a:latin typeface="Arial"/>
              <a:ea typeface="Meiryo UI"/>
            </a:endParaRPr>
          </a:p>
        </p:txBody>
      </p:sp>
      <p:grpSp>
        <p:nvGrpSpPr>
          <p:cNvPr id="16" name="グループ化 15">
            <a:extLst>
              <a:ext uri="{FF2B5EF4-FFF2-40B4-BE49-F238E27FC236}">
                <a16:creationId xmlns:a16="http://schemas.microsoft.com/office/drawing/2014/main" id="{296415FF-AC44-4200-BB65-8538B1458712}"/>
              </a:ext>
            </a:extLst>
          </p:cNvPr>
          <p:cNvGrpSpPr/>
          <p:nvPr/>
        </p:nvGrpSpPr>
        <p:grpSpPr>
          <a:xfrm>
            <a:off x="974884" y="2517918"/>
            <a:ext cx="7956236" cy="1398580"/>
            <a:chOff x="-242772" y="1709710"/>
            <a:chExt cx="9567036" cy="1458789"/>
          </a:xfrm>
        </p:grpSpPr>
        <p:sp>
          <p:nvSpPr>
            <p:cNvPr id="17" name="正方形/長方形 16">
              <a:extLst>
                <a:ext uri="{FF2B5EF4-FFF2-40B4-BE49-F238E27FC236}">
                  <a16:creationId xmlns:a16="http://schemas.microsoft.com/office/drawing/2014/main" id="{64CFA56B-BCF1-477E-A97D-381FE1B3655E}"/>
                </a:ext>
              </a:extLst>
            </p:cNvPr>
            <p:cNvSpPr/>
            <p:nvPr/>
          </p:nvSpPr>
          <p:spPr bwMode="gray">
            <a:xfrm>
              <a:off x="-242772" y="1709711"/>
              <a:ext cx="2376000" cy="324000"/>
            </a:xfrm>
            <a:prstGeom prst="rect">
              <a:avLst/>
            </a:prstGeom>
            <a:solidFill>
              <a:schemeClr val="bg2"/>
            </a:solidFill>
            <a:ln w="12700" algn="ctr">
              <a:solidFill>
                <a:schemeClr val="bg1">
                  <a:lumMod val="50000"/>
                </a:schemeClr>
              </a:solidFill>
              <a:miter lim="800000"/>
              <a:headEnd/>
              <a:tailEnd/>
            </a:ln>
          </p:spPr>
          <p:txBody>
            <a:bodyPr wrap="square" lIns="34514" tIns="34514" rIns="34514" bIns="34514" rtlCol="0" anchor="ctr"/>
            <a:lstStyle/>
            <a:p>
              <a:pPr algn="ctr" defTabSz="812241">
                <a:defRPr/>
              </a:pPr>
              <a:r>
                <a:rPr kumimoji="1" lang="en-US" altLang="ja-JP" sz="1150" dirty="0">
                  <a:solidFill>
                    <a:prstClr val="white"/>
                  </a:solidFill>
                  <a:latin typeface="Arial"/>
                  <a:ea typeface="Meiryo UI"/>
                </a:rPr>
                <a:t>2018</a:t>
              </a:r>
              <a:r>
                <a:rPr kumimoji="1" lang="ja-JP" altLang="en-US" sz="1150" dirty="0">
                  <a:solidFill>
                    <a:prstClr val="white"/>
                  </a:solidFill>
                  <a:latin typeface="Arial"/>
                  <a:ea typeface="Meiryo UI"/>
                </a:rPr>
                <a:t>年支援（</a:t>
              </a:r>
              <a:r>
                <a:rPr kumimoji="1" lang="en-US" altLang="ja-JP" sz="1150" dirty="0">
                  <a:solidFill>
                    <a:prstClr val="white"/>
                  </a:solidFill>
                  <a:latin typeface="Arial"/>
                  <a:ea typeface="Meiryo UI"/>
                </a:rPr>
                <a:t>6</a:t>
              </a:r>
              <a:r>
                <a:rPr kumimoji="1" lang="ja-JP" altLang="en-US" sz="1150" dirty="0">
                  <a:solidFill>
                    <a:prstClr val="white"/>
                  </a:solidFill>
                  <a:latin typeface="Arial"/>
                  <a:ea typeface="Meiryo UI"/>
                </a:rPr>
                <a:t>社）</a:t>
              </a:r>
            </a:p>
          </p:txBody>
        </p:sp>
        <p:sp>
          <p:nvSpPr>
            <p:cNvPr id="18" name="正方形/長方形 17">
              <a:extLst>
                <a:ext uri="{FF2B5EF4-FFF2-40B4-BE49-F238E27FC236}">
                  <a16:creationId xmlns:a16="http://schemas.microsoft.com/office/drawing/2014/main" id="{52BD791D-7E9F-400E-81A7-2705A15A31FD}"/>
                </a:ext>
              </a:extLst>
            </p:cNvPr>
            <p:cNvSpPr/>
            <p:nvPr/>
          </p:nvSpPr>
          <p:spPr bwMode="gray">
            <a:xfrm>
              <a:off x="-242772" y="2052498"/>
              <a:ext cx="2376000" cy="1116000"/>
            </a:xfrm>
            <a:prstGeom prst="rect">
              <a:avLst/>
            </a:prstGeom>
            <a:solidFill>
              <a:schemeClr val="bg1"/>
            </a:solidFill>
            <a:ln w="12700" algn="ctr">
              <a:solidFill>
                <a:schemeClr val="bg1">
                  <a:lumMod val="50000"/>
                </a:schemeClr>
              </a:solidFill>
              <a:miter lim="800000"/>
              <a:headEnd/>
              <a:tailEnd/>
            </a:ln>
          </p:spPr>
          <p:txBody>
            <a:bodyPr wrap="square" lIns="17257" tIns="34514" rIns="17257" bIns="34514" rtlCol="0" anchor="ctr"/>
            <a:lstStyle/>
            <a:p>
              <a:pPr algn="ctr" defTabSz="812241">
                <a:defRPr/>
              </a:pPr>
              <a:r>
                <a:rPr kumimoji="1" lang="zh-TW" altLang="en-US" sz="1150" dirty="0">
                  <a:solidFill>
                    <a:prstClr val="black"/>
                  </a:solidFill>
                  <a:latin typeface="Arial"/>
                  <a:ea typeface="Meiryo UI"/>
                </a:rPr>
                <a:t>伊藤忠</a:t>
              </a:r>
              <a:r>
                <a:rPr kumimoji="1" lang="ja-JP" altLang="en-US" sz="1150" dirty="0">
                  <a:solidFill>
                    <a:prstClr val="black"/>
                  </a:solidFill>
                  <a:latin typeface="Arial"/>
                  <a:ea typeface="Meiryo UI"/>
                </a:rPr>
                <a:t>商事</a:t>
              </a:r>
              <a:endParaRPr kumimoji="1" lang="en-US" altLang="zh-TW" sz="1150" dirty="0">
                <a:solidFill>
                  <a:prstClr val="black"/>
                </a:solidFill>
                <a:latin typeface="Arial"/>
                <a:ea typeface="Meiryo UI"/>
              </a:endParaRPr>
            </a:p>
            <a:p>
              <a:pPr algn="ctr" defTabSz="812241">
                <a:defRPr/>
              </a:pPr>
              <a:r>
                <a:rPr kumimoji="1" lang="zh-TW" altLang="en-US" sz="1150" dirty="0">
                  <a:solidFill>
                    <a:prstClr val="black"/>
                  </a:solidFill>
                  <a:latin typeface="Arial"/>
                  <a:ea typeface="Meiryo UI"/>
                </a:rPr>
                <a:t>商船三井</a:t>
              </a:r>
              <a:endParaRPr kumimoji="1" lang="en-US" altLang="zh-TW" sz="1150" dirty="0">
                <a:solidFill>
                  <a:prstClr val="black"/>
                </a:solidFill>
                <a:latin typeface="Arial"/>
                <a:ea typeface="Meiryo UI"/>
              </a:endParaRPr>
            </a:p>
            <a:p>
              <a:pPr algn="ctr" defTabSz="812241">
                <a:defRPr/>
              </a:pPr>
              <a:r>
                <a:rPr kumimoji="1" lang="zh-TW" altLang="en-US" sz="1150" dirty="0">
                  <a:solidFill>
                    <a:prstClr val="black"/>
                  </a:solidFill>
                  <a:latin typeface="Arial"/>
                  <a:ea typeface="Meiryo UI"/>
                </a:rPr>
                <a:t>住友林業</a:t>
              </a:r>
              <a:endParaRPr kumimoji="1" lang="en-US" altLang="zh-TW" sz="1150" dirty="0">
                <a:solidFill>
                  <a:prstClr val="black"/>
                </a:solidFill>
                <a:latin typeface="Arial"/>
                <a:ea typeface="Meiryo UI"/>
              </a:endParaRPr>
            </a:p>
            <a:p>
              <a:pPr algn="ctr" defTabSz="812241">
                <a:defRPr/>
              </a:pPr>
              <a:r>
                <a:rPr kumimoji="1" lang="zh-TW" altLang="en-US" sz="1150" dirty="0">
                  <a:solidFill>
                    <a:prstClr val="black"/>
                  </a:solidFill>
                  <a:latin typeface="Arial"/>
                  <a:ea typeface="Meiryo UI"/>
                </a:rPr>
                <a:t>東急不動産</a:t>
              </a:r>
              <a:r>
                <a:rPr kumimoji="1" lang="ja-JP" altLang="en-US" sz="1150" dirty="0">
                  <a:solidFill>
                    <a:prstClr val="black"/>
                  </a:solidFill>
                  <a:latin typeface="Arial"/>
                  <a:ea typeface="Meiryo UI"/>
                </a:rPr>
                <a:t>ホールディングス</a:t>
              </a:r>
              <a:br>
                <a:rPr kumimoji="1" lang="en-US" altLang="ja-JP" sz="1150" dirty="0">
                  <a:solidFill>
                    <a:prstClr val="black"/>
                  </a:solidFill>
                  <a:latin typeface="Arial"/>
                  <a:ea typeface="Meiryo UI"/>
                </a:rPr>
              </a:br>
              <a:r>
                <a:rPr kumimoji="1" lang="zh-TW" altLang="en-US" sz="1150" dirty="0">
                  <a:solidFill>
                    <a:prstClr val="black"/>
                  </a:solidFill>
                  <a:latin typeface="Arial"/>
                  <a:ea typeface="Meiryo UI"/>
                </a:rPr>
                <a:t>日本航空</a:t>
              </a:r>
              <a:endParaRPr kumimoji="1" lang="en-US" altLang="zh-TW" sz="1150" dirty="0">
                <a:solidFill>
                  <a:prstClr val="black"/>
                </a:solidFill>
                <a:latin typeface="Arial"/>
                <a:ea typeface="Meiryo UI"/>
              </a:endParaRPr>
            </a:p>
            <a:p>
              <a:pPr algn="ctr" defTabSz="812241">
                <a:defRPr/>
              </a:pPr>
              <a:r>
                <a:rPr kumimoji="1" lang="zh-TW" altLang="en-US" sz="1150" dirty="0">
                  <a:solidFill>
                    <a:prstClr val="black"/>
                  </a:solidFill>
                  <a:latin typeface="Arial"/>
                  <a:ea typeface="Meiryo UI"/>
                </a:rPr>
                <a:t>三菱自動車</a:t>
              </a:r>
              <a:r>
                <a:rPr kumimoji="1" lang="ja-JP" altLang="en-US" sz="1150" dirty="0">
                  <a:solidFill>
                    <a:prstClr val="black"/>
                  </a:solidFill>
                  <a:latin typeface="Arial"/>
                  <a:ea typeface="Meiryo UI"/>
                </a:rPr>
                <a:t>工業</a:t>
              </a:r>
              <a:endParaRPr kumimoji="1" lang="zh-TW" altLang="en-US" sz="1150" dirty="0">
                <a:solidFill>
                  <a:prstClr val="black"/>
                </a:solidFill>
                <a:latin typeface="Arial"/>
                <a:ea typeface="Meiryo UI"/>
              </a:endParaRPr>
            </a:p>
          </p:txBody>
        </p:sp>
        <p:sp>
          <p:nvSpPr>
            <p:cNvPr id="19" name="正方形/長方形 18">
              <a:extLst>
                <a:ext uri="{FF2B5EF4-FFF2-40B4-BE49-F238E27FC236}">
                  <a16:creationId xmlns:a16="http://schemas.microsoft.com/office/drawing/2014/main" id="{71A5BC14-9C62-471A-BE54-B53C2CA33474}"/>
                </a:ext>
              </a:extLst>
            </p:cNvPr>
            <p:cNvSpPr/>
            <p:nvPr/>
          </p:nvSpPr>
          <p:spPr bwMode="gray">
            <a:xfrm>
              <a:off x="2154240" y="1709710"/>
              <a:ext cx="2376000" cy="324000"/>
            </a:xfrm>
            <a:prstGeom prst="rect">
              <a:avLst/>
            </a:prstGeom>
            <a:solidFill>
              <a:schemeClr val="bg2"/>
            </a:solidFill>
            <a:ln w="12700" algn="ctr">
              <a:solidFill>
                <a:schemeClr val="bg1">
                  <a:lumMod val="50000"/>
                </a:schemeClr>
              </a:solidFill>
              <a:miter lim="800000"/>
              <a:headEnd/>
              <a:tailEnd/>
            </a:ln>
          </p:spPr>
          <p:txBody>
            <a:bodyPr wrap="square" lIns="34514" tIns="34514" rIns="34514" bIns="34514" rtlCol="0" anchor="ctr"/>
            <a:lstStyle/>
            <a:p>
              <a:pPr algn="ctr" defTabSz="812241">
                <a:defRPr/>
              </a:pPr>
              <a:r>
                <a:rPr kumimoji="1" lang="en-US" altLang="ja-JP" sz="1150" dirty="0">
                  <a:solidFill>
                    <a:prstClr val="white"/>
                  </a:solidFill>
                  <a:latin typeface="Arial"/>
                  <a:ea typeface="Meiryo UI"/>
                </a:rPr>
                <a:t>2019</a:t>
              </a:r>
              <a:r>
                <a:rPr kumimoji="1" lang="ja-JP" altLang="en-US" sz="1150" dirty="0">
                  <a:solidFill>
                    <a:prstClr val="white"/>
                  </a:solidFill>
                  <a:latin typeface="Arial"/>
                  <a:ea typeface="Meiryo UI"/>
                </a:rPr>
                <a:t>年上期支援（</a:t>
              </a:r>
              <a:r>
                <a:rPr kumimoji="1" lang="en-US" altLang="ja-JP" sz="1150" dirty="0">
                  <a:solidFill>
                    <a:prstClr val="white"/>
                  </a:solidFill>
                  <a:latin typeface="Arial"/>
                  <a:ea typeface="Meiryo UI"/>
                </a:rPr>
                <a:t>6</a:t>
              </a:r>
              <a:r>
                <a:rPr kumimoji="1" lang="ja-JP" altLang="en-US" sz="1150" dirty="0">
                  <a:solidFill>
                    <a:prstClr val="white"/>
                  </a:solidFill>
                  <a:latin typeface="Arial"/>
                  <a:ea typeface="Meiryo UI"/>
                </a:rPr>
                <a:t>社）</a:t>
              </a:r>
            </a:p>
          </p:txBody>
        </p:sp>
        <p:sp>
          <p:nvSpPr>
            <p:cNvPr id="20" name="正方形/長方形 19">
              <a:extLst>
                <a:ext uri="{FF2B5EF4-FFF2-40B4-BE49-F238E27FC236}">
                  <a16:creationId xmlns:a16="http://schemas.microsoft.com/office/drawing/2014/main" id="{E0349EB8-8199-42FA-9A60-9672C2CE696A}"/>
                </a:ext>
              </a:extLst>
            </p:cNvPr>
            <p:cNvSpPr/>
            <p:nvPr/>
          </p:nvSpPr>
          <p:spPr bwMode="gray">
            <a:xfrm>
              <a:off x="2154240" y="2052499"/>
              <a:ext cx="2376000" cy="1116000"/>
            </a:xfrm>
            <a:prstGeom prst="rect">
              <a:avLst/>
            </a:prstGeom>
            <a:solidFill>
              <a:schemeClr val="bg1"/>
            </a:solidFill>
            <a:ln w="12700" algn="ctr">
              <a:solidFill>
                <a:schemeClr val="bg1">
                  <a:lumMod val="50000"/>
                </a:schemeClr>
              </a:solidFill>
              <a:miter lim="800000"/>
              <a:headEnd/>
              <a:tailEnd/>
            </a:ln>
          </p:spPr>
          <p:txBody>
            <a:bodyPr wrap="square" lIns="17257" tIns="34514" rIns="17257" bIns="34514" rtlCol="0" anchor="ctr"/>
            <a:lstStyle/>
            <a:p>
              <a:pPr algn="ctr" defTabSz="812241">
                <a:defRPr/>
              </a:pPr>
              <a:r>
                <a:rPr kumimoji="1" lang="ja-JP" altLang="en-US" sz="1150" dirty="0">
                  <a:solidFill>
                    <a:prstClr val="black"/>
                  </a:solidFill>
                  <a:latin typeface="Arial"/>
                  <a:ea typeface="Meiryo UI"/>
                </a:rPr>
                <a:t>鹿島建設</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カルビー</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日本政策投資銀行</a:t>
              </a:r>
              <a:br>
                <a:rPr kumimoji="1" lang="en-US" altLang="ja-JP" sz="1150" dirty="0">
                  <a:solidFill>
                    <a:prstClr val="black"/>
                  </a:solidFill>
                  <a:latin typeface="Arial"/>
                  <a:ea typeface="Meiryo UI"/>
                </a:rPr>
              </a:br>
              <a:r>
                <a:rPr kumimoji="1" lang="ja-JP" altLang="en-US" sz="1150" dirty="0">
                  <a:solidFill>
                    <a:prstClr val="black"/>
                  </a:solidFill>
                  <a:latin typeface="Arial"/>
                  <a:ea typeface="Meiryo UI"/>
                </a:rPr>
                <a:t>富士フイルムホールディングス</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古河電気工業</a:t>
              </a:r>
              <a:br>
                <a:rPr kumimoji="1" lang="en-US" altLang="ja-JP" sz="1150" dirty="0">
                  <a:solidFill>
                    <a:prstClr val="black"/>
                  </a:solidFill>
                  <a:latin typeface="Arial"/>
                  <a:ea typeface="Meiryo UI"/>
                </a:rPr>
              </a:br>
              <a:r>
                <a:rPr kumimoji="1" lang="ja-JP" altLang="en-US" sz="1150" dirty="0">
                  <a:solidFill>
                    <a:prstClr val="black"/>
                  </a:solidFill>
                  <a:latin typeface="Arial"/>
                  <a:ea typeface="Meiryo UI"/>
                </a:rPr>
                <a:t>明治ホールディングス</a:t>
              </a:r>
            </a:p>
          </p:txBody>
        </p:sp>
        <p:sp>
          <p:nvSpPr>
            <p:cNvPr id="21" name="正方形/長方形 20">
              <a:extLst>
                <a:ext uri="{FF2B5EF4-FFF2-40B4-BE49-F238E27FC236}">
                  <a16:creationId xmlns:a16="http://schemas.microsoft.com/office/drawing/2014/main" id="{D094D5D1-ACE1-4103-B1B2-204F749F3B91}"/>
                </a:ext>
              </a:extLst>
            </p:cNvPr>
            <p:cNvSpPr/>
            <p:nvPr/>
          </p:nvSpPr>
          <p:spPr bwMode="gray">
            <a:xfrm>
              <a:off x="4551252" y="1709710"/>
              <a:ext cx="2376000" cy="324000"/>
            </a:xfrm>
            <a:prstGeom prst="rect">
              <a:avLst/>
            </a:prstGeom>
            <a:solidFill>
              <a:schemeClr val="bg2"/>
            </a:solidFill>
            <a:ln w="12700" algn="ctr">
              <a:solidFill>
                <a:schemeClr val="bg1">
                  <a:lumMod val="50000"/>
                </a:schemeClr>
              </a:solidFill>
              <a:miter lim="800000"/>
              <a:headEnd/>
              <a:tailEnd/>
            </a:ln>
          </p:spPr>
          <p:txBody>
            <a:bodyPr wrap="square" lIns="34514" tIns="34514" rIns="34514" bIns="34514" rtlCol="0" anchor="ctr"/>
            <a:lstStyle/>
            <a:p>
              <a:pPr algn="ctr" defTabSz="812241">
                <a:defRPr/>
              </a:pPr>
              <a:r>
                <a:rPr kumimoji="1" lang="en-US" altLang="ja-JP" sz="1150" dirty="0">
                  <a:solidFill>
                    <a:prstClr val="white"/>
                  </a:solidFill>
                  <a:latin typeface="Arial"/>
                  <a:ea typeface="Meiryo UI"/>
                </a:rPr>
                <a:t>2019</a:t>
              </a:r>
              <a:r>
                <a:rPr kumimoji="1" lang="ja-JP" altLang="en-US" sz="1150" dirty="0">
                  <a:solidFill>
                    <a:prstClr val="white"/>
                  </a:solidFill>
                  <a:latin typeface="Arial"/>
                  <a:ea typeface="Meiryo UI"/>
                </a:rPr>
                <a:t>年下期支援（</a:t>
              </a:r>
              <a:r>
                <a:rPr kumimoji="1" lang="en-US" altLang="ja-JP" sz="1150" dirty="0">
                  <a:solidFill>
                    <a:prstClr val="white"/>
                  </a:solidFill>
                  <a:latin typeface="Arial"/>
                  <a:ea typeface="Meiryo UI"/>
                </a:rPr>
                <a:t>6</a:t>
              </a:r>
              <a:r>
                <a:rPr kumimoji="1" lang="ja-JP" altLang="en-US" sz="1150" dirty="0">
                  <a:solidFill>
                    <a:prstClr val="white"/>
                  </a:solidFill>
                  <a:latin typeface="Arial"/>
                  <a:ea typeface="Meiryo UI"/>
                </a:rPr>
                <a:t>社）</a:t>
              </a:r>
            </a:p>
          </p:txBody>
        </p:sp>
        <p:sp>
          <p:nvSpPr>
            <p:cNvPr id="22" name="正方形/長方形 21">
              <a:extLst>
                <a:ext uri="{FF2B5EF4-FFF2-40B4-BE49-F238E27FC236}">
                  <a16:creationId xmlns:a16="http://schemas.microsoft.com/office/drawing/2014/main" id="{2C9B22D5-318A-417D-A67B-5D66FC14F6DD}"/>
                </a:ext>
              </a:extLst>
            </p:cNvPr>
            <p:cNvSpPr/>
            <p:nvPr/>
          </p:nvSpPr>
          <p:spPr bwMode="gray">
            <a:xfrm>
              <a:off x="4551252" y="2052499"/>
              <a:ext cx="2376000" cy="1116000"/>
            </a:xfrm>
            <a:prstGeom prst="rect">
              <a:avLst/>
            </a:prstGeom>
            <a:solidFill>
              <a:schemeClr val="bg1"/>
            </a:solidFill>
            <a:ln w="12700" algn="ctr">
              <a:solidFill>
                <a:schemeClr val="bg1">
                  <a:lumMod val="50000"/>
                </a:schemeClr>
              </a:solidFill>
              <a:miter lim="800000"/>
              <a:headEnd/>
              <a:tailEnd/>
            </a:ln>
          </p:spPr>
          <p:txBody>
            <a:bodyPr wrap="square" lIns="17257" tIns="34514" rIns="17257" bIns="34514" rtlCol="0" anchor="ctr"/>
            <a:lstStyle/>
            <a:p>
              <a:pPr algn="ctr" defTabSz="812241">
                <a:defRPr/>
              </a:pPr>
              <a:r>
                <a:rPr kumimoji="1" lang="ja-JP" altLang="en-US" sz="1150" dirty="0">
                  <a:solidFill>
                    <a:prstClr val="black"/>
                  </a:solidFill>
                  <a:latin typeface="Arial"/>
                  <a:ea typeface="Meiryo UI"/>
                </a:rPr>
                <a:t>カゴメ</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京セラ</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セブン＆アイ・ホールディングス</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千代田化工建設</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ライオン</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 </a:t>
              </a:r>
              <a:r>
                <a:rPr kumimoji="1" lang="en-US" altLang="ja-JP" sz="1150" dirty="0">
                  <a:solidFill>
                    <a:prstClr val="black"/>
                  </a:solidFill>
                  <a:latin typeface="Arial"/>
                  <a:ea typeface="Meiryo UI"/>
                </a:rPr>
                <a:t>LIXIL</a:t>
              </a:r>
              <a:r>
                <a:rPr kumimoji="1" lang="ja-JP" altLang="en-US" sz="1150" dirty="0">
                  <a:solidFill>
                    <a:prstClr val="black"/>
                  </a:solidFill>
                  <a:latin typeface="Arial"/>
                  <a:ea typeface="Meiryo UI"/>
                </a:rPr>
                <a:t>グループ</a:t>
              </a:r>
            </a:p>
          </p:txBody>
        </p:sp>
        <p:sp>
          <p:nvSpPr>
            <p:cNvPr id="23" name="正方形/長方形 22">
              <a:extLst>
                <a:ext uri="{FF2B5EF4-FFF2-40B4-BE49-F238E27FC236}">
                  <a16:creationId xmlns:a16="http://schemas.microsoft.com/office/drawing/2014/main" id="{C3C24565-23DD-46DC-B78E-BA217938FFBA}"/>
                </a:ext>
              </a:extLst>
            </p:cNvPr>
            <p:cNvSpPr/>
            <p:nvPr/>
          </p:nvSpPr>
          <p:spPr bwMode="gray">
            <a:xfrm>
              <a:off x="6948264" y="1709710"/>
              <a:ext cx="2376000" cy="317672"/>
            </a:xfrm>
            <a:prstGeom prst="rect">
              <a:avLst/>
            </a:prstGeom>
            <a:solidFill>
              <a:schemeClr val="bg2"/>
            </a:solidFill>
            <a:ln w="12700" algn="ctr">
              <a:solidFill>
                <a:schemeClr val="bg1">
                  <a:lumMod val="50000"/>
                </a:schemeClr>
              </a:solidFill>
              <a:miter lim="800000"/>
              <a:headEnd/>
              <a:tailEnd/>
            </a:ln>
          </p:spPr>
          <p:txBody>
            <a:bodyPr wrap="square" lIns="34514" tIns="34514" rIns="34514" bIns="34514" rtlCol="0" anchor="ctr"/>
            <a:lstStyle/>
            <a:p>
              <a:pPr algn="ctr" defTabSz="812241">
                <a:defRPr/>
              </a:pPr>
              <a:r>
                <a:rPr kumimoji="1" lang="en-US" altLang="ja-JP" sz="1150" dirty="0">
                  <a:solidFill>
                    <a:prstClr val="white"/>
                  </a:solidFill>
                  <a:latin typeface="Arial"/>
                  <a:ea typeface="Meiryo UI"/>
                </a:rPr>
                <a:t>2020</a:t>
              </a:r>
              <a:r>
                <a:rPr kumimoji="1" lang="ja-JP" altLang="en-US" sz="1150" dirty="0">
                  <a:solidFill>
                    <a:prstClr val="white"/>
                  </a:solidFill>
                  <a:latin typeface="Arial"/>
                  <a:ea typeface="Meiryo UI"/>
                </a:rPr>
                <a:t>年支援（</a:t>
              </a:r>
              <a:r>
                <a:rPr kumimoji="1" lang="en-US" altLang="ja-JP" sz="1150" dirty="0">
                  <a:solidFill>
                    <a:prstClr val="white"/>
                  </a:solidFill>
                  <a:latin typeface="Arial"/>
                  <a:ea typeface="Meiryo UI"/>
                </a:rPr>
                <a:t>6</a:t>
              </a:r>
              <a:r>
                <a:rPr kumimoji="1" lang="ja-JP" altLang="en-US" sz="1150" dirty="0">
                  <a:solidFill>
                    <a:prstClr val="white"/>
                  </a:solidFill>
                  <a:latin typeface="Arial"/>
                  <a:ea typeface="Meiryo UI"/>
                </a:rPr>
                <a:t>社）</a:t>
              </a:r>
            </a:p>
          </p:txBody>
        </p:sp>
        <p:sp>
          <p:nvSpPr>
            <p:cNvPr id="24" name="正方形/長方形 23">
              <a:extLst>
                <a:ext uri="{FF2B5EF4-FFF2-40B4-BE49-F238E27FC236}">
                  <a16:creationId xmlns:a16="http://schemas.microsoft.com/office/drawing/2014/main" id="{BB03563E-286C-4C1E-A37A-5CF60D2C6782}"/>
                </a:ext>
              </a:extLst>
            </p:cNvPr>
            <p:cNvSpPr/>
            <p:nvPr/>
          </p:nvSpPr>
          <p:spPr bwMode="gray">
            <a:xfrm>
              <a:off x="6948264" y="2046171"/>
              <a:ext cx="2376000" cy="1116000"/>
            </a:xfrm>
            <a:prstGeom prst="rect">
              <a:avLst/>
            </a:prstGeom>
            <a:solidFill>
              <a:schemeClr val="bg1"/>
            </a:solidFill>
            <a:ln w="12700" algn="ctr">
              <a:solidFill>
                <a:schemeClr val="bg1">
                  <a:lumMod val="50000"/>
                </a:schemeClr>
              </a:solidFill>
              <a:miter lim="800000"/>
              <a:headEnd/>
              <a:tailEnd/>
            </a:ln>
          </p:spPr>
          <p:txBody>
            <a:bodyPr wrap="square" lIns="17257" tIns="34514" rIns="17257" bIns="34514" rtlCol="0" anchor="ctr"/>
            <a:lstStyle/>
            <a:p>
              <a:pPr algn="ctr" defTabSz="812241">
                <a:defRPr/>
              </a:pPr>
              <a:r>
                <a:rPr kumimoji="1" lang="ja-JP" altLang="en-US" sz="1150" dirty="0">
                  <a:solidFill>
                    <a:prstClr val="black"/>
                  </a:solidFill>
                  <a:latin typeface="Arial"/>
                  <a:ea typeface="Meiryo UI"/>
                </a:rPr>
                <a:t>アスクル</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オリックス・アセットマネジメント</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九州旅客鉄道</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信越化学工業</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三井金属鉱業</a:t>
              </a:r>
              <a:endParaRPr kumimoji="1" lang="en-US" altLang="ja-JP" sz="1150" dirty="0">
                <a:solidFill>
                  <a:prstClr val="black"/>
                </a:solidFill>
                <a:latin typeface="Arial"/>
                <a:ea typeface="Meiryo UI"/>
              </a:endParaRPr>
            </a:p>
            <a:p>
              <a:pPr algn="ctr" defTabSz="812241">
                <a:defRPr/>
              </a:pPr>
              <a:r>
                <a:rPr kumimoji="1" lang="ja-JP" altLang="en-US" sz="1150" dirty="0">
                  <a:solidFill>
                    <a:prstClr val="black"/>
                  </a:solidFill>
                  <a:latin typeface="Arial"/>
                  <a:ea typeface="Meiryo UI"/>
                </a:rPr>
                <a:t>安川電機</a:t>
              </a:r>
            </a:p>
          </p:txBody>
        </p:sp>
      </p:grpSp>
      <p:sp>
        <p:nvSpPr>
          <p:cNvPr id="25" name="テキスト ボックス 24">
            <a:extLst>
              <a:ext uri="{FF2B5EF4-FFF2-40B4-BE49-F238E27FC236}">
                <a16:creationId xmlns:a16="http://schemas.microsoft.com/office/drawing/2014/main" id="{34614F41-033D-FFE6-4B44-77EB2869A0B7}"/>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979850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flipH="1" flipV="1">
            <a:off x="346436" y="2478002"/>
            <a:ext cx="9213129" cy="14586"/>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9832C084-7FDB-4F2C-96F2-09A22F85D682}"/>
              </a:ext>
            </a:extLst>
          </p:cNvPr>
          <p:cNvSpPr>
            <a:spLocks noGrp="1"/>
          </p:cNvSpPr>
          <p:nvPr>
            <p:ph type="title"/>
          </p:nvPr>
        </p:nvSpPr>
        <p:spPr>
          <a:xfrm>
            <a:off x="348261" y="324013"/>
            <a:ext cx="8436249" cy="575595"/>
          </a:xfrm>
        </p:spPr>
        <p:txBody>
          <a:bodyPr/>
          <a:lstStyle/>
          <a:p>
            <a:r>
              <a:rPr lang="en-US" altLang="ja-JP" sz="2132" dirty="0">
                <a:latin typeface="Trebuchet MS" panose="020B0603020202020204" pitchFamily="34" charset="0"/>
              </a:rPr>
              <a:t>『SBT</a:t>
            </a:r>
            <a:r>
              <a:rPr lang="ja-JP" altLang="en-US" sz="2132" dirty="0">
                <a:latin typeface="Trebuchet MS" panose="020B0603020202020204" pitchFamily="34" charset="0"/>
              </a:rPr>
              <a:t>等の達成に向けた</a:t>
            </a:r>
            <a:r>
              <a:rPr lang="en-US" altLang="ja-JP" sz="2132" dirty="0">
                <a:latin typeface="Trebuchet MS" panose="020B0603020202020204" pitchFamily="34" charset="0"/>
              </a:rPr>
              <a:t>GHG</a:t>
            </a:r>
            <a:r>
              <a:rPr lang="ja-JP" altLang="ja-JP" sz="2132" dirty="0">
                <a:latin typeface="Trebuchet MS" panose="020B0603020202020204" pitchFamily="34" charset="0"/>
              </a:rPr>
              <a:t>排出削減計画策定</a:t>
            </a:r>
            <a:r>
              <a:rPr lang="ja-JP" altLang="en-US" sz="2132" dirty="0">
                <a:latin typeface="Trebuchet MS" panose="020B0603020202020204" pitchFamily="34" charset="0"/>
              </a:rPr>
              <a:t>ガイドブック</a:t>
            </a:r>
            <a:r>
              <a:rPr lang="en-US" altLang="ja-JP" sz="2132" dirty="0">
                <a:latin typeface="Trebuchet MS" panose="020B0603020202020204" pitchFamily="34" charset="0"/>
              </a:rPr>
              <a:t>』</a:t>
            </a:r>
            <a:r>
              <a:rPr lang="ja-JP" altLang="en-US" sz="2132" dirty="0">
                <a:latin typeface="Trebuchet MS" panose="020B0603020202020204" pitchFamily="34" charset="0"/>
              </a:rPr>
              <a:t>の主な内容</a:t>
            </a:r>
            <a:endParaRPr lang="ja-JP" altLang="en-US" sz="2132" dirty="0"/>
          </a:p>
        </p:txBody>
      </p:sp>
      <p:sp>
        <p:nvSpPr>
          <p:cNvPr id="5" name="コンテンツ プレースホルダー 4">
            <a:extLst>
              <a:ext uri="{FF2B5EF4-FFF2-40B4-BE49-F238E27FC236}">
                <a16:creationId xmlns:a16="http://schemas.microsoft.com/office/drawing/2014/main" id="{51DC613F-5055-410D-A8AD-2FF7DE2E4CB4}"/>
              </a:ext>
            </a:extLst>
          </p:cNvPr>
          <p:cNvSpPr>
            <a:spLocks noGrp="1"/>
          </p:cNvSpPr>
          <p:nvPr>
            <p:ph sz="quarter" idx="13"/>
          </p:nvPr>
        </p:nvSpPr>
        <p:spPr>
          <a:xfrm>
            <a:off x="348260" y="1058300"/>
            <a:ext cx="9209482" cy="600444"/>
          </a:xfrm>
        </p:spPr>
        <p:txBody>
          <a:bodyPr/>
          <a:lstStyle/>
          <a:p>
            <a:r>
              <a:rPr lang="ja-JP" altLang="en-US" dirty="0">
                <a:latin typeface="Trebuchet MS" panose="020B0603020202020204" pitchFamily="34" charset="0"/>
              </a:rPr>
              <a:t>企業が成長と抜本的な排出削減を同時に達成するための手順と、先進的な事例を紹介</a:t>
            </a:r>
          </a:p>
        </p:txBody>
      </p:sp>
      <p:sp>
        <p:nvSpPr>
          <p:cNvPr id="10" name="テキスト ボックス 140">
            <a:extLst>
              <a:ext uri="{FF2B5EF4-FFF2-40B4-BE49-F238E27FC236}">
                <a16:creationId xmlns:a16="http://schemas.microsoft.com/office/drawing/2014/main" id="{381C5FB0-2F20-4B06-8F63-7CAD2CBF986C}"/>
              </a:ext>
            </a:extLst>
          </p:cNvPr>
          <p:cNvSpPr txBox="1"/>
          <p:nvPr/>
        </p:nvSpPr>
        <p:spPr>
          <a:xfrm>
            <a:off x="474569" y="1928394"/>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0</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1" name="テキスト ボックス 140">
            <a:extLst>
              <a:ext uri="{FF2B5EF4-FFF2-40B4-BE49-F238E27FC236}">
                <a16:creationId xmlns:a16="http://schemas.microsoft.com/office/drawing/2014/main" id="{83148191-5B9B-4DC9-8D66-B5F440F9B99E}"/>
              </a:ext>
            </a:extLst>
          </p:cNvPr>
          <p:cNvSpPr txBox="1"/>
          <p:nvPr/>
        </p:nvSpPr>
        <p:spPr>
          <a:xfrm>
            <a:off x="474569" y="2622171"/>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1</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2" name="テキスト ボックス 140">
            <a:extLst>
              <a:ext uri="{FF2B5EF4-FFF2-40B4-BE49-F238E27FC236}">
                <a16:creationId xmlns:a16="http://schemas.microsoft.com/office/drawing/2014/main" id="{874A8083-7D48-4B0F-AE89-02043E64E26E}"/>
              </a:ext>
            </a:extLst>
          </p:cNvPr>
          <p:cNvSpPr txBox="1"/>
          <p:nvPr/>
        </p:nvSpPr>
        <p:spPr>
          <a:xfrm>
            <a:off x="474569" y="3268899"/>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2</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3" name="テキスト ボックス 140">
            <a:extLst>
              <a:ext uri="{FF2B5EF4-FFF2-40B4-BE49-F238E27FC236}">
                <a16:creationId xmlns:a16="http://schemas.microsoft.com/office/drawing/2014/main" id="{256E1862-53D1-4E00-8CAB-3835BD113D01}"/>
              </a:ext>
            </a:extLst>
          </p:cNvPr>
          <p:cNvSpPr txBox="1"/>
          <p:nvPr/>
        </p:nvSpPr>
        <p:spPr>
          <a:xfrm>
            <a:off x="474569" y="4095563"/>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3</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4" name="テキスト ボックス 140">
            <a:extLst>
              <a:ext uri="{FF2B5EF4-FFF2-40B4-BE49-F238E27FC236}">
                <a16:creationId xmlns:a16="http://schemas.microsoft.com/office/drawing/2014/main" id="{544BC8D4-1B8A-4788-BDFA-F76E76A9D81E}"/>
              </a:ext>
            </a:extLst>
          </p:cNvPr>
          <p:cNvSpPr txBox="1"/>
          <p:nvPr/>
        </p:nvSpPr>
        <p:spPr>
          <a:xfrm>
            <a:off x="474569" y="4837512"/>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4</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5" name="テキスト ボックス 140">
            <a:extLst>
              <a:ext uri="{FF2B5EF4-FFF2-40B4-BE49-F238E27FC236}">
                <a16:creationId xmlns:a16="http://schemas.microsoft.com/office/drawing/2014/main" id="{040DEC5E-C7AB-4B16-800D-CCB83D6568F9}"/>
              </a:ext>
            </a:extLst>
          </p:cNvPr>
          <p:cNvSpPr txBox="1"/>
          <p:nvPr/>
        </p:nvSpPr>
        <p:spPr>
          <a:xfrm>
            <a:off x="474569" y="5516040"/>
            <a:ext cx="578648" cy="261134"/>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736864">
              <a:defRPr/>
            </a:pPr>
            <a:r>
              <a:rPr kumimoji="1" lang="ja-JP" altLang="en-US" sz="1422" dirty="0">
                <a:solidFill>
                  <a:prstClr val="black"/>
                </a:solidFill>
                <a:latin typeface="Trebuchet MS" panose="020B0603020202020204" pitchFamily="34" charset="0"/>
                <a:ea typeface="Meiryo UI" panose="020B0604030504040204" pitchFamily="50" charset="-128"/>
              </a:rPr>
              <a:t>第</a:t>
            </a:r>
            <a:r>
              <a:rPr kumimoji="1" lang="en-US" altLang="ja-JP" sz="1422" dirty="0">
                <a:solidFill>
                  <a:prstClr val="black"/>
                </a:solidFill>
                <a:latin typeface="Trebuchet MS" panose="020B0603020202020204" pitchFamily="34" charset="0"/>
                <a:ea typeface="Meiryo UI" panose="020B0604030504040204" pitchFamily="50" charset="-128"/>
              </a:rPr>
              <a:t>5</a:t>
            </a:r>
            <a:r>
              <a:rPr kumimoji="1" lang="ja-JP" altLang="en-US" sz="1422" dirty="0">
                <a:solidFill>
                  <a:prstClr val="black"/>
                </a:solidFill>
                <a:latin typeface="Trebuchet MS" panose="020B0603020202020204" pitchFamily="34" charset="0"/>
                <a:ea typeface="Meiryo UI" panose="020B0604030504040204" pitchFamily="50" charset="-128"/>
              </a:rPr>
              <a:t>章</a:t>
            </a:r>
          </a:p>
        </p:txBody>
      </p:sp>
      <p:sp>
        <p:nvSpPr>
          <p:cNvPr id="16" name="二等辺三角形 15"/>
          <p:cNvSpPr>
            <a:spLocks/>
          </p:cNvSpPr>
          <p:nvPr/>
        </p:nvSpPr>
        <p:spPr>
          <a:xfrm rot="10800000">
            <a:off x="2852973" y="2424444"/>
            <a:ext cx="202714" cy="113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36864">
              <a:defRPr/>
            </a:pPr>
            <a:endParaRPr kumimoji="1" lang="ja-JP" altLang="en-US" sz="1422" dirty="0">
              <a:solidFill>
                <a:prstClr val="black"/>
              </a:solidFill>
              <a:latin typeface="Meiryo UI" panose="020B0604030504040204" pitchFamily="50" charset="-128"/>
              <a:ea typeface="Meiryo UI" panose="020B0604030504040204" pitchFamily="50" charset="-128"/>
            </a:endParaRPr>
          </a:p>
        </p:txBody>
      </p:sp>
      <p:sp>
        <p:nvSpPr>
          <p:cNvPr id="17" name="二等辺三角形 16"/>
          <p:cNvSpPr>
            <a:spLocks/>
          </p:cNvSpPr>
          <p:nvPr/>
        </p:nvSpPr>
        <p:spPr>
          <a:xfrm rot="10800000">
            <a:off x="2852973" y="3717904"/>
            <a:ext cx="202714" cy="113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36864">
              <a:defRPr/>
            </a:pPr>
            <a:endParaRPr kumimoji="1" lang="ja-JP" altLang="en-US" sz="1422" dirty="0">
              <a:solidFill>
                <a:prstClr val="black"/>
              </a:solidFill>
              <a:latin typeface="Meiryo UI" panose="020B0604030504040204" pitchFamily="50" charset="-128"/>
              <a:ea typeface="Meiryo UI" panose="020B0604030504040204" pitchFamily="50" charset="-128"/>
            </a:endParaRPr>
          </a:p>
        </p:txBody>
      </p:sp>
      <p:sp>
        <p:nvSpPr>
          <p:cNvPr id="18" name="二等辺三角形 17"/>
          <p:cNvSpPr>
            <a:spLocks/>
          </p:cNvSpPr>
          <p:nvPr/>
        </p:nvSpPr>
        <p:spPr>
          <a:xfrm rot="10800000">
            <a:off x="2852973" y="2992807"/>
            <a:ext cx="202714" cy="113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36864">
              <a:defRPr/>
            </a:pPr>
            <a:endParaRPr kumimoji="1" lang="ja-JP" altLang="en-US" sz="1422" dirty="0">
              <a:solidFill>
                <a:prstClr val="black"/>
              </a:solidFill>
              <a:latin typeface="Meiryo UI" panose="020B0604030504040204" pitchFamily="50" charset="-128"/>
              <a:ea typeface="Meiryo UI" panose="020B0604030504040204" pitchFamily="50" charset="-128"/>
            </a:endParaRPr>
          </a:p>
        </p:txBody>
      </p:sp>
      <p:sp>
        <p:nvSpPr>
          <p:cNvPr id="19" name="二等辺三角形 18"/>
          <p:cNvSpPr>
            <a:spLocks/>
          </p:cNvSpPr>
          <p:nvPr/>
        </p:nvSpPr>
        <p:spPr>
          <a:xfrm rot="10800000">
            <a:off x="2852972" y="5214367"/>
            <a:ext cx="202714" cy="113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36864">
              <a:defRPr/>
            </a:pPr>
            <a:endParaRPr kumimoji="1" lang="ja-JP" altLang="en-US" sz="1422" dirty="0">
              <a:solidFill>
                <a:prstClr val="black"/>
              </a:solidFill>
              <a:latin typeface="Meiryo UI" panose="020B0604030504040204" pitchFamily="50" charset="-128"/>
              <a:ea typeface="Meiryo UI" panose="020B0604030504040204" pitchFamily="50" charset="-128"/>
            </a:endParaRPr>
          </a:p>
        </p:txBody>
      </p:sp>
      <p:sp>
        <p:nvSpPr>
          <p:cNvPr id="20" name="二等辺三角形 19"/>
          <p:cNvSpPr>
            <a:spLocks/>
          </p:cNvSpPr>
          <p:nvPr/>
        </p:nvSpPr>
        <p:spPr>
          <a:xfrm rot="10800000">
            <a:off x="2852973" y="4658696"/>
            <a:ext cx="202714" cy="11386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36864">
              <a:defRPr/>
            </a:pPr>
            <a:endParaRPr kumimoji="1" lang="ja-JP" altLang="en-US" sz="1422"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594442" y="1723734"/>
            <a:ext cx="2682901" cy="748859"/>
          </a:xfrm>
          <a:prstGeom prst="rect">
            <a:avLst/>
          </a:prstGeom>
          <a:noFill/>
        </p:spPr>
        <p:txBody>
          <a:bodyPr wrap="square" rtlCol="0">
            <a:spAutoFit/>
          </a:bodyPr>
          <a:lstStyle/>
          <a:p>
            <a:pPr algn="ctr" defTabSz="736864">
              <a:defRPr/>
            </a:pPr>
            <a:r>
              <a:rPr kumimoji="1" lang="ja-JP" altLang="en-US" sz="1422" b="1" dirty="0">
                <a:solidFill>
                  <a:srgbClr val="00584E"/>
                </a:solidFill>
                <a:latin typeface="Trebuchet MS" panose="020B0603020202020204" pitchFamily="34" charset="0"/>
                <a:ea typeface="Meiryo UI" panose="020B0604030504040204" pitchFamily="50" charset="-128"/>
              </a:rPr>
              <a:t>経営課題としての</a:t>
            </a:r>
            <a:br>
              <a:rPr kumimoji="1" lang="en-US" altLang="ja-JP" sz="1422" b="1" dirty="0">
                <a:solidFill>
                  <a:srgbClr val="00584E"/>
                </a:solidFill>
                <a:latin typeface="Trebuchet MS" panose="020B0603020202020204" pitchFamily="34" charset="0"/>
                <a:ea typeface="Meiryo UI" panose="020B0604030504040204" pitchFamily="50" charset="-128"/>
              </a:rPr>
            </a:br>
            <a:r>
              <a:rPr kumimoji="1" lang="en-US" altLang="ja-JP" sz="1422" b="1" dirty="0">
                <a:solidFill>
                  <a:srgbClr val="00584E"/>
                </a:solidFill>
                <a:latin typeface="Trebuchet MS" panose="020B0603020202020204" pitchFamily="34" charset="0"/>
                <a:ea typeface="Meiryo UI" panose="020B0604030504040204" pitchFamily="50" charset="-128"/>
              </a:rPr>
              <a:t>GHG</a:t>
            </a:r>
            <a:r>
              <a:rPr kumimoji="1" lang="ja-JP" altLang="en-US" sz="1422" b="1" dirty="0">
                <a:solidFill>
                  <a:srgbClr val="00584E"/>
                </a:solidFill>
                <a:latin typeface="Trebuchet MS" panose="020B0603020202020204" pitchFamily="34" charset="0"/>
                <a:ea typeface="Meiryo UI" panose="020B0604030504040204" pitchFamily="50" charset="-128"/>
              </a:rPr>
              <a:t>排出削減の</a:t>
            </a:r>
            <a:endParaRPr kumimoji="1" lang="en-US" altLang="ja-JP" sz="1422" b="1" dirty="0">
              <a:solidFill>
                <a:srgbClr val="00584E"/>
              </a:solidFill>
              <a:latin typeface="Trebuchet MS" panose="020B0603020202020204" pitchFamily="34" charset="0"/>
              <a:ea typeface="Meiryo UI" panose="020B0604030504040204" pitchFamily="50" charset="-128"/>
            </a:endParaRPr>
          </a:p>
          <a:p>
            <a:pPr algn="ctr" defTabSz="736864">
              <a:defRPr/>
            </a:pPr>
            <a:r>
              <a:rPr kumimoji="1" lang="ja-JP" altLang="en-US" sz="1422" b="1" dirty="0">
                <a:solidFill>
                  <a:srgbClr val="00584E"/>
                </a:solidFill>
                <a:latin typeface="Trebuchet MS" panose="020B0603020202020204" pitchFamily="34" charset="0"/>
                <a:ea typeface="Meiryo UI" panose="020B0604030504040204" pitchFamily="50" charset="-128"/>
              </a:rPr>
              <a:t>重要性を理解する</a:t>
            </a:r>
            <a:endParaRPr kumimoji="1" lang="en-US" altLang="ja-JP" sz="1422" b="1" dirty="0">
              <a:solidFill>
                <a:srgbClr val="00584E"/>
              </a:solidFill>
              <a:latin typeface="Trebuchet MS" panose="020B0603020202020204" pitchFamily="34" charset="0"/>
              <a:ea typeface="Meiryo UI" panose="020B0604030504040204" pitchFamily="50" charset="-128"/>
            </a:endParaRPr>
          </a:p>
        </p:txBody>
      </p:sp>
      <p:sp>
        <p:nvSpPr>
          <p:cNvPr id="22" name="正方形/長方形 21"/>
          <p:cNvSpPr/>
          <p:nvPr/>
        </p:nvSpPr>
        <p:spPr>
          <a:xfrm>
            <a:off x="1594442" y="2503727"/>
            <a:ext cx="2682901" cy="530017"/>
          </a:xfrm>
          <a:prstGeom prst="rect">
            <a:avLst/>
          </a:prstGeom>
        </p:spPr>
        <p:txBody>
          <a:bodyPr wrap="square">
            <a:spAutoFit/>
          </a:bodyPr>
          <a:lstStyle/>
          <a:p>
            <a:pPr algn="ctr" defTabSz="736864">
              <a:defRPr/>
            </a:pPr>
            <a:r>
              <a:rPr kumimoji="1" lang="ja-JP" altLang="en-US" sz="1422" b="1" dirty="0">
                <a:solidFill>
                  <a:srgbClr val="00584E"/>
                </a:solidFill>
                <a:latin typeface="Trebuchet MS" panose="020B0603020202020204" pitchFamily="34" charset="0"/>
                <a:ea typeface="Meiryo UI" panose="020B0604030504040204" pitchFamily="50" charset="-128"/>
              </a:rPr>
              <a:t>排出削減に向けた</a:t>
            </a:r>
            <a:br>
              <a:rPr kumimoji="1" lang="en-US" altLang="ja-JP" sz="1422" b="1" dirty="0">
                <a:solidFill>
                  <a:srgbClr val="00584E"/>
                </a:solidFill>
                <a:latin typeface="Trebuchet MS" panose="020B0603020202020204" pitchFamily="34" charset="0"/>
                <a:ea typeface="Meiryo UI" panose="020B0604030504040204" pitchFamily="50" charset="-128"/>
              </a:rPr>
            </a:br>
            <a:r>
              <a:rPr kumimoji="1" lang="ja-JP" altLang="en-US" sz="1422" b="1" dirty="0">
                <a:solidFill>
                  <a:srgbClr val="00584E"/>
                </a:solidFill>
                <a:latin typeface="Trebuchet MS" panose="020B0603020202020204" pitchFamily="34" charset="0"/>
                <a:ea typeface="Meiryo UI" panose="020B0604030504040204" pitchFamily="50" charset="-128"/>
              </a:rPr>
              <a:t>将来の事業環境変化を見通す</a:t>
            </a:r>
            <a:endParaRPr kumimoji="1" lang="en-US" altLang="ja-JP" sz="1422" b="1" dirty="0">
              <a:solidFill>
                <a:srgbClr val="00584E"/>
              </a:solidFill>
              <a:latin typeface="Trebuchet MS" panose="020B0603020202020204" pitchFamily="34" charset="0"/>
              <a:ea typeface="Meiryo UI" panose="020B0604030504040204" pitchFamily="50" charset="-128"/>
            </a:endParaRPr>
          </a:p>
        </p:txBody>
      </p:sp>
      <p:sp>
        <p:nvSpPr>
          <p:cNvPr id="23" name="テキスト ボックス 22"/>
          <p:cNvSpPr txBox="1"/>
          <p:nvPr/>
        </p:nvSpPr>
        <p:spPr>
          <a:xfrm>
            <a:off x="1663287" y="3155111"/>
            <a:ext cx="2545214" cy="530017"/>
          </a:xfrm>
          <a:prstGeom prst="rect">
            <a:avLst/>
          </a:prstGeom>
          <a:noFill/>
        </p:spPr>
        <p:txBody>
          <a:bodyPr wrap="square" rtlCol="0">
            <a:spAutoFit/>
          </a:bodyPr>
          <a:lstStyle/>
          <a:p>
            <a:pPr algn="ctr" defTabSz="736864">
              <a:defRPr/>
            </a:pPr>
            <a:r>
              <a:rPr kumimoji="1" lang="ja-JP" altLang="en-US" sz="1422" b="1" dirty="0">
                <a:solidFill>
                  <a:srgbClr val="00584E"/>
                </a:solidFill>
                <a:latin typeface="Trebuchet MS" panose="020B0603020202020204" pitchFamily="34" charset="0"/>
                <a:ea typeface="Meiryo UI" panose="020B0604030504040204" pitchFamily="50" charset="-128"/>
              </a:rPr>
              <a:t>自社の</a:t>
            </a:r>
            <a:r>
              <a:rPr kumimoji="1" lang="en-US" altLang="ja-JP" sz="1422" b="1" dirty="0" err="1">
                <a:solidFill>
                  <a:srgbClr val="00584E"/>
                </a:solidFill>
                <a:latin typeface="Trebuchet MS" panose="020B0603020202020204" pitchFamily="34" charset="0"/>
                <a:ea typeface="Meiryo UI" panose="020B0604030504040204" pitchFamily="50" charset="-128"/>
              </a:rPr>
              <a:t>GHG</a:t>
            </a:r>
            <a:r>
              <a:rPr kumimoji="1" lang="ja-JP" altLang="en-US" sz="1422" b="1" dirty="0">
                <a:solidFill>
                  <a:srgbClr val="00584E"/>
                </a:solidFill>
                <a:latin typeface="Trebuchet MS" panose="020B0603020202020204" pitchFamily="34" charset="0"/>
                <a:ea typeface="Meiryo UI" panose="020B0604030504040204" pitchFamily="50" charset="-128"/>
              </a:rPr>
              <a:t>排出の</a:t>
            </a:r>
            <a:br>
              <a:rPr kumimoji="1" lang="en-US" altLang="ja-JP" sz="1422" b="1" dirty="0">
                <a:solidFill>
                  <a:srgbClr val="00584E"/>
                </a:solidFill>
                <a:latin typeface="Trebuchet MS" panose="020B0603020202020204" pitchFamily="34" charset="0"/>
                <a:ea typeface="Meiryo UI" panose="020B0604030504040204" pitchFamily="50" charset="-128"/>
              </a:rPr>
            </a:br>
            <a:r>
              <a:rPr kumimoji="1" lang="ja-JP" altLang="en-US" sz="1422" b="1" dirty="0">
                <a:solidFill>
                  <a:srgbClr val="00584E"/>
                </a:solidFill>
                <a:latin typeface="Trebuchet MS" panose="020B0603020202020204" pitchFamily="34" charset="0"/>
                <a:ea typeface="Meiryo UI" panose="020B0604030504040204" pitchFamily="50" charset="-128"/>
              </a:rPr>
              <a:t>現状と今後の見通しを把握する</a:t>
            </a:r>
            <a:endParaRPr kumimoji="1" lang="en-US" altLang="ja-JP" sz="1422" b="1" dirty="0">
              <a:solidFill>
                <a:srgbClr val="00584E"/>
              </a:solidFill>
              <a:latin typeface="Trebuchet MS" panose="020B0603020202020204" pitchFamily="34" charset="0"/>
              <a:ea typeface="Meiryo UI" panose="020B0604030504040204" pitchFamily="50" charset="-128"/>
            </a:endParaRPr>
          </a:p>
        </p:txBody>
      </p:sp>
      <p:sp>
        <p:nvSpPr>
          <p:cNvPr id="24" name="TextBox 20">
            <a:extLst>
              <a:ext uri="{FF2B5EF4-FFF2-40B4-BE49-F238E27FC236}">
                <a16:creationId xmlns:a16="http://schemas.microsoft.com/office/drawing/2014/main" id="{E2747FE6-E1F2-47C9-A727-2F93ADA11D40}"/>
              </a:ext>
            </a:extLst>
          </p:cNvPr>
          <p:cNvSpPr txBox="1"/>
          <p:nvPr/>
        </p:nvSpPr>
        <p:spPr>
          <a:xfrm>
            <a:off x="1572998" y="4055597"/>
            <a:ext cx="2725789" cy="396297"/>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736864">
              <a:defRPr/>
            </a:pPr>
            <a:r>
              <a:rPr kumimoji="1" lang="ja-JP" altLang="en-US" sz="1422" b="1" dirty="0">
                <a:solidFill>
                  <a:srgbClr val="00584E"/>
                </a:solidFill>
              </a:rPr>
              <a:t>排出削減のための</a:t>
            </a:r>
            <a:endParaRPr kumimoji="1" lang="en-US" altLang="ja-JP" sz="1422" b="1" dirty="0">
              <a:solidFill>
                <a:srgbClr val="00584E"/>
              </a:solidFill>
            </a:endParaRPr>
          </a:p>
          <a:p>
            <a:pPr defTabSz="736864">
              <a:defRPr/>
            </a:pPr>
            <a:r>
              <a:rPr kumimoji="1" lang="ja-JP" altLang="en-US" sz="1422" b="1" dirty="0">
                <a:solidFill>
                  <a:srgbClr val="00584E"/>
                </a:solidFill>
              </a:rPr>
              <a:t>取組を構想する</a:t>
            </a:r>
          </a:p>
        </p:txBody>
      </p:sp>
      <p:sp>
        <p:nvSpPr>
          <p:cNvPr id="25" name="TextBox 17">
            <a:extLst>
              <a:ext uri="{FF2B5EF4-FFF2-40B4-BE49-F238E27FC236}">
                <a16:creationId xmlns:a16="http://schemas.microsoft.com/office/drawing/2014/main" id="{7344B6EF-7221-4D34-A938-BC5E5FF95247}"/>
              </a:ext>
            </a:extLst>
          </p:cNvPr>
          <p:cNvSpPr txBox="1"/>
          <p:nvPr/>
        </p:nvSpPr>
        <p:spPr>
          <a:xfrm>
            <a:off x="4670811" y="1786648"/>
            <a:ext cx="3765728" cy="636606"/>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なぜ排出削減が重要なのか</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企業に求められる対応とは</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先進的なグローバル企業の取組例と成果</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26" name="TextBox 18">
            <a:extLst>
              <a:ext uri="{FF2B5EF4-FFF2-40B4-BE49-F238E27FC236}">
                <a16:creationId xmlns:a16="http://schemas.microsoft.com/office/drawing/2014/main" id="{01C5166C-E873-4331-A39E-9CE4D8CFE585}"/>
              </a:ext>
            </a:extLst>
          </p:cNvPr>
          <p:cNvSpPr txBox="1"/>
          <p:nvPr/>
        </p:nvSpPr>
        <p:spPr>
          <a:xfrm>
            <a:off x="4670812" y="2519579"/>
            <a:ext cx="3797759" cy="572339"/>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将来の事業環境変化を想定する理由と方法</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事業環境に影響を及ぼすマクロ環境の変化</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27" name="TextBox 21">
            <a:extLst>
              <a:ext uri="{FF2B5EF4-FFF2-40B4-BE49-F238E27FC236}">
                <a16:creationId xmlns:a16="http://schemas.microsoft.com/office/drawing/2014/main" id="{3C3F8A4A-B9AB-42C8-A26E-33442A74AC10}"/>
              </a:ext>
            </a:extLst>
          </p:cNvPr>
          <p:cNvSpPr txBox="1"/>
          <p:nvPr/>
        </p:nvSpPr>
        <p:spPr>
          <a:xfrm>
            <a:off x="1663287" y="4775812"/>
            <a:ext cx="2545214" cy="419732"/>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736864">
              <a:defRPr/>
            </a:pPr>
            <a:r>
              <a:rPr kumimoji="1" lang="en-US" altLang="ja-JP" sz="1422" b="1" dirty="0">
                <a:solidFill>
                  <a:srgbClr val="00584E"/>
                </a:solidFill>
              </a:rPr>
              <a:t>SBT</a:t>
            </a:r>
            <a:r>
              <a:rPr kumimoji="1" lang="ja-JP" altLang="en-US" sz="1422" b="1" dirty="0">
                <a:solidFill>
                  <a:srgbClr val="00584E"/>
                </a:solidFill>
              </a:rPr>
              <a:t>達成に向けた</a:t>
            </a:r>
            <a:endParaRPr kumimoji="1" lang="en-US" altLang="ja-JP" sz="1422" b="1" dirty="0">
              <a:solidFill>
                <a:srgbClr val="00584E"/>
              </a:solidFill>
            </a:endParaRPr>
          </a:p>
          <a:p>
            <a:pPr defTabSz="736864">
              <a:defRPr/>
            </a:pPr>
            <a:r>
              <a:rPr kumimoji="1" lang="ja-JP" altLang="en-US" sz="1422" b="1" dirty="0">
                <a:solidFill>
                  <a:srgbClr val="00584E"/>
                </a:solidFill>
              </a:rPr>
              <a:t>ロードマップを策定する</a:t>
            </a:r>
            <a:endParaRPr kumimoji="1" lang="en-US" altLang="ja-JP" sz="1422" b="1" dirty="0">
              <a:solidFill>
                <a:srgbClr val="00584E"/>
              </a:solidFill>
            </a:endParaRPr>
          </a:p>
        </p:txBody>
      </p:sp>
      <p:sp>
        <p:nvSpPr>
          <p:cNvPr id="28" name="TextBox 22">
            <a:extLst>
              <a:ext uri="{FF2B5EF4-FFF2-40B4-BE49-F238E27FC236}">
                <a16:creationId xmlns:a16="http://schemas.microsoft.com/office/drawing/2014/main" id="{3B2A9EEF-7605-4406-B893-D85B211565B0}"/>
              </a:ext>
            </a:extLst>
          </p:cNvPr>
          <p:cNvSpPr txBox="1"/>
          <p:nvPr/>
        </p:nvSpPr>
        <p:spPr>
          <a:xfrm>
            <a:off x="1589097" y="5402363"/>
            <a:ext cx="2693592" cy="524360"/>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736864">
              <a:defRPr/>
            </a:pPr>
            <a:r>
              <a:rPr kumimoji="1" lang="ja-JP" altLang="en-US" sz="1422" b="1" dirty="0">
                <a:solidFill>
                  <a:srgbClr val="00584E"/>
                </a:solidFill>
              </a:rPr>
              <a:t>自社の取組を</a:t>
            </a:r>
            <a:endParaRPr kumimoji="1" lang="en-US" altLang="ja-JP" sz="1422" b="1" dirty="0">
              <a:solidFill>
                <a:srgbClr val="00584E"/>
              </a:solidFill>
            </a:endParaRPr>
          </a:p>
          <a:p>
            <a:pPr defTabSz="736864">
              <a:defRPr/>
            </a:pPr>
            <a:r>
              <a:rPr kumimoji="1" lang="ja-JP" altLang="en-US" sz="1422" b="1" dirty="0">
                <a:solidFill>
                  <a:srgbClr val="00584E"/>
                </a:solidFill>
              </a:rPr>
              <a:t>社内外のステークホルダーに伝える</a:t>
            </a:r>
            <a:endParaRPr kumimoji="1" lang="en-US" altLang="ja-JP" sz="1422" b="1" dirty="0">
              <a:solidFill>
                <a:srgbClr val="00584E"/>
              </a:solidFill>
            </a:endParaRPr>
          </a:p>
        </p:txBody>
      </p:sp>
      <p:sp>
        <p:nvSpPr>
          <p:cNvPr id="29" name="TextBox 18">
            <a:extLst>
              <a:ext uri="{FF2B5EF4-FFF2-40B4-BE49-F238E27FC236}">
                <a16:creationId xmlns:a16="http://schemas.microsoft.com/office/drawing/2014/main" id="{3AC14CFA-7F4F-45CB-AD81-282855BB4C8C}"/>
              </a:ext>
            </a:extLst>
          </p:cNvPr>
          <p:cNvSpPr txBox="1"/>
          <p:nvPr/>
        </p:nvSpPr>
        <p:spPr>
          <a:xfrm>
            <a:off x="4670812" y="3155196"/>
            <a:ext cx="3823140" cy="572339"/>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排出量の算定手順</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効率的な排出量把握の方法</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先進事例の紹介</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30" name="TextBox 18">
            <a:extLst>
              <a:ext uri="{FF2B5EF4-FFF2-40B4-BE49-F238E27FC236}">
                <a16:creationId xmlns:a16="http://schemas.microsoft.com/office/drawing/2014/main" id="{2B993406-93CD-491E-921E-9AEE1C1F8BD4}"/>
              </a:ext>
            </a:extLst>
          </p:cNvPr>
          <p:cNvSpPr txBox="1"/>
          <p:nvPr/>
        </p:nvSpPr>
        <p:spPr>
          <a:xfrm>
            <a:off x="4670812" y="4725952"/>
            <a:ext cx="3823140" cy="572339"/>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中長期計画におけるロードマップ策定のポイント</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計画実行と見直しの仕組みづくり</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31" name="TextBox 18">
            <a:extLst>
              <a:ext uri="{FF2B5EF4-FFF2-40B4-BE49-F238E27FC236}">
                <a16:creationId xmlns:a16="http://schemas.microsoft.com/office/drawing/2014/main" id="{B4076374-BC27-44A0-990F-302AEA15D8A3}"/>
              </a:ext>
            </a:extLst>
          </p:cNvPr>
          <p:cNvSpPr txBox="1"/>
          <p:nvPr/>
        </p:nvSpPr>
        <p:spPr>
          <a:xfrm>
            <a:off x="4670812" y="3868031"/>
            <a:ext cx="3823140" cy="803252"/>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抜本的な削減計画の立て方</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en-US" altLang="ja-JP" sz="1422" dirty="0">
                <a:solidFill>
                  <a:prstClr val="black"/>
                </a:solidFill>
                <a:latin typeface="Trebuchet MS" panose="020B0603020202020204" pitchFamily="34" charset="0"/>
                <a:ea typeface="Meiryo UI" panose="020B0604030504040204" pitchFamily="50" charset="-128"/>
              </a:rPr>
              <a:t>Scope</a:t>
            </a:r>
            <a:r>
              <a:rPr kumimoji="1" lang="ja-JP" altLang="en-US" sz="1422" dirty="0">
                <a:solidFill>
                  <a:prstClr val="black"/>
                </a:solidFill>
                <a:latin typeface="Trebuchet MS" panose="020B0603020202020204" pitchFamily="34" charset="0"/>
                <a:ea typeface="Meiryo UI" panose="020B0604030504040204" pitchFamily="50" charset="-128"/>
              </a:rPr>
              <a:t>毎の検討方法</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優先順位付け</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先進事例の紹介</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32" name="TextBox 18">
            <a:extLst>
              <a:ext uri="{FF2B5EF4-FFF2-40B4-BE49-F238E27FC236}">
                <a16:creationId xmlns:a16="http://schemas.microsoft.com/office/drawing/2014/main" id="{F8D81222-74A3-4BC0-90C7-7D29059010CE}"/>
              </a:ext>
            </a:extLst>
          </p:cNvPr>
          <p:cNvSpPr txBox="1"/>
          <p:nvPr/>
        </p:nvSpPr>
        <p:spPr>
          <a:xfrm>
            <a:off x="4661263" y="5390804"/>
            <a:ext cx="3823140" cy="572339"/>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73684" tIns="0" rIns="73684" bIns="73684"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社内外から評価されることの意義</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説得力あるストーリーの語り方</a:t>
            </a:r>
            <a:endParaRPr kumimoji="1" lang="en-US" altLang="ja-JP" sz="1422" dirty="0">
              <a:solidFill>
                <a:prstClr val="black"/>
              </a:solidFill>
              <a:latin typeface="Trebuchet MS" panose="020B0603020202020204" pitchFamily="34" charset="0"/>
              <a:ea typeface="Meiryo UI" panose="020B0604030504040204" pitchFamily="50" charset="-128"/>
            </a:endParaRPr>
          </a:p>
          <a:p>
            <a:pPr marL="287802" lvl="1" indent="-191867" defTabSz="736864">
              <a:buClr>
                <a:srgbClr val="009C89"/>
              </a:buClr>
              <a:buSzPct val="100000"/>
              <a:buFont typeface="Trebuchet MS" panose="020B0603020202020204" pitchFamily="34" charset="0"/>
              <a:buChar char="•"/>
              <a:defRPr/>
            </a:pPr>
            <a:r>
              <a:rPr kumimoji="1" lang="ja-JP" altLang="en-US" sz="1422" dirty="0">
                <a:solidFill>
                  <a:prstClr val="black"/>
                </a:solidFill>
                <a:latin typeface="Trebuchet MS" panose="020B0603020202020204" pitchFamily="34" charset="0"/>
                <a:ea typeface="Meiryo UI" panose="020B0604030504040204" pitchFamily="50" charset="-128"/>
              </a:rPr>
              <a:t>社内ステークホルダーへのインセンティブ付け</a:t>
            </a:r>
            <a:endParaRPr kumimoji="1" lang="en-US" altLang="ja-JP" sz="1422" dirty="0">
              <a:solidFill>
                <a:prstClr val="black"/>
              </a:solidFill>
              <a:latin typeface="Trebuchet MS" panose="020B0603020202020204" pitchFamily="34" charset="0"/>
              <a:ea typeface="Meiryo UI" panose="020B0604030504040204" pitchFamily="50" charset="-128"/>
            </a:endParaRPr>
          </a:p>
        </p:txBody>
      </p:sp>
      <p:sp>
        <p:nvSpPr>
          <p:cNvPr id="34" name="ee4pFootnotes">
            <a:extLst>
              <a:ext uri="{FF2B5EF4-FFF2-40B4-BE49-F238E27FC236}">
                <a16:creationId xmlns:a16="http://schemas.microsoft.com/office/drawing/2014/main" id="{78A6C3F6-DAB8-481F-9E1F-20FCDFB6D6E5}"/>
              </a:ext>
            </a:extLst>
          </p:cNvPr>
          <p:cNvSpPr>
            <a:spLocks noChangeArrowheads="1"/>
          </p:cNvSpPr>
          <p:nvPr/>
        </p:nvSpPr>
        <p:spPr bwMode="auto">
          <a:xfrm>
            <a:off x="368443" y="6432000"/>
            <a:ext cx="8021829" cy="172291"/>
          </a:xfrm>
          <a:prstGeom prst="rect">
            <a:avLst/>
          </a:prstGeom>
          <a:noFill/>
          <a:ln w="9525" algn="ctr">
            <a:noFill/>
            <a:miter lim="800000"/>
            <a:headEnd type="none" w="lg" len="lg"/>
            <a:tailEnd type="none" w="lg" len="lg"/>
          </a:ln>
        </p:spPr>
        <p:txBody>
          <a:bodyPr vert="horz" wrap="square" lIns="0" tIns="0" rIns="0" bIns="0" anchor="b" anchorCtr="0">
            <a:spAutoFit/>
          </a:bodyPr>
          <a:lstStyle/>
          <a:p>
            <a:pPr defTabSz="812241">
              <a:lnSpc>
                <a:spcPct val="90000"/>
              </a:lnSpc>
              <a:defRPr/>
            </a:pPr>
            <a:r>
              <a:rPr kumimoji="1" lang="ja-JP" altLang="en-US" sz="1244" dirty="0">
                <a:solidFill>
                  <a:srgbClr val="03522D"/>
                </a:solidFill>
                <a:latin typeface="Trebuchet MS" panose="020B0603020202020204" pitchFamily="34" charset="0"/>
                <a:ea typeface="Meiryo UI"/>
                <a:cs typeface="Arial" pitchFamily="34" charset="0"/>
              </a:rPr>
              <a:t>環境省ウェブサイトに掲載</a:t>
            </a:r>
            <a:r>
              <a:rPr kumimoji="1" lang="ja-JP" altLang="en-US" sz="1244" dirty="0">
                <a:solidFill>
                  <a:prstClr val="white">
                    <a:lumMod val="50000"/>
                  </a:prstClr>
                </a:solidFill>
                <a:latin typeface="Trebuchet MS" panose="020B0603020202020204" pitchFamily="34" charset="0"/>
                <a:ea typeface="Meiryo UI"/>
                <a:cs typeface="Arial" pitchFamily="34" charset="0"/>
              </a:rPr>
              <a:t>　</a:t>
            </a:r>
            <a:r>
              <a:rPr kumimoji="1" lang="en-US" sz="1244" dirty="0">
                <a:solidFill>
                  <a:prstClr val="white">
                    <a:lumMod val="50000"/>
                  </a:prstClr>
                </a:solidFill>
                <a:latin typeface="Trebuchet MS" panose="020B0603020202020204" pitchFamily="34" charset="0"/>
                <a:ea typeface="Meiryo UI"/>
                <a:cs typeface="Arial" pitchFamily="34" charset="0"/>
              </a:rPr>
              <a:t>http://www.env.go.jp/earth/ondanka/datsutansokeiei/SBT_GHGkeikaku_guidbook.pdf</a:t>
            </a:r>
          </a:p>
        </p:txBody>
      </p:sp>
      <p:cxnSp>
        <p:nvCxnSpPr>
          <p:cNvPr id="54" name="直線コネクタ 53"/>
          <p:cNvCxnSpPr/>
          <p:nvPr/>
        </p:nvCxnSpPr>
        <p:spPr>
          <a:xfrm flipH="1" flipV="1">
            <a:off x="346436" y="3036044"/>
            <a:ext cx="9213129" cy="14586"/>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flipV="1">
            <a:off x="344613" y="3770831"/>
            <a:ext cx="9213129" cy="14586"/>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344613" y="4697534"/>
            <a:ext cx="9213129" cy="14586"/>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344613" y="5249971"/>
            <a:ext cx="9213129" cy="14586"/>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9003B552-ECB9-063F-AD5F-CFA5EA1D0803}"/>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283576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p:cNvCxnSpPr/>
          <p:nvPr/>
        </p:nvCxnSpPr>
        <p:spPr>
          <a:xfrm flipH="1">
            <a:off x="348258" y="4006330"/>
            <a:ext cx="9209482" cy="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348260" y="3320923"/>
            <a:ext cx="9154486" cy="21984"/>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348260" y="2668113"/>
            <a:ext cx="9154486" cy="11371"/>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09F35AB9-7C48-43D9-88E6-2FA2769B9C96}"/>
              </a:ext>
            </a:extLst>
          </p:cNvPr>
          <p:cNvSpPr>
            <a:spLocks noGrp="1"/>
          </p:cNvSpPr>
          <p:nvPr>
            <p:ph type="title"/>
          </p:nvPr>
        </p:nvSpPr>
        <p:spPr/>
        <p:txBody>
          <a:bodyPr vert="horz">
            <a:normAutofit/>
          </a:bodyPr>
          <a:lstStyle/>
          <a:p>
            <a:pPr>
              <a:tabLst>
                <a:tab pos="7970107" algn="r"/>
              </a:tabLst>
            </a:pPr>
            <a:r>
              <a:rPr lang="en-US" altLang="ja-JP" sz="1776" dirty="0"/>
              <a:t>『</a:t>
            </a:r>
            <a:r>
              <a:rPr lang="ja-JP" altLang="en-US" sz="1776" dirty="0"/>
              <a:t>中小規模事業者のための脱炭素経営ハンドブック</a:t>
            </a:r>
            <a:r>
              <a:rPr lang="en-US" altLang="ja-JP" sz="1776" dirty="0"/>
              <a:t>』</a:t>
            </a:r>
            <a:r>
              <a:rPr lang="ja-JP" altLang="en-US" sz="1776" dirty="0"/>
              <a:t>の主な内容</a:t>
            </a:r>
          </a:p>
        </p:txBody>
      </p:sp>
      <p:sp>
        <p:nvSpPr>
          <p:cNvPr id="3" name="コンテンツ プレースホルダー 2">
            <a:extLst>
              <a:ext uri="{FF2B5EF4-FFF2-40B4-BE49-F238E27FC236}">
                <a16:creationId xmlns:a16="http://schemas.microsoft.com/office/drawing/2014/main" id="{784CBF72-1E50-486C-9A4D-49DDC393D6D3}"/>
              </a:ext>
            </a:extLst>
          </p:cNvPr>
          <p:cNvSpPr>
            <a:spLocks noGrp="1"/>
          </p:cNvSpPr>
          <p:nvPr>
            <p:ph sz="quarter" idx="12"/>
          </p:nvPr>
        </p:nvSpPr>
        <p:spPr>
          <a:xfrm>
            <a:off x="348259" y="926440"/>
            <a:ext cx="9154486" cy="867055"/>
          </a:xfrm>
        </p:spPr>
        <p:txBody>
          <a:bodyPr anchor="ctr"/>
          <a:lstStyle/>
          <a:p>
            <a:r>
              <a:rPr lang="ja-JP" altLang="en-US" dirty="0"/>
              <a:t>中小企業向けに、脱炭素経営のメリットや取組事例を紹介しつつ、排出削減計画の策定に向けた検討手順を解説。</a:t>
            </a:r>
          </a:p>
        </p:txBody>
      </p:sp>
      <p:sp>
        <p:nvSpPr>
          <p:cNvPr id="26" name="テキスト ボックス 140">
            <a:extLst>
              <a:ext uri="{FF2B5EF4-FFF2-40B4-BE49-F238E27FC236}">
                <a16:creationId xmlns:a16="http://schemas.microsoft.com/office/drawing/2014/main" id="{381C5FB0-2F20-4B06-8F63-7CAD2CBF986C}"/>
              </a:ext>
            </a:extLst>
          </p:cNvPr>
          <p:cNvSpPr txBox="1"/>
          <p:nvPr/>
        </p:nvSpPr>
        <p:spPr>
          <a:xfrm>
            <a:off x="399784" y="2196256"/>
            <a:ext cx="637851" cy="28785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12241">
              <a:defRPr/>
            </a:pPr>
            <a:r>
              <a:rPr kumimoji="1" lang="en-US" altLang="ja-JP" sz="1244" dirty="0">
                <a:solidFill>
                  <a:prstClr val="black"/>
                </a:solidFill>
                <a:latin typeface="Trebuchet MS" panose="020B0603020202020204" pitchFamily="34" charset="0"/>
                <a:ea typeface="Meiryo UI" panose="020B0604030504040204" pitchFamily="50" charset="-128"/>
              </a:rPr>
              <a:t>STEP</a:t>
            </a:r>
            <a:r>
              <a:rPr kumimoji="1" lang="ja-JP" altLang="en-US" sz="1244" dirty="0">
                <a:solidFill>
                  <a:prstClr val="black"/>
                </a:solidFill>
                <a:latin typeface="Trebuchet MS" panose="020B0603020202020204" pitchFamily="34" charset="0"/>
                <a:ea typeface="Meiryo UI" panose="020B0604030504040204" pitchFamily="50" charset="-128"/>
              </a:rPr>
              <a:t>１</a:t>
            </a:r>
          </a:p>
        </p:txBody>
      </p:sp>
      <p:sp>
        <p:nvSpPr>
          <p:cNvPr id="29" name="テキスト ボックス 140">
            <a:extLst>
              <a:ext uri="{FF2B5EF4-FFF2-40B4-BE49-F238E27FC236}">
                <a16:creationId xmlns:a16="http://schemas.microsoft.com/office/drawing/2014/main" id="{83148191-5B9B-4DC9-8D66-B5F440F9B99E}"/>
              </a:ext>
            </a:extLst>
          </p:cNvPr>
          <p:cNvSpPr txBox="1"/>
          <p:nvPr/>
        </p:nvSpPr>
        <p:spPr>
          <a:xfrm>
            <a:off x="399783" y="2869344"/>
            <a:ext cx="637851" cy="28785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12241">
              <a:defRPr/>
            </a:pPr>
            <a:r>
              <a:rPr kumimoji="1" lang="en-US" altLang="ja-JP" sz="1244" dirty="0">
                <a:solidFill>
                  <a:prstClr val="black"/>
                </a:solidFill>
                <a:latin typeface="Trebuchet MS" panose="020B0603020202020204" pitchFamily="34" charset="0"/>
                <a:ea typeface="Meiryo UI" panose="020B0604030504040204" pitchFamily="50" charset="-128"/>
              </a:rPr>
              <a:t>STEP2</a:t>
            </a:r>
            <a:endParaRPr kumimoji="1" lang="ja-JP" altLang="en-US" sz="1244" dirty="0">
              <a:solidFill>
                <a:prstClr val="black"/>
              </a:solidFill>
              <a:latin typeface="Trebuchet MS" panose="020B0603020202020204" pitchFamily="34" charset="0"/>
              <a:ea typeface="Meiryo UI" panose="020B0604030504040204" pitchFamily="50" charset="-128"/>
            </a:endParaRPr>
          </a:p>
        </p:txBody>
      </p:sp>
      <p:sp>
        <p:nvSpPr>
          <p:cNvPr id="32" name="テキスト ボックス 140">
            <a:extLst>
              <a:ext uri="{FF2B5EF4-FFF2-40B4-BE49-F238E27FC236}">
                <a16:creationId xmlns:a16="http://schemas.microsoft.com/office/drawing/2014/main" id="{874A8083-7D48-4B0F-AE89-02043E64E26E}"/>
              </a:ext>
            </a:extLst>
          </p:cNvPr>
          <p:cNvSpPr txBox="1"/>
          <p:nvPr/>
        </p:nvSpPr>
        <p:spPr>
          <a:xfrm>
            <a:off x="399783" y="3546288"/>
            <a:ext cx="637851" cy="28785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12241">
              <a:defRPr/>
            </a:pPr>
            <a:r>
              <a:rPr kumimoji="1" lang="en-US" altLang="ja-JP" sz="1244" dirty="0">
                <a:solidFill>
                  <a:prstClr val="black"/>
                </a:solidFill>
                <a:latin typeface="Trebuchet MS" panose="020B0603020202020204" pitchFamily="34" charset="0"/>
                <a:ea typeface="Meiryo UI" panose="020B0604030504040204" pitchFamily="50" charset="-128"/>
              </a:rPr>
              <a:t>STEP3</a:t>
            </a:r>
            <a:endParaRPr kumimoji="1" lang="ja-JP" altLang="en-US" sz="1244" dirty="0">
              <a:solidFill>
                <a:prstClr val="black"/>
              </a:solidFill>
              <a:latin typeface="Trebuchet MS" panose="020B0603020202020204" pitchFamily="34" charset="0"/>
              <a:ea typeface="Meiryo UI" panose="020B0604030504040204" pitchFamily="50" charset="-128"/>
            </a:endParaRPr>
          </a:p>
        </p:txBody>
      </p:sp>
      <p:sp>
        <p:nvSpPr>
          <p:cNvPr id="35" name="テキスト ボックス 140">
            <a:extLst>
              <a:ext uri="{FF2B5EF4-FFF2-40B4-BE49-F238E27FC236}">
                <a16:creationId xmlns:a16="http://schemas.microsoft.com/office/drawing/2014/main" id="{256E1862-53D1-4E00-8CAB-3835BD113D01}"/>
              </a:ext>
            </a:extLst>
          </p:cNvPr>
          <p:cNvSpPr txBox="1"/>
          <p:nvPr/>
        </p:nvSpPr>
        <p:spPr>
          <a:xfrm>
            <a:off x="399784" y="5127971"/>
            <a:ext cx="637851" cy="287852"/>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812241">
              <a:defRPr/>
            </a:pPr>
            <a:r>
              <a:rPr kumimoji="1" lang="en-US" altLang="ja-JP" sz="1244" dirty="0">
                <a:solidFill>
                  <a:prstClr val="black"/>
                </a:solidFill>
                <a:latin typeface="Trebuchet MS" panose="020B0603020202020204" pitchFamily="34" charset="0"/>
                <a:ea typeface="Meiryo UI" panose="020B0604030504040204" pitchFamily="50" charset="-128"/>
              </a:rPr>
              <a:t>STEP4</a:t>
            </a:r>
            <a:endParaRPr kumimoji="1" lang="ja-JP" altLang="en-US" sz="1244" dirty="0">
              <a:solidFill>
                <a:prstClr val="black"/>
              </a:solidFill>
              <a:latin typeface="Trebuchet MS" panose="020B0603020202020204" pitchFamily="34" charset="0"/>
              <a:ea typeface="Meiryo UI" panose="020B0604030504040204" pitchFamily="50" charset="-128"/>
            </a:endParaRPr>
          </a:p>
        </p:txBody>
      </p:sp>
      <p:sp>
        <p:nvSpPr>
          <p:cNvPr id="7" name="二等辺三角形 6"/>
          <p:cNvSpPr/>
          <p:nvPr/>
        </p:nvSpPr>
        <p:spPr>
          <a:xfrm rot="10800000">
            <a:off x="2319049" y="2591472"/>
            <a:ext cx="344919" cy="2002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2241">
              <a:defRPr/>
            </a:pPr>
            <a:endParaRPr kumimoji="1" lang="ja-JP" altLang="en-US" sz="1244" dirty="0">
              <a:solidFill>
                <a:prstClr val="black"/>
              </a:solidFill>
              <a:latin typeface="Meiryo UI" panose="020B0604030504040204" pitchFamily="50" charset="-128"/>
              <a:ea typeface="Meiryo UI" panose="020B0604030504040204" pitchFamily="50" charset="-128"/>
            </a:endParaRPr>
          </a:p>
        </p:txBody>
      </p:sp>
      <p:sp>
        <p:nvSpPr>
          <p:cNvPr id="43" name="二等辺三角形 42"/>
          <p:cNvSpPr/>
          <p:nvPr/>
        </p:nvSpPr>
        <p:spPr>
          <a:xfrm rot="10800000">
            <a:off x="2335156" y="3922451"/>
            <a:ext cx="344919" cy="2002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2241">
              <a:defRPr/>
            </a:pPr>
            <a:endParaRPr kumimoji="1" lang="ja-JP" altLang="en-US" sz="1244" dirty="0">
              <a:solidFill>
                <a:prstClr val="black"/>
              </a:solidFill>
              <a:latin typeface="Meiryo UI" panose="020B0604030504040204" pitchFamily="50" charset="-128"/>
              <a:ea typeface="Meiryo UI" panose="020B0604030504040204" pitchFamily="50" charset="-128"/>
            </a:endParaRPr>
          </a:p>
        </p:txBody>
      </p:sp>
      <p:sp>
        <p:nvSpPr>
          <p:cNvPr id="44" name="二等辺三角形 43"/>
          <p:cNvSpPr/>
          <p:nvPr/>
        </p:nvSpPr>
        <p:spPr>
          <a:xfrm rot="10800000">
            <a:off x="2318492" y="3281010"/>
            <a:ext cx="344919" cy="2002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2241">
              <a:defRPr/>
            </a:pPr>
            <a:endParaRPr kumimoji="1" lang="ja-JP" altLang="en-US" sz="1244"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037635" y="2196728"/>
            <a:ext cx="2691809" cy="475258"/>
          </a:xfrm>
          <a:prstGeom prst="rect">
            <a:avLst/>
          </a:prstGeom>
          <a:noFill/>
        </p:spPr>
        <p:txBody>
          <a:bodyPr wrap="square" rtlCol="0">
            <a:spAutoFit/>
          </a:bodyPr>
          <a:lstStyle/>
          <a:p>
            <a:pPr algn="ctr" defTabSz="812241">
              <a:defRPr/>
            </a:pPr>
            <a:r>
              <a:rPr kumimoji="1" lang="ja-JP" altLang="en-US" sz="1244" b="1" dirty="0">
                <a:solidFill>
                  <a:srgbClr val="00584E"/>
                </a:solidFill>
                <a:latin typeface="Meiryo UI"/>
                <a:ea typeface="Meiryo UI"/>
              </a:rPr>
              <a:t>長期的なエネルギー転換の方針の検討</a:t>
            </a:r>
            <a:endParaRPr kumimoji="1" lang="en-US" altLang="ja-JP" sz="1244" b="1" dirty="0">
              <a:solidFill>
                <a:srgbClr val="00584E"/>
              </a:solidFill>
              <a:latin typeface="Meiryo UI"/>
              <a:ea typeface="Meiryo UI"/>
            </a:endParaRPr>
          </a:p>
        </p:txBody>
      </p:sp>
      <p:sp>
        <p:nvSpPr>
          <p:cNvPr id="10" name="正方形/長方形 9"/>
          <p:cNvSpPr/>
          <p:nvPr/>
        </p:nvSpPr>
        <p:spPr>
          <a:xfrm>
            <a:off x="1220934" y="2844155"/>
            <a:ext cx="2573359" cy="283796"/>
          </a:xfrm>
          <a:prstGeom prst="rect">
            <a:avLst/>
          </a:prstGeom>
        </p:spPr>
        <p:txBody>
          <a:bodyPr wrap="square">
            <a:spAutoFit/>
          </a:bodyPr>
          <a:lstStyle/>
          <a:p>
            <a:pPr algn="ctr" defTabSz="812241">
              <a:defRPr/>
            </a:pPr>
            <a:r>
              <a:rPr kumimoji="1" lang="ja-JP" altLang="en-US" sz="1244" b="1" dirty="0">
                <a:solidFill>
                  <a:srgbClr val="00584E"/>
                </a:solidFill>
                <a:latin typeface="Meiryo UI"/>
                <a:ea typeface="Meiryo UI"/>
              </a:rPr>
              <a:t>短中期的な省エネ対策の洗い出し</a:t>
            </a:r>
            <a:endParaRPr kumimoji="1" lang="en-US" altLang="ja-JP" sz="1244" b="1" dirty="0">
              <a:solidFill>
                <a:srgbClr val="00584E"/>
              </a:solidFill>
              <a:latin typeface="Meiryo UI"/>
              <a:ea typeface="Meiryo UI"/>
            </a:endParaRPr>
          </a:p>
        </p:txBody>
      </p:sp>
      <p:sp>
        <p:nvSpPr>
          <p:cNvPr id="11" name="テキスト ボックス 10"/>
          <p:cNvSpPr txBox="1"/>
          <p:nvPr/>
        </p:nvSpPr>
        <p:spPr>
          <a:xfrm>
            <a:off x="941680" y="3536842"/>
            <a:ext cx="3131873" cy="283796"/>
          </a:xfrm>
          <a:prstGeom prst="rect">
            <a:avLst/>
          </a:prstGeom>
          <a:noFill/>
        </p:spPr>
        <p:txBody>
          <a:bodyPr wrap="square" rtlCol="0">
            <a:spAutoFit/>
          </a:bodyPr>
          <a:lstStyle/>
          <a:p>
            <a:pPr algn="ctr" defTabSz="812241">
              <a:defRPr/>
            </a:pPr>
            <a:r>
              <a:rPr kumimoji="1" lang="ja-JP" altLang="en-US" sz="1244" b="1" dirty="0">
                <a:solidFill>
                  <a:srgbClr val="00584E"/>
                </a:solidFill>
                <a:latin typeface="Meiryo UI"/>
                <a:ea typeface="Meiryo UI"/>
              </a:rPr>
              <a:t>再生可能エネルギー電気の調達手段の検討</a:t>
            </a:r>
            <a:endParaRPr kumimoji="1" lang="en-US" altLang="ja-JP" sz="1244" b="1" dirty="0">
              <a:solidFill>
                <a:srgbClr val="00584E"/>
              </a:solidFill>
              <a:latin typeface="Meiryo UI"/>
              <a:ea typeface="Meiryo UI"/>
            </a:endParaRPr>
          </a:p>
        </p:txBody>
      </p:sp>
      <p:sp>
        <p:nvSpPr>
          <p:cNvPr id="47" name="TextBox 20">
            <a:extLst>
              <a:ext uri="{FF2B5EF4-FFF2-40B4-BE49-F238E27FC236}">
                <a16:creationId xmlns:a16="http://schemas.microsoft.com/office/drawing/2014/main" id="{E2747FE6-E1F2-47C9-A727-2F93ADA11D40}"/>
              </a:ext>
            </a:extLst>
          </p:cNvPr>
          <p:cNvSpPr txBox="1"/>
          <p:nvPr/>
        </p:nvSpPr>
        <p:spPr>
          <a:xfrm>
            <a:off x="1268308" y="5203672"/>
            <a:ext cx="2615609" cy="436844"/>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12241">
              <a:defRPr/>
            </a:pPr>
            <a:r>
              <a:rPr kumimoji="1" lang="ja-JP" altLang="en-US" sz="1244" b="1" dirty="0">
                <a:solidFill>
                  <a:srgbClr val="00584E"/>
                </a:solidFill>
              </a:rPr>
              <a:t>削減対策の精査と計画への取りまとめ</a:t>
            </a:r>
            <a:endParaRPr kumimoji="1" lang="en-US" altLang="ja-JP" sz="1244" b="1" dirty="0">
              <a:solidFill>
                <a:srgbClr val="00584E"/>
              </a:solidFill>
            </a:endParaRPr>
          </a:p>
        </p:txBody>
      </p:sp>
      <p:sp>
        <p:nvSpPr>
          <p:cNvPr id="48" name="TextBox 17">
            <a:extLst>
              <a:ext uri="{FF2B5EF4-FFF2-40B4-BE49-F238E27FC236}">
                <a16:creationId xmlns:a16="http://schemas.microsoft.com/office/drawing/2014/main" id="{7344B6EF-7221-4D34-A938-BC5E5FF95247}"/>
              </a:ext>
            </a:extLst>
          </p:cNvPr>
          <p:cNvSpPr txBox="1"/>
          <p:nvPr/>
        </p:nvSpPr>
        <p:spPr>
          <a:xfrm>
            <a:off x="4034588" y="2062751"/>
            <a:ext cx="5468156" cy="600346"/>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52294" indent="-152294" algn="l" defTabSz="812241">
              <a:buFont typeface="Arial" panose="020B0604020202020204" pitchFamily="34" charset="0"/>
              <a:buChar char="•"/>
              <a:defRPr/>
            </a:pPr>
            <a:r>
              <a:rPr kumimoji="1" lang="ja-JP" altLang="en-US" sz="1244" dirty="0">
                <a:solidFill>
                  <a:prstClr val="black"/>
                </a:solidFill>
              </a:rPr>
              <a:t>電化の可能性を探る（例：ボイラーからヒートポンプ、ガソリン車から</a:t>
            </a:r>
            <a:r>
              <a:rPr kumimoji="1" lang="en-US" altLang="ja-JP" sz="1244" dirty="0">
                <a:solidFill>
                  <a:prstClr val="black"/>
                </a:solidFill>
              </a:rPr>
              <a:t>EV</a:t>
            </a:r>
            <a:r>
              <a:rPr kumimoji="1" lang="ja-JP" altLang="en-US" sz="1244" dirty="0" err="1">
                <a:solidFill>
                  <a:prstClr val="black"/>
                </a:solidFill>
              </a:rPr>
              <a:t>への</a:t>
            </a:r>
            <a:r>
              <a:rPr kumimoji="1" lang="ja-JP" altLang="en-US" sz="1244" dirty="0">
                <a:solidFill>
                  <a:prstClr val="black"/>
                </a:solidFill>
              </a:rPr>
              <a:t>転換）</a:t>
            </a:r>
            <a:endParaRPr kumimoji="1" lang="en-US" altLang="ja-JP" sz="1244" dirty="0">
              <a:solidFill>
                <a:prstClr val="black"/>
              </a:solidFill>
            </a:endParaRPr>
          </a:p>
          <a:p>
            <a:pPr marL="152294" indent="-152294" algn="l" defTabSz="812241">
              <a:buFont typeface="Arial" panose="020B0604020202020204" pitchFamily="34" charset="0"/>
              <a:buChar char="•"/>
              <a:defRPr/>
            </a:pPr>
            <a:r>
              <a:rPr kumimoji="1" lang="ja-JP" altLang="en-US" sz="1244" dirty="0">
                <a:solidFill>
                  <a:prstClr val="black"/>
                </a:solidFill>
              </a:rPr>
              <a:t>バイオマスの利用可能性を探る（例：バイオマスボイラーへの転換）</a:t>
            </a:r>
            <a:endParaRPr kumimoji="1" lang="en-US" altLang="ja-JP" sz="1244" dirty="0">
              <a:solidFill>
                <a:prstClr val="black"/>
              </a:solidFill>
            </a:endParaRPr>
          </a:p>
          <a:p>
            <a:pPr marL="152294" indent="-152294" algn="l" defTabSz="812241">
              <a:buFont typeface="Arial" panose="020B0604020202020204" pitchFamily="34" charset="0"/>
              <a:buChar char="•"/>
              <a:defRPr/>
            </a:pPr>
            <a:r>
              <a:rPr kumimoji="1" lang="ja-JP" altLang="en-US" sz="1244" dirty="0">
                <a:solidFill>
                  <a:prstClr val="black"/>
                </a:solidFill>
              </a:rPr>
              <a:t>水素の利用可能性を検討する（例：</a:t>
            </a:r>
            <a:r>
              <a:rPr kumimoji="1" lang="en-US" altLang="ja-JP" sz="1244" dirty="0">
                <a:solidFill>
                  <a:prstClr val="black"/>
                </a:solidFill>
              </a:rPr>
              <a:t>FCV</a:t>
            </a:r>
            <a:r>
              <a:rPr kumimoji="1" lang="ja-JP" altLang="en-US" sz="1244" dirty="0">
                <a:solidFill>
                  <a:prstClr val="black"/>
                </a:solidFill>
              </a:rPr>
              <a:t>や水素バーナーへの転換）</a:t>
            </a:r>
            <a:br>
              <a:rPr kumimoji="1" lang="en-US" altLang="ja-JP" sz="1244" dirty="0">
                <a:solidFill>
                  <a:prstClr val="black"/>
                </a:solidFill>
              </a:rPr>
            </a:br>
            <a:endParaRPr kumimoji="1" lang="en-US" altLang="ja-JP" sz="1244" dirty="0">
              <a:solidFill>
                <a:prstClr val="black"/>
              </a:solidFill>
            </a:endParaRPr>
          </a:p>
        </p:txBody>
      </p:sp>
      <p:sp>
        <p:nvSpPr>
          <p:cNvPr id="49" name="TextBox 18">
            <a:extLst>
              <a:ext uri="{FF2B5EF4-FFF2-40B4-BE49-F238E27FC236}">
                <a16:creationId xmlns:a16="http://schemas.microsoft.com/office/drawing/2014/main" id="{01C5166C-E873-4331-A39E-9CE4D8CFE585}"/>
              </a:ext>
            </a:extLst>
          </p:cNvPr>
          <p:cNvSpPr txBox="1"/>
          <p:nvPr/>
        </p:nvSpPr>
        <p:spPr>
          <a:xfrm>
            <a:off x="4034829" y="2767785"/>
            <a:ext cx="5470560" cy="555162"/>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62167" indent="-162167" algn="l" defTabSz="812241">
              <a:buFont typeface="Arial" panose="020B0604020202020204" pitchFamily="34" charset="0"/>
              <a:buChar char="•"/>
              <a:defRPr/>
            </a:pPr>
            <a:r>
              <a:rPr kumimoji="1" lang="ja-JP" altLang="en-US" sz="1244" dirty="0">
                <a:solidFill>
                  <a:prstClr val="black"/>
                </a:solidFill>
              </a:rPr>
              <a:t>運用改善（例：空調機フィルターの清掃、冷暖房設定温度の調整、消灯）</a:t>
            </a:r>
            <a:endParaRPr kumimoji="1" lang="en-US" altLang="ja-JP" sz="1244" dirty="0">
              <a:solidFill>
                <a:prstClr val="black"/>
              </a:solidFill>
            </a:endParaRPr>
          </a:p>
          <a:p>
            <a:pPr marL="162167" indent="-162167" algn="l" defTabSz="812241">
              <a:buFont typeface="Arial" panose="020B0604020202020204" pitchFamily="34" charset="0"/>
              <a:buChar char="•"/>
              <a:defRPr/>
            </a:pPr>
            <a:r>
              <a:rPr kumimoji="1" lang="ja-JP" altLang="en-US" sz="1244" dirty="0">
                <a:solidFill>
                  <a:prstClr val="black"/>
                </a:solidFill>
              </a:rPr>
              <a:t>部分更新・機能付加（例：窓の断熱性・遮熱性向上、照明制御機能の追加）</a:t>
            </a:r>
            <a:endParaRPr kumimoji="1" lang="en-US" altLang="ja-JP" sz="1244" dirty="0">
              <a:solidFill>
                <a:prstClr val="black"/>
              </a:solidFill>
            </a:endParaRPr>
          </a:p>
          <a:p>
            <a:pPr marL="162167" indent="-162167" algn="l" defTabSz="812241">
              <a:buFont typeface="Arial" panose="020B0604020202020204" pitchFamily="34" charset="0"/>
              <a:buChar char="•"/>
              <a:defRPr/>
            </a:pPr>
            <a:r>
              <a:rPr kumimoji="1" lang="ja-JP" altLang="en-US" sz="1244" dirty="0">
                <a:solidFill>
                  <a:prstClr val="black"/>
                </a:solidFill>
              </a:rPr>
              <a:t>設備導入（例：高効率コンプレッサー・給湯器の導入、</a:t>
            </a:r>
            <a:r>
              <a:rPr kumimoji="1" lang="en-US" altLang="ja-JP" sz="1244" dirty="0">
                <a:solidFill>
                  <a:prstClr val="black"/>
                </a:solidFill>
              </a:rPr>
              <a:t>LED</a:t>
            </a:r>
            <a:r>
              <a:rPr kumimoji="1" lang="ja-JP" altLang="en-US" sz="1244" dirty="0">
                <a:solidFill>
                  <a:prstClr val="black"/>
                </a:solidFill>
              </a:rPr>
              <a:t>照明の導入）</a:t>
            </a:r>
            <a:endParaRPr kumimoji="1" lang="en-US" altLang="ja-JP" sz="1244" dirty="0">
              <a:solidFill>
                <a:prstClr val="black"/>
              </a:solidFill>
            </a:endParaRPr>
          </a:p>
        </p:txBody>
      </p:sp>
      <p:sp>
        <p:nvSpPr>
          <p:cNvPr id="56" name="TextBox 19">
            <a:extLst>
              <a:ext uri="{FF2B5EF4-FFF2-40B4-BE49-F238E27FC236}">
                <a16:creationId xmlns:a16="http://schemas.microsoft.com/office/drawing/2014/main" id="{49247B91-10C3-413B-9A71-C3E80F36598B}"/>
              </a:ext>
            </a:extLst>
          </p:cNvPr>
          <p:cNvSpPr txBox="1"/>
          <p:nvPr/>
        </p:nvSpPr>
        <p:spPr>
          <a:xfrm>
            <a:off x="4034591" y="4076724"/>
            <a:ext cx="5428388" cy="821771"/>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t"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812241">
              <a:defRPr/>
            </a:pPr>
            <a:r>
              <a:rPr kumimoji="1" lang="en-US" altLang="ja-JP" sz="1244" dirty="0">
                <a:solidFill>
                  <a:prstClr val="black"/>
                </a:solidFill>
              </a:rPr>
              <a:t>STEP</a:t>
            </a:r>
            <a:r>
              <a:rPr kumimoji="1" lang="ja-JP" altLang="en-US" sz="1244" dirty="0">
                <a:solidFill>
                  <a:prstClr val="black"/>
                </a:solidFill>
              </a:rPr>
              <a:t>１～３の検討結果を取りまとめ、洗い出した各削減対策について、以下３点を定量的に整理する</a:t>
            </a:r>
            <a:endParaRPr kumimoji="1" lang="en-US" altLang="ja-JP" sz="1244" dirty="0">
              <a:solidFill>
                <a:prstClr val="black"/>
              </a:solidFill>
            </a:endParaRPr>
          </a:p>
          <a:p>
            <a:pPr algn="l" defTabSz="812241">
              <a:defRPr/>
            </a:pPr>
            <a:r>
              <a:rPr kumimoji="1" lang="ja-JP" altLang="en-US" sz="1244" dirty="0">
                <a:solidFill>
                  <a:prstClr val="black"/>
                </a:solidFill>
              </a:rPr>
              <a:t>　①想定される温室効果ガス削減量（</a:t>
            </a:r>
            <a:r>
              <a:rPr kumimoji="1" lang="en-US" altLang="ja-JP" sz="1244" dirty="0">
                <a:solidFill>
                  <a:prstClr val="black"/>
                </a:solidFill>
              </a:rPr>
              <a:t>t-CO2/</a:t>
            </a:r>
            <a:r>
              <a:rPr kumimoji="1" lang="ja-JP" altLang="en-US" sz="1244" dirty="0">
                <a:solidFill>
                  <a:prstClr val="black"/>
                </a:solidFill>
              </a:rPr>
              <a:t>年）</a:t>
            </a:r>
            <a:endParaRPr kumimoji="1" lang="en-US" altLang="ja-JP" sz="1244" dirty="0">
              <a:solidFill>
                <a:prstClr val="black"/>
              </a:solidFill>
            </a:endParaRPr>
          </a:p>
          <a:p>
            <a:pPr algn="l" defTabSz="812241">
              <a:defRPr/>
            </a:pPr>
            <a:r>
              <a:rPr kumimoji="1" lang="ja-JP" altLang="en-US" sz="1244" dirty="0">
                <a:solidFill>
                  <a:prstClr val="black"/>
                </a:solidFill>
              </a:rPr>
              <a:t>　②想定される投資金額（円）</a:t>
            </a:r>
            <a:endParaRPr kumimoji="1" lang="en-US" altLang="ja-JP" sz="1244" dirty="0">
              <a:solidFill>
                <a:prstClr val="black"/>
              </a:solidFill>
            </a:endParaRPr>
          </a:p>
          <a:p>
            <a:pPr algn="l" defTabSz="812241">
              <a:defRPr/>
            </a:pPr>
            <a:r>
              <a:rPr kumimoji="1" lang="ja-JP" altLang="en-US" sz="1244" dirty="0">
                <a:solidFill>
                  <a:prstClr val="black"/>
                </a:solidFill>
              </a:rPr>
              <a:t>　③想定される光熱費・燃料費の増減（円</a:t>
            </a:r>
            <a:r>
              <a:rPr kumimoji="1" lang="en-US" altLang="ja-JP" sz="1244" dirty="0">
                <a:solidFill>
                  <a:prstClr val="black"/>
                </a:solidFill>
              </a:rPr>
              <a:t>/</a:t>
            </a:r>
            <a:r>
              <a:rPr kumimoji="1" lang="ja-JP" altLang="en-US" sz="1244" dirty="0">
                <a:solidFill>
                  <a:prstClr val="black"/>
                </a:solidFill>
              </a:rPr>
              <a:t>年）</a:t>
            </a:r>
            <a:endParaRPr kumimoji="1" lang="en-US" altLang="ja-JP" sz="1244" dirty="0">
              <a:solidFill>
                <a:prstClr val="black"/>
              </a:solidFill>
            </a:endParaRPr>
          </a:p>
          <a:p>
            <a:pPr marL="355355" indent="-355355" algn="l" defTabSz="812241">
              <a:buFont typeface="+mj-lt"/>
              <a:buAutoNum type="romanLcPeriod"/>
              <a:defRPr/>
            </a:pPr>
            <a:endParaRPr kumimoji="1" lang="en-US" altLang="ja-JP" sz="1244" dirty="0">
              <a:solidFill>
                <a:prstClr val="black"/>
              </a:solidFill>
            </a:endParaRPr>
          </a:p>
        </p:txBody>
      </p:sp>
      <p:sp>
        <p:nvSpPr>
          <p:cNvPr id="51" name="TextBox 18">
            <a:extLst>
              <a:ext uri="{FF2B5EF4-FFF2-40B4-BE49-F238E27FC236}">
                <a16:creationId xmlns:a16="http://schemas.microsoft.com/office/drawing/2014/main" id="{01C5166C-E873-4331-A39E-9CE4D8CFE585}"/>
              </a:ext>
            </a:extLst>
          </p:cNvPr>
          <p:cNvSpPr txBox="1"/>
          <p:nvPr/>
        </p:nvSpPr>
        <p:spPr>
          <a:xfrm>
            <a:off x="4034590" y="3405651"/>
            <a:ext cx="5300396" cy="608775"/>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62167" indent="-162167" algn="l" defTabSz="812241">
              <a:buFont typeface="Arial" panose="020B0604020202020204" pitchFamily="34" charset="0"/>
              <a:buChar char="•"/>
              <a:defRPr/>
            </a:pPr>
            <a:r>
              <a:rPr kumimoji="1" lang="ja-JP" altLang="en-US" sz="1244" dirty="0">
                <a:solidFill>
                  <a:prstClr val="black"/>
                </a:solidFill>
              </a:rPr>
              <a:t>小売電気事業者との契約（再エネ電気メニュー）</a:t>
            </a:r>
            <a:endParaRPr kumimoji="1" lang="en-US" altLang="ja-JP" sz="1244" dirty="0">
              <a:solidFill>
                <a:prstClr val="black"/>
              </a:solidFill>
            </a:endParaRPr>
          </a:p>
          <a:p>
            <a:pPr marL="162167" indent="-162167" algn="l" defTabSz="812241">
              <a:buFont typeface="Arial" panose="020B0604020202020204" pitchFamily="34" charset="0"/>
              <a:buChar char="•"/>
              <a:defRPr/>
            </a:pPr>
            <a:r>
              <a:rPr kumimoji="1" lang="ja-JP" altLang="en-US" sz="1244" dirty="0">
                <a:solidFill>
                  <a:prstClr val="black"/>
                </a:solidFill>
              </a:rPr>
              <a:t>自家発電・自家消費（第三者所有モデル含む）</a:t>
            </a:r>
            <a:endParaRPr kumimoji="1" lang="en-US" altLang="ja-JP" sz="1244" dirty="0">
              <a:solidFill>
                <a:prstClr val="black"/>
              </a:solidFill>
            </a:endParaRPr>
          </a:p>
          <a:p>
            <a:pPr marL="162167" indent="-162167" algn="l" defTabSz="812241">
              <a:buFont typeface="Arial" panose="020B0604020202020204" pitchFamily="34" charset="0"/>
              <a:buChar char="•"/>
              <a:defRPr/>
            </a:pPr>
            <a:r>
              <a:rPr kumimoji="1" lang="ja-JP" altLang="en-US" sz="1244" dirty="0">
                <a:solidFill>
                  <a:prstClr val="black"/>
                </a:solidFill>
              </a:rPr>
              <a:t>再エネ電力証書等の購入</a:t>
            </a:r>
            <a:endParaRPr kumimoji="1" lang="en-US" altLang="ja-JP" sz="1244" dirty="0">
              <a:solidFill>
                <a:prstClr val="black"/>
              </a:solidFill>
            </a:endParaRPr>
          </a:p>
        </p:txBody>
      </p:sp>
      <p:sp>
        <p:nvSpPr>
          <p:cNvPr id="70" name="二等辺三角形 69"/>
          <p:cNvSpPr/>
          <p:nvPr/>
        </p:nvSpPr>
        <p:spPr>
          <a:xfrm rot="10800000">
            <a:off x="6552371" y="5071621"/>
            <a:ext cx="344919" cy="20027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2241">
              <a:defRPr/>
            </a:pPr>
            <a:endParaRPr kumimoji="1" lang="ja-JP" altLang="en-US" sz="1244" dirty="0">
              <a:solidFill>
                <a:prstClr val="black"/>
              </a:solidFill>
              <a:latin typeface="Meiryo UI" panose="020B0604030504040204" pitchFamily="50" charset="-128"/>
              <a:ea typeface="Meiryo UI" panose="020B0604030504040204" pitchFamily="50" charset="-128"/>
            </a:endParaRPr>
          </a:p>
        </p:txBody>
      </p:sp>
      <p:sp>
        <p:nvSpPr>
          <p:cNvPr id="71" name="二等辺三角形 70"/>
          <p:cNvSpPr/>
          <p:nvPr/>
        </p:nvSpPr>
        <p:spPr>
          <a:xfrm rot="10800000">
            <a:off x="6574142" y="5768587"/>
            <a:ext cx="344919" cy="20027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2241">
              <a:defRPr/>
            </a:pPr>
            <a:endParaRPr kumimoji="1" lang="ja-JP" altLang="en-US" sz="1244" dirty="0">
              <a:solidFill>
                <a:prstClr val="black"/>
              </a:solidFill>
              <a:latin typeface="Meiryo UI" panose="020B0604030504040204" pitchFamily="50" charset="-128"/>
              <a:ea typeface="Meiryo UI" panose="020B0604030504040204" pitchFamily="50" charset="-128"/>
            </a:endParaRPr>
          </a:p>
        </p:txBody>
      </p:sp>
      <p:sp>
        <p:nvSpPr>
          <p:cNvPr id="73" name="TextBox 18">
            <a:extLst>
              <a:ext uri="{FF2B5EF4-FFF2-40B4-BE49-F238E27FC236}">
                <a16:creationId xmlns:a16="http://schemas.microsoft.com/office/drawing/2014/main" id="{01C5166C-E873-4331-A39E-9CE4D8CFE585}"/>
              </a:ext>
            </a:extLst>
          </p:cNvPr>
          <p:cNvSpPr txBox="1"/>
          <p:nvPr/>
        </p:nvSpPr>
        <p:spPr>
          <a:xfrm>
            <a:off x="4037476" y="5313049"/>
            <a:ext cx="5465270" cy="457336"/>
          </a:xfrm>
          <a:prstGeom prst="rect">
            <a:avLst/>
          </a:prstGeom>
          <a:noFill/>
          <a:ln w="9525" cap="flat" cmpd="sng" algn="ctr">
            <a:noFill/>
            <a:prstDash val="solid"/>
            <a:miter lim="800000"/>
            <a:headEnd type="none" w="lg" len="lg"/>
            <a:tailEnd type="none" w="lg" len="lg"/>
          </a:ln>
          <a:effectLst/>
          <a:extLst>
            <a:ext uri="{909E8E84-426E-40DD-AFC4-6F175D3DCCD1}">
              <a14:hiddenFill xmlns:a14="http://schemas.microsoft.com/office/drawing/2010/main">
                <a:solidFill>
                  <a:srgbClr val="C9E7CA"/>
                </a:solidFill>
              </a14:hiddenFill>
            </a:ext>
          </a:extLst>
        </p:spPr>
        <p:txBody>
          <a:bodyPr vert="horz" wrap="square" lIns="81223" tIns="0" rIns="81223" bIns="81223" anchor="ctr" anchorCtr="0">
            <a:noAutofit/>
          </a:bodyPr>
          <a:lstStyle>
            <a:defPPr>
              <a:defRPr lang="en-US"/>
            </a:defPPr>
            <a:lvl1pPr algn="ctr">
              <a:defRPr sz="1138">
                <a:solidFill>
                  <a:srgbClr val="575757"/>
                </a:solidFill>
                <a:latin typeface="Trebuchet MS" panose="020B0603020202020204" pitchFamily="34" charset="0"/>
                <a:ea typeface="Meiryo UI" panose="020B0604030504040204" pitchFamily="50" charset="-128"/>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812241">
              <a:defRPr/>
            </a:pPr>
            <a:r>
              <a:rPr kumimoji="1" lang="ja-JP" altLang="en-US" sz="1244" dirty="0">
                <a:solidFill>
                  <a:prstClr val="black"/>
                </a:solidFill>
              </a:rPr>
              <a:t>各削減対策の実施時期を決めた上で、各年の排出削減量とキャッシュフローへの影響とともに、削減計画をロードマップに落とし込む</a:t>
            </a:r>
            <a:endParaRPr kumimoji="1" lang="en-US" altLang="ja-JP" sz="1244" dirty="0">
              <a:solidFill>
                <a:prstClr val="black"/>
              </a:solidFill>
            </a:endParaRPr>
          </a:p>
        </p:txBody>
      </p:sp>
      <p:sp>
        <p:nvSpPr>
          <p:cNvPr id="6" name="テキスト ボックス 5"/>
          <p:cNvSpPr txBox="1"/>
          <p:nvPr/>
        </p:nvSpPr>
        <p:spPr>
          <a:xfrm>
            <a:off x="345854" y="1723831"/>
            <a:ext cx="4698777" cy="338234"/>
          </a:xfrm>
          <a:prstGeom prst="rect">
            <a:avLst/>
          </a:prstGeom>
          <a:noFill/>
        </p:spPr>
        <p:txBody>
          <a:bodyPr wrap="square" rtlCol="0">
            <a:spAutoFit/>
          </a:bodyPr>
          <a:lstStyle/>
          <a:p>
            <a:pPr defTabSz="812241">
              <a:defRPr/>
            </a:pPr>
            <a:r>
              <a:rPr kumimoji="1" lang="en-US" altLang="ja-JP" sz="1598" b="1" dirty="0">
                <a:solidFill>
                  <a:prstClr val="black"/>
                </a:solidFill>
                <a:latin typeface="Meiryo UI"/>
                <a:ea typeface="Meiryo UI"/>
              </a:rPr>
              <a:t>【</a:t>
            </a:r>
            <a:r>
              <a:rPr kumimoji="1" lang="ja-JP" altLang="en-US" sz="1598" b="1" dirty="0">
                <a:solidFill>
                  <a:prstClr val="black"/>
                </a:solidFill>
                <a:latin typeface="Meiryo UI"/>
                <a:ea typeface="Meiryo UI"/>
              </a:rPr>
              <a:t>本ハンドブックで提示している計画策定の検討手順</a:t>
            </a:r>
            <a:r>
              <a:rPr kumimoji="1" lang="en-US" altLang="ja-JP" sz="1598" b="1" dirty="0">
                <a:solidFill>
                  <a:prstClr val="black"/>
                </a:solidFill>
                <a:latin typeface="Meiryo UI"/>
                <a:ea typeface="Meiryo UI"/>
              </a:rPr>
              <a:t>】</a:t>
            </a:r>
            <a:endParaRPr kumimoji="1" lang="ja-JP" altLang="en-US" sz="1598" b="1" dirty="0">
              <a:solidFill>
                <a:prstClr val="black"/>
              </a:solidFill>
              <a:latin typeface="Meiryo UI"/>
              <a:ea typeface="Meiryo UI"/>
            </a:endParaRPr>
          </a:p>
        </p:txBody>
      </p:sp>
      <p:sp>
        <p:nvSpPr>
          <p:cNvPr id="21" name="テキスト ボックス 20"/>
          <p:cNvSpPr txBox="1"/>
          <p:nvPr/>
        </p:nvSpPr>
        <p:spPr>
          <a:xfrm>
            <a:off x="4073553" y="5938993"/>
            <a:ext cx="5512286" cy="858184"/>
          </a:xfrm>
          <a:prstGeom prst="rect">
            <a:avLst/>
          </a:prstGeom>
          <a:noFill/>
        </p:spPr>
        <p:txBody>
          <a:bodyPr wrap="square" rtlCol="0">
            <a:spAutoFit/>
          </a:bodyPr>
          <a:lstStyle/>
          <a:p>
            <a:pPr defTabSz="812241">
              <a:defRPr/>
            </a:pPr>
            <a:r>
              <a:rPr kumimoji="1" lang="ja-JP" altLang="en-US"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rPr>
              <a:t>以下の観点から削減計画を精査</a:t>
            </a:r>
            <a:endParaRPr kumimoji="1" lang="en-US" altLang="ja-JP"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endParaRPr>
          </a:p>
          <a:p>
            <a:pPr defTabSz="812241">
              <a:defRPr/>
            </a:pPr>
            <a:r>
              <a:rPr kumimoji="1" lang="ja-JP" altLang="en-US"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rPr>
              <a:t>　・洗い出した削減対策によって目標達成は可能か</a:t>
            </a:r>
            <a:endParaRPr kumimoji="1" lang="en-US" altLang="ja-JP"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endParaRPr>
          </a:p>
          <a:p>
            <a:pPr defTabSz="812241">
              <a:defRPr/>
            </a:pPr>
            <a:r>
              <a:rPr kumimoji="1" lang="ja-JP" altLang="en-US"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rPr>
              <a:t>　・排出削減に係る追加的な費用支出を許容できるか</a:t>
            </a:r>
            <a:endParaRPr kumimoji="1" lang="en-US" altLang="ja-JP"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endParaRPr>
          </a:p>
          <a:p>
            <a:pPr defTabSz="812241">
              <a:defRPr/>
            </a:pPr>
            <a:r>
              <a:rPr kumimoji="1" lang="ja-JP" altLang="en-US" sz="1244" dirty="0">
                <a:solidFill>
                  <a:prstClr val="black"/>
                </a:solidFill>
                <a:latin typeface="Trebuchet MS" panose="020B0603020202020204" pitchFamily="34" charset="0"/>
                <a:ea typeface="Meiryo UI" panose="020B0604030504040204" pitchFamily="50" charset="-128"/>
                <a:cs typeface="Meiryo UI" panose="020B0604030504040204" pitchFamily="50" charset="-128"/>
              </a:rPr>
              <a:t>　・削減対策の実現に向けた詳細検討をどのように進めるか</a:t>
            </a:r>
          </a:p>
        </p:txBody>
      </p:sp>
      <p:sp>
        <p:nvSpPr>
          <p:cNvPr id="27" name="テキスト ボックス 26">
            <a:extLst>
              <a:ext uri="{FF2B5EF4-FFF2-40B4-BE49-F238E27FC236}">
                <a16:creationId xmlns:a16="http://schemas.microsoft.com/office/drawing/2014/main" id="{C73E2651-1B6A-B33D-3313-58D946796353}"/>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523637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vert="horz"/>
          <a:lstStyle/>
          <a:p>
            <a:r>
              <a:rPr lang="en-US" altLang="ja-JP" sz="2132" dirty="0"/>
              <a:t>『</a:t>
            </a:r>
            <a:r>
              <a:rPr lang="ja-JP" altLang="en-US" sz="2132" dirty="0"/>
              <a:t>インターナルカーボンプライシング活用ガイドライン</a:t>
            </a:r>
            <a:r>
              <a:rPr lang="en-US" altLang="ja-JP" sz="2132" dirty="0"/>
              <a:t>』</a:t>
            </a:r>
            <a:r>
              <a:rPr lang="ja-JP" altLang="en-US" sz="2132" dirty="0"/>
              <a:t>の主な内容</a:t>
            </a:r>
          </a:p>
        </p:txBody>
      </p:sp>
      <p:sp>
        <p:nvSpPr>
          <p:cNvPr id="2" name="テキスト プレースホルダー 1">
            <a:extLst>
              <a:ext uri="{FF2B5EF4-FFF2-40B4-BE49-F238E27FC236}">
                <a16:creationId xmlns:a16="http://schemas.microsoft.com/office/drawing/2014/main" id="{ADECB4F1-05BB-481A-BD77-6EB840BAE217}"/>
              </a:ext>
            </a:extLst>
          </p:cNvPr>
          <p:cNvSpPr>
            <a:spLocks noGrp="1"/>
          </p:cNvSpPr>
          <p:nvPr>
            <p:ph sz="quarter" idx="13"/>
          </p:nvPr>
        </p:nvSpPr>
        <p:spPr>
          <a:xfrm>
            <a:off x="348260" y="924366"/>
            <a:ext cx="9209482" cy="1374887"/>
          </a:xfrm>
        </p:spPr>
        <p:txBody>
          <a:bodyPr anchor="ctr"/>
          <a:lstStyle/>
          <a:p>
            <a:r>
              <a:rPr lang="ja-JP" altLang="en-US" sz="1598" dirty="0"/>
              <a:t>インターナルカーボンプライシング（</a:t>
            </a:r>
            <a:r>
              <a:rPr lang="en-US" altLang="ja-JP" sz="1598" dirty="0"/>
              <a:t>ICP</a:t>
            </a:r>
            <a:r>
              <a:rPr lang="ja-JP" altLang="en-US" sz="1598" dirty="0"/>
              <a:t>）とは、</a:t>
            </a:r>
            <a:r>
              <a:rPr lang="ja-JP" altLang="en-US" sz="1598" b="1" u="sng" dirty="0"/>
              <a:t>企業の脱炭素投資及び対策の実施に向けて、企業内部で独自に設定、使用する炭素価格</a:t>
            </a:r>
            <a:r>
              <a:rPr lang="ja-JP" altLang="en-US" sz="1598" dirty="0"/>
              <a:t>。</a:t>
            </a:r>
            <a:endParaRPr lang="en-US" altLang="ja-JP" sz="1598" dirty="0"/>
          </a:p>
          <a:p>
            <a:r>
              <a:rPr lang="en-US" altLang="ja-JP" sz="1598" dirty="0"/>
              <a:t>H30</a:t>
            </a:r>
            <a:r>
              <a:rPr lang="ja-JP" altLang="en-US" sz="1598" dirty="0"/>
              <a:t>～</a:t>
            </a:r>
            <a:r>
              <a:rPr lang="en-US" altLang="ja-JP" sz="1598" dirty="0"/>
              <a:t>31</a:t>
            </a:r>
            <a:r>
              <a:rPr lang="ja-JP" altLang="en-US" sz="1598" dirty="0"/>
              <a:t>年度の活用支援事業にて、</a:t>
            </a:r>
            <a:r>
              <a:rPr lang="en-US" altLang="ja-JP" sz="1598" dirty="0"/>
              <a:t>ICP</a:t>
            </a:r>
            <a:r>
              <a:rPr lang="ja-JP" altLang="en-US" sz="1598" dirty="0"/>
              <a:t>導入ステップに関する個社別レクチャー（</a:t>
            </a:r>
            <a:r>
              <a:rPr lang="en-US" altLang="ja-JP" sz="1598" dirty="0"/>
              <a:t>13</a:t>
            </a:r>
            <a:r>
              <a:rPr lang="ja-JP" altLang="en-US" sz="1598" dirty="0"/>
              <a:t>社、全</a:t>
            </a:r>
            <a:r>
              <a:rPr lang="en-US" altLang="ja-JP" sz="1598" dirty="0"/>
              <a:t>2</a:t>
            </a:r>
            <a:r>
              <a:rPr lang="ja-JP" altLang="en-US" sz="1598" dirty="0"/>
              <a:t>回）を実施。上記支援の結果を踏まえ、価格の設定方法や利活用方法に係る手順等を解説したガイドラインを作成。</a:t>
            </a:r>
            <a:endParaRPr lang="en-US" altLang="ja-JP" sz="1598" dirty="0"/>
          </a:p>
        </p:txBody>
      </p:sp>
      <p:grpSp>
        <p:nvGrpSpPr>
          <p:cNvPr id="7" name="グループ化 6">
            <a:extLst>
              <a:ext uri="{FF2B5EF4-FFF2-40B4-BE49-F238E27FC236}">
                <a16:creationId xmlns:a16="http://schemas.microsoft.com/office/drawing/2014/main" id="{038C0DC8-9EFC-4461-81A0-08D6C48953F1}"/>
              </a:ext>
            </a:extLst>
          </p:cNvPr>
          <p:cNvGrpSpPr/>
          <p:nvPr/>
        </p:nvGrpSpPr>
        <p:grpSpPr>
          <a:xfrm>
            <a:off x="348260" y="2555319"/>
            <a:ext cx="9209482" cy="3822520"/>
            <a:chOff x="644358" y="1296454"/>
            <a:chExt cx="9352363" cy="5679855"/>
          </a:xfrm>
        </p:grpSpPr>
        <p:sp>
          <p:nvSpPr>
            <p:cNvPr id="67" name="正方形/長方形 66"/>
            <p:cNvSpPr/>
            <p:nvPr/>
          </p:nvSpPr>
          <p:spPr bwMode="gray">
            <a:xfrm>
              <a:off x="644358" y="1749395"/>
              <a:ext cx="905247" cy="551090"/>
            </a:xfrm>
            <a:prstGeom prst="rect">
              <a:avLst/>
            </a:prstGeom>
            <a:solidFill>
              <a:schemeClr val="bg1">
                <a:lumMod val="95000"/>
              </a:schemeClr>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dirty="0">
                  <a:solidFill>
                    <a:prstClr val="black"/>
                  </a:solidFill>
                  <a:latin typeface="Meiryo UI"/>
                  <a:ea typeface="Meiryo UI"/>
                </a:rPr>
                <a:t>考え方</a:t>
              </a:r>
              <a:endParaRPr kumimoji="1" lang="en-US" altLang="ja-JP" sz="1244" dirty="0">
                <a:solidFill>
                  <a:prstClr val="black"/>
                </a:solidFill>
                <a:latin typeface="Meiryo UI"/>
                <a:ea typeface="Meiryo UI"/>
              </a:endParaRPr>
            </a:p>
          </p:txBody>
        </p:sp>
        <p:sp>
          <p:nvSpPr>
            <p:cNvPr id="68" name="正方形/長方形 67"/>
            <p:cNvSpPr/>
            <p:nvPr/>
          </p:nvSpPr>
          <p:spPr bwMode="gray">
            <a:xfrm>
              <a:off x="1777165" y="1749395"/>
              <a:ext cx="2642192" cy="551090"/>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ctr" anchorCtr="0"/>
            <a:lstStyle/>
            <a:p>
              <a:pPr algn="ctr" defTabSz="812241">
                <a:defRPr/>
              </a:pPr>
              <a:r>
                <a:rPr kumimoji="1" lang="ja-JP" altLang="en-US" sz="977" b="1" u="sng" dirty="0">
                  <a:solidFill>
                    <a:prstClr val="black"/>
                  </a:solidFill>
                  <a:latin typeface="Meiryo UI"/>
                  <a:ea typeface="Meiryo UI"/>
                </a:rPr>
                <a:t>自社内の、特定部署もしくは全社的に統一して</a:t>
              </a:r>
              <a:br>
                <a:rPr kumimoji="1" lang="en-US" altLang="ja-JP" sz="977" b="1" u="sng" dirty="0">
                  <a:solidFill>
                    <a:prstClr val="black"/>
                  </a:solidFill>
                  <a:latin typeface="Meiryo UI"/>
                  <a:ea typeface="Meiryo UI"/>
                </a:rPr>
              </a:br>
              <a:r>
                <a:rPr kumimoji="1" lang="ja-JP" altLang="en-US" sz="977" b="1" u="sng" dirty="0">
                  <a:solidFill>
                    <a:prstClr val="black"/>
                  </a:solidFill>
                  <a:latin typeface="Meiryo UI"/>
                  <a:ea typeface="Meiryo UI"/>
                </a:rPr>
                <a:t>活用される炭素価格を決定</a:t>
              </a:r>
              <a:endParaRPr kumimoji="1" lang="en-US" altLang="ja-JP" sz="977" b="1" u="sng" dirty="0">
                <a:solidFill>
                  <a:prstClr val="black"/>
                </a:solidFill>
                <a:latin typeface="Meiryo UI"/>
                <a:ea typeface="Meiryo UI"/>
              </a:endParaRPr>
            </a:p>
          </p:txBody>
        </p:sp>
        <p:sp>
          <p:nvSpPr>
            <p:cNvPr id="69" name="正方形/長方形 68"/>
            <p:cNvSpPr/>
            <p:nvPr/>
          </p:nvSpPr>
          <p:spPr bwMode="gray">
            <a:xfrm>
              <a:off x="4565846" y="1749395"/>
              <a:ext cx="2642192" cy="551090"/>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ctr" anchorCtr="0"/>
            <a:lstStyle/>
            <a:p>
              <a:pPr algn="ctr" defTabSz="812241">
                <a:defRPr/>
              </a:pPr>
              <a:r>
                <a:rPr kumimoji="1" lang="ja-JP" altLang="en-US" sz="977" b="1" u="sng" dirty="0">
                  <a:solidFill>
                    <a:prstClr val="black"/>
                  </a:solidFill>
                  <a:latin typeface="Meiryo UI"/>
                  <a:ea typeface="Meiryo UI"/>
                </a:rPr>
                <a:t>低炭素投資を推進する手法を決定</a:t>
              </a:r>
              <a:endParaRPr kumimoji="1" lang="en-US" altLang="ja-JP" sz="977" b="1" u="sng" dirty="0">
                <a:solidFill>
                  <a:prstClr val="black"/>
                </a:solidFill>
                <a:latin typeface="Meiryo UI"/>
                <a:ea typeface="Meiryo UI"/>
              </a:endParaRPr>
            </a:p>
          </p:txBody>
        </p:sp>
        <p:sp>
          <p:nvSpPr>
            <p:cNvPr id="70" name="正方形/長方形 69"/>
            <p:cNvSpPr/>
            <p:nvPr/>
          </p:nvSpPr>
          <p:spPr bwMode="gray">
            <a:xfrm>
              <a:off x="7354528" y="1749395"/>
              <a:ext cx="2642192" cy="551090"/>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ctr" anchorCtr="0"/>
            <a:lstStyle/>
            <a:p>
              <a:pPr algn="ctr" defTabSz="812241">
                <a:defRPr/>
              </a:pPr>
              <a:r>
                <a:rPr kumimoji="1" lang="ja-JP" altLang="en-US" sz="977" b="1" u="sng" dirty="0">
                  <a:solidFill>
                    <a:prstClr val="black"/>
                  </a:solidFill>
                  <a:latin typeface="Meiryo UI"/>
                  <a:ea typeface="Meiryo UI"/>
                </a:rPr>
                <a:t>価格や活用方法を踏まえた</a:t>
              </a:r>
              <a:endParaRPr kumimoji="1" lang="en-US" altLang="ja-JP" sz="977" b="1" u="sng" dirty="0">
                <a:solidFill>
                  <a:prstClr val="black"/>
                </a:solidFill>
                <a:latin typeface="Meiryo UI"/>
                <a:ea typeface="Meiryo UI"/>
              </a:endParaRPr>
            </a:p>
            <a:p>
              <a:pPr algn="ctr" defTabSz="812241">
                <a:defRPr/>
              </a:pPr>
              <a:r>
                <a:rPr kumimoji="1" lang="ja-JP" altLang="en-US" sz="977" b="1" u="sng" dirty="0">
                  <a:solidFill>
                    <a:prstClr val="black"/>
                  </a:solidFill>
                  <a:latin typeface="Meiryo UI"/>
                  <a:ea typeface="Meiryo UI"/>
                </a:rPr>
                <a:t>運用体制を決定</a:t>
              </a:r>
            </a:p>
          </p:txBody>
        </p:sp>
        <p:grpSp>
          <p:nvGrpSpPr>
            <p:cNvPr id="5" name="グループ化 4"/>
            <p:cNvGrpSpPr/>
            <p:nvPr/>
          </p:nvGrpSpPr>
          <p:grpSpPr>
            <a:xfrm>
              <a:off x="1630675" y="1305023"/>
              <a:ext cx="2788682" cy="300621"/>
              <a:chOff x="1510826" y="1136077"/>
              <a:chExt cx="2583723" cy="278526"/>
            </a:xfrm>
          </p:grpSpPr>
          <p:sp>
            <p:nvSpPr>
              <p:cNvPr id="27" name="ホームベース 26"/>
              <p:cNvSpPr/>
              <p:nvPr/>
            </p:nvSpPr>
            <p:spPr bwMode="gray">
              <a:xfrm>
                <a:off x="1646549" y="1162603"/>
                <a:ext cx="2448000" cy="252000"/>
              </a:xfrm>
              <a:prstGeom prst="homePlate">
                <a:avLst/>
              </a:prstGeom>
              <a:solidFill>
                <a:srgbClr val="BBBCBC"/>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b="1" dirty="0">
                    <a:solidFill>
                      <a:prstClr val="black"/>
                    </a:solidFill>
                    <a:latin typeface="Meiryo UI"/>
                    <a:ea typeface="Meiryo UI"/>
                  </a:rPr>
                  <a:t>炭素価格の決定</a:t>
                </a:r>
                <a:endParaRPr kumimoji="1" lang="en-US" altLang="ja-JP" sz="1244" b="1" dirty="0">
                  <a:solidFill>
                    <a:prstClr val="black"/>
                  </a:solidFill>
                  <a:latin typeface="Meiryo UI"/>
                  <a:ea typeface="Meiryo UI"/>
                </a:endParaRPr>
              </a:p>
            </p:txBody>
          </p:sp>
          <p:sp>
            <p:nvSpPr>
              <p:cNvPr id="4" name="楕円 3"/>
              <p:cNvSpPr/>
              <p:nvPr/>
            </p:nvSpPr>
            <p:spPr bwMode="gray">
              <a:xfrm>
                <a:off x="1510826" y="1136077"/>
                <a:ext cx="647584" cy="278526"/>
              </a:xfrm>
              <a:prstGeom prst="ellipse">
                <a:avLst/>
              </a:prstGeom>
              <a:solidFill>
                <a:schemeClr val="bg2">
                  <a:lumMod val="90000"/>
                  <a:lumOff val="10000"/>
                </a:schemeClr>
              </a:solidFill>
              <a:ln w="9525" algn="ctr">
                <a:noFill/>
                <a:miter lim="800000"/>
                <a:headEnd/>
                <a:tailEnd/>
              </a:ln>
            </p:spPr>
            <p:txBody>
              <a:bodyPr wrap="none" lIns="34514" tIns="34514" rIns="34514" bIns="34514" rtlCol="0" anchor="ctr"/>
              <a:lstStyle/>
              <a:p>
                <a:pPr algn="ctr" defTabSz="812241">
                  <a:defRPr/>
                </a:pPr>
                <a:r>
                  <a:rPr kumimoji="1" lang="en-US" altLang="ja-JP" sz="888" dirty="0">
                    <a:solidFill>
                      <a:prstClr val="white"/>
                    </a:solidFill>
                    <a:latin typeface="Meiryo UI"/>
                    <a:ea typeface="Meiryo UI"/>
                  </a:rPr>
                  <a:t>STEP</a:t>
                </a:r>
                <a:r>
                  <a:rPr kumimoji="1" lang="ja-JP" altLang="en-US" sz="888" dirty="0">
                    <a:solidFill>
                      <a:prstClr val="white"/>
                    </a:solidFill>
                    <a:latin typeface="Meiryo UI"/>
                    <a:ea typeface="Meiryo UI"/>
                  </a:rPr>
                  <a:t> </a:t>
                </a:r>
                <a:r>
                  <a:rPr kumimoji="1" lang="en-US" altLang="ja-JP" sz="888" dirty="0">
                    <a:solidFill>
                      <a:prstClr val="white"/>
                    </a:solidFill>
                    <a:latin typeface="Meiryo UI"/>
                    <a:ea typeface="Meiryo UI"/>
                  </a:rPr>
                  <a:t>1</a:t>
                </a:r>
                <a:endParaRPr kumimoji="1" lang="ja-JP" altLang="en-US" sz="888" dirty="0">
                  <a:solidFill>
                    <a:prstClr val="white"/>
                  </a:solidFill>
                  <a:latin typeface="Meiryo UI"/>
                  <a:ea typeface="Meiryo UI"/>
                </a:endParaRPr>
              </a:p>
            </p:txBody>
          </p:sp>
        </p:grpSp>
        <p:grpSp>
          <p:nvGrpSpPr>
            <p:cNvPr id="51" name="グループ化 50"/>
            <p:cNvGrpSpPr/>
            <p:nvPr/>
          </p:nvGrpSpPr>
          <p:grpSpPr>
            <a:xfrm>
              <a:off x="4426384" y="1296454"/>
              <a:ext cx="2781654" cy="309190"/>
              <a:chOff x="1517337" y="1128137"/>
              <a:chExt cx="2577212" cy="286466"/>
            </a:xfrm>
          </p:grpSpPr>
          <p:sp>
            <p:nvSpPr>
              <p:cNvPr id="52" name="ホームベース 51"/>
              <p:cNvSpPr/>
              <p:nvPr/>
            </p:nvSpPr>
            <p:spPr bwMode="gray">
              <a:xfrm>
                <a:off x="1646549" y="1162603"/>
                <a:ext cx="2448000" cy="252000"/>
              </a:xfrm>
              <a:prstGeom prst="homePlate">
                <a:avLst/>
              </a:prstGeom>
              <a:solidFill>
                <a:srgbClr val="BBBCBC"/>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b="1" dirty="0">
                    <a:solidFill>
                      <a:prstClr val="black"/>
                    </a:solidFill>
                    <a:latin typeface="Meiryo UI"/>
                    <a:ea typeface="Meiryo UI"/>
                  </a:rPr>
                  <a:t>活用方法の検討</a:t>
                </a:r>
                <a:endParaRPr kumimoji="1" lang="en-US" altLang="ja-JP" sz="1244" b="1" dirty="0">
                  <a:solidFill>
                    <a:prstClr val="black"/>
                  </a:solidFill>
                  <a:latin typeface="Meiryo UI"/>
                  <a:ea typeface="Meiryo UI"/>
                </a:endParaRPr>
              </a:p>
            </p:txBody>
          </p:sp>
          <p:sp>
            <p:nvSpPr>
              <p:cNvPr id="53" name="楕円 52"/>
              <p:cNvSpPr/>
              <p:nvPr/>
            </p:nvSpPr>
            <p:spPr bwMode="gray">
              <a:xfrm>
                <a:off x="1517337" y="1128137"/>
                <a:ext cx="647584" cy="278526"/>
              </a:xfrm>
              <a:prstGeom prst="ellipse">
                <a:avLst/>
              </a:prstGeom>
              <a:solidFill>
                <a:schemeClr val="bg2">
                  <a:lumMod val="90000"/>
                  <a:lumOff val="10000"/>
                </a:schemeClr>
              </a:solidFill>
              <a:ln w="9525" algn="ctr">
                <a:noFill/>
                <a:miter lim="800000"/>
                <a:headEnd/>
                <a:tailEnd/>
              </a:ln>
            </p:spPr>
            <p:txBody>
              <a:bodyPr wrap="none" lIns="34514" tIns="34514" rIns="34514" bIns="34514" rtlCol="0" anchor="ctr"/>
              <a:lstStyle/>
              <a:p>
                <a:pPr algn="ctr" defTabSz="812241">
                  <a:defRPr/>
                </a:pPr>
                <a:r>
                  <a:rPr kumimoji="1" lang="en-US" altLang="ja-JP" sz="888" dirty="0">
                    <a:solidFill>
                      <a:prstClr val="white"/>
                    </a:solidFill>
                    <a:latin typeface="Meiryo UI"/>
                    <a:ea typeface="Meiryo UI"/>
                  </a:rPr>
                  <a:t>STEP</a:t>
                </a:r>
                <a:r>
                  <a:rPr kumimoji="1" lang="ja-JP" altLang="en-US" sz="888" dirty="0">
                    <a:solidFill>
                      <a:prstClr val="white"/>
                    </a:solidFill>
                    <a:latin typeface="Meiryo UI"/>
                    <a:ea typeface="Meiryo UI"/>
                  </a:rPr>
                  <a:t> </a:t>
                </a:r>
                <a:r>
                  <a:rPr kumimoji="1" lang="en-US" altLang="ja-JP" sz="888" dirty="0">
                    <a:solidFill>
                      <a:prstClr val="white"/>
                    </a:solidFill>
                    <a:latin typeface="Meiryo UI"/>
                    <a:ea typeface="Meiryo UI"/>
                  </a:rPr>
                  <a:t>2</a:t>
                </a:r>
                <a:endParaRPr kumimoji="1" lang="ja-JP" altLang="en-US" sz="888" dirty="0">
                  <a:solidFill>
                    <a:prstClr val="white"/>
                  </a:solidFill>
                  <a:latin typeface="Meiryo UI"/>
                  <a:ea typeface="Meiryo UI"/>
                </a:endParaRPr>
              </a:p>
            </p:txBody>
          </p:sp>
        </p:grpSp>
        <p:grpSp>
          <p:nvGrpSpPr>
            <p:cNvPr id="54" name="グループ化 53"/>
            <p:cNvGrpSpPr/>
            <p:nvPr/>
          </p:nvGrpSpPr>
          <p:grpSpPr>
            <a:xfrm>
              <a:off x="7222094" y="1305023"/>
              <a:ext cx="2774627" cy="300621"/>
              <a:chOff x="1523848" y="1136077"/>
              <a:chExt cx="2570701" cy="278526"/>
            </a:xfrm>
          </p:grpSpPr>
          <p:sp>
            <p:nvSpPr>
              <p:cNvPr id="55" name="ホームベース 54"/>
              <p:cNvSpPr/>
              <p:nvPr/>
            </p:nvSpPr>
            <p:spPr bwMode="gray">
              <a:xfrm>
                <a:off x="1646549" y="1162603"/>
                <a:ext cx="2448000" cy="252000"/>
              </a:xfrm>
              <a:prstGeom prst="homePlate">
                <a:avLst/>
              </a:prstGeom>
              <a:solidFill>
                <a:srgbClr val="BBBCBC"/>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b="1" dirty="0">
                    <a:solidFill>
                      <a:prstClr val="black"/>
                    </a:solidFill>
                    <a:latin typeface="Meiryo UI"/>
                    <a:ea typeface="Meiryo UI"/>
                  </a:rPr>
                  <a:t>運用方法の検討</a:t>
                </a:r>
                <a:endParaRPr kumimoji="1" lang="en-US" altLang="ja-JP" sz="1244" b="1" dirty="0">
                  <a:solidFill>
                    <a:prstClr val="black"/>
                  </a:solidFill>
                  <a:latin typeface="Meiryo UI"/>
                  <a:ea typeface="Meiryo UI"/>
                </a:endParaRPr>
              </a:p>
            </p:txBody>
          </p:sp>
          <p:sp>
            <p:nvSpPr>
              <p:cNvPr id="56" name="楕円 55"/>
              <p:cNvSpPr/>
              <p:nvPr/>
            </p:nvSpPr>
            <p:spPr bwMode="gray">
              <a:xfrm>
                <a:off x="1523848" y="1136077"/>
                <a:ext cx="647584" cy="278526"/>
              </a:xfrm>
              <a:prstGeom prst="ellipse">
                <a:avLst/>
              </a:prstGeom>
              <a:solidFill>
                <a:schemeClr val="bg2">
                  <a:lumMod val="90000"/>
                  <a:lumOff val="10000"/>
                </a:schemeClr>
              </a:solidFill>
              <a:ln w="9525" algn="ctr">
                <a:noFill/>
                <a:miter lim="800000"/>
                <a:headEnd/>
                <a:tailEnd/>
              </a:ln>
            </p:spPr>
            <p:txBody>
              <a:bodyPr wrap="none" lIns="34514" tIns="34514" rIns="34514" bIns="34514" rtlCol="0" anchor="ctr"/>
              <a:lstStyle/>
              <a:p>
                <a:pPr algn="ctr" defTabSz="812241">
                  <a:defRPr/>
                </a:pPr>
                <a:r>
                  <a:rPr kumimoji="1" lang="en-US" altLang="ja-JP" sz="888" dirty="0">
                    <a:solidFill>
                      <a:prstClr val="white"/>
                    </a:solidFill>
                    <a:latin typeface="Meiryo UI"/>
                    <a:ea typeface="Meiryo UI"/>
                  </a:rPr>
                  <a:t>STEP</a:t>
                </a:r>
                <a:r>
                  <a:rPr kumimoji="1" lang="ja-JP" altLang="en-US" sz="888" dirty="0">
                    <a:solidFill>
                      <a:prstClr val="white"/>
                    </a:solidFill>
                    <a:latin typeface="Meiryo UI"/>
                    <a:ea typeface="Meiryo UI"/>
                  </a:rPr>
                  <a:t> </a:t>
                </a:r>
                <a:r>
                  <a:rPr kumimoji="1" lang="en-US" altLang="ja-JP" sz="888" dirty="0">
                    <a:solidFill>
                      <a:prstClr val="white"/>
                    </a:solidFill>
                    <a:latin typeface="Meiryo UI"/>
                    <a:ea typeface="Meiryo UI"/>
                  </a:rPr>
                  <a:t>3</a:t>
                </a:r>
                <a:endParaRPr kumimoji="1" lang="ja-JP" altLang="en-US" sz="888" dirty="0">
                  <a:solidFill>
                    <a:prstClr val="white"/>
                  </a:solidFill>
                  <a:latin typeface="Meiryo UI"/>
                  <a:ea typeface="Meiryo UI"/>
                </a:endParaRPr>
              </a:p>
            </p:txBody>
          </p:sp>
        </p:grpSp>
        <p:sp>
          <p:nvSpPr>
            <p:cNvPr id="57" name="正方形/長方形 56"/>
            <p:cNvSpPr/>
            <p:nvPr/>
          </p:nvSpPr>
          <p:spPr bwMode="gray">
            <a:xfrm>
              <a:off x="644358" y="2407719"/>
              <a:ext cx="905247" cy="1496196"/>
            </a:xfrm>
            <a:prstGeom prst="rect">
              <a:avLst/>
            </a:prstGeom>
            <a:solidFill>
              <a:schemeClr val="bg1">
                <a:lumMod val="95000"/>
              </a:schemeClr>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dirty="0">
                  <a:solidFill>
                    <a:prstClr val="black"/>
                  </a:solidFill>
                  <a:latin typeface="Meiryo UI"/>
                  <a:ea typeface="Meiryo UI"/>
                </a:rPr>
                <a:t>概要</a:t>
              </a:r>
              <a:endParaRPr kumimoji="1" lang="en-US" altLang="ja-JP" sz="1244" dirty="0">
                <a:solidFill>
                  <a:prstClr val="black"/>
                </a:solidFill>
                <a:latin typeface="Meiryo UI"/>
                <a:ea typeface="Meiryo UI"/>
              </a:endParaRPr>
            </a:p>
          </p:txBody>
        </p:sp>
        <p:sp>
          <p:nvSpPr>
            <p:cNvPr id="58" name="正方形/長方形 57"/>
            <p:cNvSpPr/>
            <p:nvPr/>
          </p:nvSpPr>
          <p:spPr bwMode="gray">
            <a:xfrm>
              <a:off x="1777165" y="2385355"/>
              <a:ext cx="2642192" cy="1518559"/>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単位は、</a:t>
              </a:r>
              <a:r>
                <a:rPr kumimoji="1" lang="en-US" altLang="ja-JP" sz="977" b="1" dirty="0">
                  <a:solidFill>
                    <a:prstClr val="black"/>
                  </a:solidFill>
                  <a:latin typeface="Meiryo UI"/>
                  <a:ea typeface="Meiryo UI"/>
                </a:rPr>
                <a:t>1t-CO2</a:t>
              </a:r>
              <a:r>
                <a:rPr kumimoji="1" lang="ja-JP" altLang="en-US" sz="977" b="1" dirty="0">
                  <a:solidFill>
                    <a:prstClr val="black"/>
                  </a:solidFill>
                  <a:latin typeface="Meiryo UI"/>
                  <a:ea typeface="Meiryo UI"/>
                </a:rPr>
                <a:t>当たりの価格</a:t>
              </a:r>
              <a:r>
                <a:rPr kumimoji="1" lang="ja-JP" altLang="en-US" sz="977" dirty="0">
                  <a:solidFill>
                    <a:prstClr val="black"/>
                  </a:solidFill>
                  <a:latin typeface="Meiryo UI"/>
                  <a:ea typeface="Meiryo UI"/>
                </a:rPr>
                <a:t>とすることが</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一般的</a:t>
              </a:r>
              <a:endParaRPr kumimoji="1" lang="en-US" altLang="ja-JP" sz="977" dirty="0">
                <a:solidFill>
                  <a:prstClr val="black"/>
                </a:solidFill>
                <a:latin typeface="Meiryo UI"/>
                <a:ea typeface="Meiryo UI"/>
              </a:endParaRPr>
            </a:p>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対象製品や時間軸により、</a:t>
              </a:r>
              <a:r>
                <a:rPr kumimoji="1" lang="ja-JP" altLang="en-US" sz="977" b="1" dirty="0">
                  <a:solidFill>
                    <a:prstClr val="black"/>
                  </a:solidFill>
                  <a:latin typeface="Meiryo UI"/>
                  <a:ea typeface="Meiryo UI"/>
                </a:rPr>
                <a:t>複数の価格を設定することもある</a:t>
              </a:r>
              <a:endParaRPr kumimoji="1" lang="en-US" altLang="ja-JP" sz="977" b="1" dirty="0">
                <a:solidFill>
                  <a:prstClr val="black"/>
                </a:solidFill>
                <a:latin typeface="Meiryo UI"/>
                <a:ea typeface="Meiryo UI"/>
              </a:endParaRPr>
            </a:p>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自社の実施目的や社内の理解度、活用方法により金額が異なる</a:t>
              </a:r>
              <a:endParaRPr kumimoji="1" lang="en-US" altLang="ja-JP" sz="977" dirty="0">
                <a:solidFill>
                  <a:prstClr val="black"/>
                </a:solidFill>
                <a:latin typeface="Meiryo UI"/>
                <a:ea typeface="Meiryo UI"/>
              </a:endParaRPr>
            </a:p>
          </p:txBody>
        </p:sp>
        <p:sp>
          <p:nvSpPr>
            <p:cNvPr id="59" name="正方形/長方形 58"/>
            <p:cNvSpPr/>
            <p:nvPr/>
          </p:nvSpPr>
          <p:spPr bwMode="gray">
            <a:xfrm>
              <a:off x="4565846" y="2385355"/>
              <a:ext cx="2642192" cy="1518559"/>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大きく下記</a:t>
              </a:r>
              <a:r>
                <a:rPr kumimoji="1" lang="en-US" altLang="ja-JP" sz="977" dirty="0">
                  <a:solidFill>
                    <a:prstClr val="black"/>
                  </a:solidFill>
                  <a:latin typeface="Meiryo UI"/>
                  <a:ea typeface="Meiryo UI"/>
                </a:rPr>
                <a:t>3</a:t>
              </a:r>
              <a:r>
                <a:rPr kumimoji="1" lang="ja-JP" altLang="en-US" sz="977" dirty="0" err="1">
                  <a:solidFill>
                    <a:prstClr val="black"/>
                  </a:solidFill>
                  <a:latin typeface="Meiryo UI"/>
                  <a:ea typeface="Meiryo UI"/>
                </a:rPr>
                <a:t>つに</a:t>
              </a:r>
              <a:r>
                <a:rPr kumimoji="1" lang="ja-JP" altLang="en-US" sz="977" dirty="0">
                  <a:solidFill>
                    <a:prstClr val="black"/>
                  </a:solidFill>
                  <a:latin typeface="Meiryo UI"/>
                  <a:ea typeface="Meiryo UI"/>
                </a:rPr>
                <a:t>分類される</a:t>
              </a:r>
              <a:endParaRPr kumimoji="1" lang="en-US" altLang="ja-JP" sz="977" dirty="0">
                <a:solidFill>
                  <a:prstClr val="black"/>
                </a:solidFill>
                <a:latin typeface="Meiryo UI"/>
                <a:ea typeface="Meiryo UI"/>
              </a:endParaRPr>
            </a:p>
            <a:p>
              <a:pPr marL="345139" lvl="1" indent="-164372" defTabSz="812241">
                <a:spcBef>
                  <a:spcPts val="192"/>
                </a:spcBef>
                <a:buFont typeface="Wingdings" panose="05000000000000000000" pitchFamily="2" charset="2"/>
                <a:buChar char="ü"/>
                <a:defRPr/>
              </a:pPr>
              <a:r>
                <a:rPr kumimoji="1" lang="ja-JP" altLang="en-US" sz="977" b="1" dirty="0">
                  <a:solidFill>
                    <a:prstClr val="black"/>
                  </a:solidFill>
                  <a:latin typeface="Meiryo UI"/>
                  <a:ea typeface="Meiryo UI"/>
                </a:rPr>
                <a:t>経済的影響の見える化</a:t>
              </a:r>
              <a:endParaRPr kumimoji="1" lang="en-US" altLang="ja-JP" sz="977" b="1" dirty="0">
                <a:solidFill>
                  <a:prstClr val="black"/>
                </a:solidFill>
                <a:latin typeface="Meiryo UI"/>
                <a:ea typeface="Meiryo UI"/>
              </a:endParaRPr>
            </a:p>
            <a:p>
              <a:pPr marL="345139" lvl="1" indent="-164372" defTabSz="812241">
                <a:spcBef>
                  <a:spcPts val="192"/>
                </a:spcBef>
                <a:buFont typeface="Wingdings" panose="05000000000000000000" pitchFamily="2" charset="2"/>
                <a:buChar char="ü"/>
                <a:defRPr/>
              </a:pPr>
              <a:r>
                <a:rPr kumimoji="1" lang="ja-JP" altLang="en-US" sz="977" b="1" dirty="0">
                  <a:solidFill>
                    <a:prstClr val="black"/>
                  </a:solidFill>
                  <a:latin typeface="Meiryo UI"/>
                  <a:ea typeface="Meiryo UI"/>
                </a:rPr>
                <a:t>投資基準に活用</a:t>
              </a:r>
              <a:endParaRPr kumimoji="1" lang="en-US" altLang="ja-JP" sz="977" b="1" dirty="0">
                <a:solidFill>
                  <a:prstClr val="black"/>
                </a:solidFill>
                <a:latin typeface="Meiryo UI"/>
                <a:ea typeface="Meiryo UI"/>
              </a:endParaRPr>
            </a:p>
            <a:p>
              <a:pPr marL="448679" lvl="2" indent="-219163" defTabSz="812241">
                <a:spcBef>
                  <a:spcPts val="192"/>
                </a:spcBef>
                <a:buFont typeface="+mj-lt"/>
                <a:buAutoNum type="alphaUcParenR"/>
                <a:defRPr/>
              </a:pPr>
              <a:r>
                <a:rPr kumimoji="1" lang="ja-JP" altLang="en-US" sz="977" dirty="0">
                  <a:solidFill>
                    <a:prstClr val="black"/>
                  </a:solidFill>
                  <a:latin typeface="Meiryo UI"/>
                  <a:ea typeface="Meiryo UI"/>
                </a:rPr>
                <a:t>投資基準の引き下げ</a:t>
              </a:r>
              <a:endParaRPr kumimoji="1" lang="en-US" altLang="ja-JP" sz="977" dirty="0">
                <a:solidFill>
                  <a:prstClr val="black"/>
                </a:solidFill>
                <a:latin typeface="Meiryo UI"/>
                <a:ea typeface="Meiryo UI"/>
              </a:endParaRPr>
            </a:p>
            <a:p>
              <a:pPr marL="448679" lvl="2" indent="-219163" defTabSz="812241">
                <a:spcBef>
                  <a:spcPts val="192"/>
                </a:spcBef>
                <a:buFont typeface="+mj-lt"/>
                <a:buAutoNum type="alphaUcParenR"/>
                <a:defRPr/>
              </a:pPr>
              <a:r>
                <a:rPr kumimoji="1" lang="ja-JP" altLang="en-US" sz="977" dirty="0">
                  <a:solidFill>
                    <a:prstClr val="black"/>
                  </a:solidFill>
                  <a:latin typeface="Meiryo UI"/>
                  <a:ea typeface="Meiryo UI"/>
                </a:rPr>
                <a:t>参考値としての活用</a:t>
              </a:r>
              <a:endParaRPr kumimoji="1" lang="en-US" altLang="ja-JP" sz="977" dirty="0">
                <a:solidFill>
                  <a:prstClr val="black"/>
                </a:solidFill>
                <a:latin typeface="Meiryo UI"/>
                <a:ea typeface="Meiryo UI"/>
              </a:endParaRPr>
            </a:p>
            <a:p>
              <a:pPr marL="345139" lvl="1" indent="-164372" defTabSz="812241">
                <a:spcBef>
                  <a:spcPts val="192"/>
                </a:spcBef>
                <a:buFont typeface="Wingdings" panose="05000000000000000000" pitchFamily="2" charset="2"/>
                <a:buChar char="ü"/>
                <a:defRPr/>
              </a:pPr>
              <a:r>
                <a:rPr kumimoji="1" lang="ja-JP" altLang="en-US" sz="977" b="1" dirty="0">
                  <a:solidFill>
                    <a:prstClr val="black"/>
                  </a:solidFill>
                  <a:latin typeface="Meiryo UI"/>
                  <a:ea typeface="Meiryo UI"/>
                </a:rPr>
                <a:t>低炭素ファンドの組成</a:t>
              </a:r>
              <a:endParaRPr kumimoji="1" lang="en-US" altLang="ja-JP" sz="977" b="1" dirty="0">
                <a:solidFill>
                  <a:prstClr val="black"/>
                </a:solidFill>
                <a:latin typeface="Meiryo UI"/>
                <a:ea typeface="Meiryo UI"/>
              </a:endParaRPr>
            </a:p>
          </p:txBody>
        </p:sp>
        <p:sp>
          <p:nvSpPr>
            <p:cNvPr id="60" name="正方形/長方形 59"/>
            <p:cNvSpPr/>
            <p:nvPr/>
          </p:nvSpPr>
          <p:spPr bwMode="gray">
            <a:xfrm>
              <a:off x="7354528" y="2385354"/>
              <a:ext cx="2642192" cy="1518561"/>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主体となる</a:t>
              </a:r>
              <a:r>
                <a:rPr kumimoji="1" lang="ja-JP" altLang="en-US" sz="977" b="1" dirty="0">
                  <a:solidFill>
                    <a:prstClr val="black"/>
                  </a:solidFill>
                  <a:latin typeface="Meiryo UI"/>
                  <a:ea typeface="Meiryo UI"/>
                </a:rPr>
                <a:t>社内組織、</a:t>
              </a:r>
              <a:r>
                <a:rPr kumimoji="1" lang="en-US" altLang="ja-JP" sz="977" b="1" dirty="0">
                  <a:solidFill>
                    <a:prstClr val="black"/>
                  </a:solidFill>
                  <a:latin typeface="Meiryo UI"/>
                  <a:ea typeface="Meiryo UI"/>
                </a:rPr>
                <a:t>ICP</a:t>
              </a:r>
              <a:r>
                <a:rPr kumimoji="1" lang="ja-JP" altLang="en-US" sz="977" b="1" dirty="0">
                  <a:solidFill>
                    <a:prstClr val="black"/>
                  </a:solidFill>
                  <a:latin typeface="Meiryo UI"/>
                  <a:ea typeface="Meiryo UI"/>
                </a:rPr>
                <a:t>導入後の推進計画（ロードマップ）、適用範囲、推進の時間軸</a:t>
              </a:r>
              <a:r>
                <a:rPr kumimoji="1" lang="ja-JP" altLang="en-US" sz="977" dirty="0">
                  <a:solidFill>
                    <a:prstClr val="black"/>
                  </a:solidFill>
                  <a:latin typeface="Meiryo UI"/>
                  <a:ea typeface="Meiryo UI"/>
                </a:rPr>
                <a:t>を決定</a:t>
              </a:r>
              <a:endParaRPr kumimoji="1" lang="en-US" altLang="ja-JP" sz="977" dirty="0">
                <a:solidFill>
                  <a:prstClr val="black"/>
                </a:solidFill>
                <a:latin typeface="Meiryo UI"/>
                <a:ea typeface="Meiryo UI"/>
              </a:endParaRPr>
            </a:p>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推進にあたっては、</a:t>
              </a:r>
              <a:r>
                <a:rPr kumimoji="1" lang="ja-JP" altLang="en-US" sz="977" b="1" dirty="0">
                  <a:solidFill>
                    <a:prstClr val="black"/>
                  </a:solidFill>
                  <a:latin typeface="Meiryo UI"/>
                  <a:ea typeface="Meiryo UI"/>
                </a:rPr>
                <a:t>関連部署の巻き込み</a:t>
              </a:r>
              <a:r>
                <a:rPr kumimoji="1" lang="ja-JP" altLang="en-US" sz="977" dirty="0">
                  <a:solidFill>
                    <a:prstClr val="black"/>
                  </a:solidFill>
                  <a:latin typeface="Meiryo UI"/>
                  <a:ea typeface="Meiryo UI"/>
                </a:rPr>
                <a:t>や、</a:t>
              </a:r>
              <a:br>
                <a:rPr kumimoji="1" lang="en-US" altLang="ja-JP" sz="977" dirty="0">
                  <a:solidFill>
                    <a:prstClr val="black"/>
                  </a:solidFill>
                  <a:latin typeface="Meiryo UI"/>
                  <a:ea typeface="Meiryo UI"/>
                </a:rPr>
              </a:br>
              <a:r>
                <a:rPr kumimoji="1" lang="ja-JP" altLang="en-US" sz="977" b="1" dirty="0">
                  <a:solidFill>
                    <a:prstClr val="black"/>
                  </a:solidFill>
                  <a:latin typeface="Meiryo UI"/>
                  <a:ea typeface="Meiryo UI"/>
                </a:rPr>
                <a:t>上層部のコミットメント</a:t>
              </a:r>
              <a:r>
                <a:rPr kumimoji="1" lang="ja-JP" altLang="en-US" sz="977" dirty="0">
                  <a:solidFill>
                    <a:prstClr val="black"/>
                  </a:solidFill>
                  <a:latin typeface="Meiryo UI"/>
                  <a:ea typeface="Meiryo UI"/>
                </a:rPr>
                <a:t>を得ていく必要</a:t>
              </a:r>
              <a:endParaRPr kumimoji="1" lang="en-US" altLang="ja-JP" sz="977" dirty="0">
                <a:solidFill>
                  <a:prstClr val="black"/>
                </a:solidFill>
                <a:latin typeface="Meiryo UI"/>
                <a:ea typeface="Meiryo UI"/>
              </a:endParaRPr>
            </a:p>
          </p:txBody>
        </p:sp>
        <p:sp>
          <p:nvSpPr>
            <p:cNvPr id="61" name="正方形/長方形 60"/>
            <p:cNvSpPr/>
            <p:nvPr/>
          </p:nvSpPr>
          <p:spPr bwMode="gray">
            <a:xfrm>
              <a:off x="1777165" y="4653307"/>
              <a:ext cx="2642192" cy="1426158"/>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主に</a:t>
              </a:r>
              <a:r>
                <a:rPr kumimoji="1" lang="en-US" altLang="ja-JP" sz="977" dirty="0">
                  <a:solidFill>
                    <a:prstClr val="black"/>
                  </a:solidFill>
                  <a:latin typeface="Meiryo UI"/>
                  <a:ea typeface="Meiryo UI"/>
                </a:rPr>
                <a:t>3</a:t>
              </a:r>
              <a:r>
                <a:rPr kumimoji="1" lang="ja-JP" altLang="en-US" sz="977" dirty="0">
                  <a:solidFill>
                    <a:prstClr val="black"/>
                  </a:solidFill>
                  <a:latin typeface="Meiryo UI"/>
                  <a:ea typeface="Meiryo UI"/>
                </a:rPr>
                <a:t>パターンの事例が存在</a:t>
              </a:r>
              <a:endParaRPr kumimoji="1" lang="en-US" altLang="ja-JP" sz="977" dirty="0">
                <a:solidFill>
                  <a:prstClr val="black"/>
                </a:solidFill>
                <a:latin typeface="Meiryo UI"/>
                <a:ea typeface="Meiryo UI"/>
              </a:endParaRPr>
            </a:p>
            <a:p>
              <a:pPr marL="345139" lvl="1" indent="-219163" defTabSz="812241">
                <a:spcBef>
                  <a:spcPts val="192"/>
                </a:spcBef>
                <a:buFont typeface="+mj-lt"/>
                <a:buAutoNum type="alphaUcParenR"/>
                <a:defRPr/>
              </a:pPr>
              <a:r>
                <a:rPr kumimoji="1" lang="ja-JP" altLang="en-US" sz="977" dirty="0">
                  <a:solidFill>
                    <a:prstClr val="black"/>
                  </a:solidFill>
                  <a:latin typeface="Meiryo UI"/>
                  <a:ea typeface="Meiryo UI"/>
                </a:rPr>
                <a:t>単一の価格を設定</a:t>
              </a:r>
              <a:endParaRPr kumimoji="1" lang="en-US" altLang="ja-JP" sz="977" dirty="0">
                <a:solidFill>
                  <a:prstClr val="black"/>
                </a:solidFill>
                <a:latin typeface="Meiryo UI"/>
                <a:ea typeface="Meiryo UI"/>
              </a:endParaRPr>
            </a:p>
            <a:p>
              <a:pPr marL="345139" lvl="1" indent="-219163" defTabSz="812241">
                <a:spcBef>
                  <a:spcPts val="192"/>
                </a:spcBef>
                <a:buFont typeface="+mj-lt"/>
                <a:buAutoNum type="alphaUcParenR"/>
                <a:defRPr/>
              </a:pPr>
              <a:r>
                <a:rPr kumimoji="1" lang="ja-JP" altLang="en-US" sz="977" dirty="0">
                  <a:solidFill>
                    <a:prstClr val="black"/>
                  </a:solidFill>
                  <a:latin typeface="Meiryo UI"/>
                  <a:ea typeface="Meiryo UI"/>
                </a:rPr>
                <a:t>複数の価格を設定</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例）</a:t>
              </a:r>
              <a:r>
                <a:rPr kumimoji="1" lang="en-US" altLang="ja-JP" sz="977" dirty="0">
                  <a:solidFill>
                    <a:prstClr val="black"/>
                  </a:solidFill>
                  <a:latin typeface="Meiryo UI"/>
                  <a:ea typeface="Meiryo UI"/>
                </a:rPr>
                <a:t>R&amp;D</a:t>
              </a:r>
              <a:r>
                <a:rPr kumimoji="1" lang="ja-JP" altLang="en-US" sz="977" dirty="0">
                  <a:solidFill>
                    <a:prstClr val="black"/>
                  </a:solidFill>
                  <a:latin typeface="Meiryo UI"/>
                  <a:ea typeface="Meiryo UI"/>
                </a:rPr>
                <a:t>などの利用目的に応じて設定</a:t>
              </a:r>
              <a:endParaRPr kumimoji="1" lang="en-US" altLang="ja-JP" sz="977" dirty="0">
                <a:solidFill>
                  <a:prstClr val="black"/>
                </a:solidFill>
                <a:latin typeface="Meiryo UI"/>
                <a:ea typeface="Meiryo UI"/>
              </a:endParaRPr>
            </a:p>
          </p:txBody>
        </p:sp>
        <p:sp>
          <p:nvSpPr>
            <p:cNvPr id="62" name="正方形/長方形 61"/>
            <p:cNvSpPr/>
            <p:nvPr/>
          </p:nvSpPr>
          <p:spPr bwMode="gray">
            <a:xfrm>
              <a:off x="1777165" y="3988785"/>
              <a:ext cx="2642192" cy="579653"/>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外部価格・想定・過去実績・削減目標を基に</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決定</a:t>
              </a:r>
              <a:endParaRPr kumimoji="1" lang="en-US" altLang="ja-JP" sz="977" dirty="0">
                <a:solidFill>
                  <a:prstClr val="black"/>
                </a:solidFill>
                <a:latin typeface="Meiryo UI"/>
                <a:ea typeface="Meiryo UI"/>
              </a:endParaRPr>
            </a:p>
          </p:txBody>
        </p:sp>
        <p:sp>
          <p:nvSpPr>
            <p:cNvPr id="74" name="正方形/長方形 73"/>
            <p:cNvSpPr/>
            <p:nvPr/>
          </p:nvSpPr>
          <p:spPr bwMode="gray">
            <a:xfrm>
              <a:off x="4565846" y="4653307"/>
              <a:ext cx="2642192" cy="1426158"/>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主に</a:t>
              </a:r>
              <a:r>
                <a:rPr kumimoji="1" lang="en-US" altLang="ja-JP" sz="977" dirty="0">
                  <a:solidFill>
                    <a:prstClr val="black"/>
                  </a:solidFill>
                  <a:latin typeface="Meiryo UI"/>
                  <a:ea typeface="Meiryo UI"/>
                </a:rPr>
                <a:t>4</a:t>
              </a:r>
              <a:r>
                <a:rPr kumimoji="1" lang="ja-JP" altLang="en-US" sz="977" dirty="0">
                  <a:solidFill>
                    <a:prstClr val="black"/>
                  </a:solidFill>
                  <a:latin typeface="Meiryo UI"/>
                  <a:ea typeface="Meiryo UI"/>
                </a:rPr>
                <a:t>パターンの事例が存在</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経済的影響の見える化</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投資基準の参照値</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投資基準の引き下げ</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低炭素投資ファンドを形成</a:t>
              </a:r>
              <a:endParaRPr kumimoji="1" lang="en-US" altLang="ja-JP" sz="977" dirty="0">
                <a:solidFill>
                  <a:prstClr val="black"/>
                </a:solidFill>
                <a:latin typeface="Meiryo UI"/>
                <a:ea typeface="Meiryo UI"/>
              </a:endParaRPr>
            </a:p>
          </p:txBody>
        </p:sp>
        <p:sp>
          <p:nvSpPr>
            <p:cNvPr id="75" name="正方形/長方形 74"/>
            <p:cNvSpPr/>
            <p:nvPr/>
          </p:nvSpPr>
          <p:spPr bwMode="gray">
            <a:xfrm>
              <a:off x="4565846" y="3988785"/>
              <a:ext cx="2642192" cy="579653"/>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導入目的</a:t>
              </a:r>
              <a:r>
                <a:rPr kumimoji="1" lang="en-US" altLang="ja-JP" sz="977" dirty="0">
                  <a:solidFill>
                    <a:prstClr val="black"/>
                  </a:solidFill>
                  <a:latin typeface="Meiryo UI"/>
                  <a:ea typeface="Meiryo UI"/>
                </a:rPr>
                <a:t>(</a:t>
              </a:r>
              <a:r>
                <a:rPr kumimoji="1" lang="ja-JP" altLang="en-US" sz="977" dirty="0">
                  <a:solidFill>
                    <a:prstClr val="black"/>
                  </a:solidFill>
                  <a:latin typeface="Meiryo UI"/>
                  <a:ea typeface="Meiryo UI"/>
                </a:rPr>
                <a:t>低炭素目標の達成・情報開示の</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推進・低炭素規制への準備</a:t>
              </a:r>
              <a:r>
                <a:rPr kumimoji="1" lang="en-US" altLang="ja-JP" sz="977" dirty="0">
                  <a:solidFill>
                    <a:prstClr val="black"/>
                  </a:solidFill>
                  <a:latin typeface="Meiryo UI"/>
                  <a:ea typeface="Meiryo UI"/>
                </a:rPr>
                <a:t>/</a:t>
              </a:r>
              <a:r>
                <a:rPr kumimoji="1" lang="ja-JP" altLang="en-US" sz="977" dirty="0">
                  <a:solidFill>
                    <a:prstClr val="black"/>
                  </a:solidFill>
                  <a:latin typeface="Meiryo UI"/>
                  <a:ea typeface="Meiryo UI"/>
                </a:rPr>
                <a:t>対応</a:t>
              </a:r>
              <a:r>
                <a:rPr kumimoji="1" lang="en-US" altLang="ja-JP" sz="977" dirty="0">
                  <a:solidFill>
                    <a:prstClr val="black"/>
                  </a:solidFill>
                  <a:latin typeface="Meiryo UI"/>
                  <a:ea typeface="Meiryo UI"/>
                </a:rPr>
                <a:t>)</a:t>
              </a:r>
              <a:r>
                <a:rPr kumimoji="1" lang="ja-JP" altLang="en-US" sz="977" dirty="0">
                  <a:solidFill>
                    <a:prstClr val="black"/>
                  </a:solidFill>
                  <a:latin typeface="Meiryo UI"/>
                  <a:ea typeface="Meiryo UI"/>
                </a:rPr>
                <a:t>を基に決定</a:t>
              </a:r>
            </a:p>
          </p:txBody>
        </p:sp>
        <p:sp>
          <p:nvSpPr>
            <p:cNvPr id="77" name="正方形/長方形 76"/>
            <p:cNvSpPr/>
            <p:nvPr/>
          </p:nvSpPr>
          <p:spPr bwMode="gray">
            <a:xfrm>
              <a:off x="7354528" y="3969327"/>
              <a:ext cx="2642192" cy="2110138"/>
            </a:xfrm>
            <a:prstGeom prst="rect">
              <a:avLst/>
            </a:prstGeom>
            <a:solidFill>
              <a:schemeClr val="bg1"/>
            </a:solidFill>
            <a:ln w="12700" algn="ctr">
              <a:solidFill>
                <a:srgbClr val="BBBCBC"/>
              </a:solidFill>
              <a:miter lim="800000"/>
              <a:headEnd/>
              <a:tailEnd/>
            </a:ln>
            <a:effectLst/>
          </p:spPr>
          <p:txBody>
            <a:bodyPr wrap="square" lIns="34514" tIns="34514" rIns="34514" bIns="34514" rtlCol="0" anchor="t"/>
            <a:lstStyle/>
            <a:p>
              <a:pPr marL="164372" indent="-164372" defTabSz="812241">
                <a:spcBef>
                  <a:spcPts val="192"/>
                </a:spcBef>
                <a:buFont typeface="Wingdings" panose="05000000000000000000" pitchFamily="2" charset="2"/>
                <a:buChar char="n"/>
                <a:defRPr/>
              </a:pPr>
              <a:r>
                <a:rPr kumimoji="1" lang="ja-JP" altLang="en-US" sz="977" dirty="0">
                  <a:solidFill>
                    <a:prstClr val="black"/>
                  </a:solidFill>
                  <a:latin typeface="Meiryo UI"/>
                  <a:ea typeface="Meiryo UI"/>
                </a:rPr>
                <a:t>企業によって成功要因は異なる。本ガイドラインでは下記の事例を紹介</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適用範囲・推進時間軸を定めた導入ロードマップを策定</a:t>
              </a:r>
              <a:endParaRPr kumimoji="1" lang="en-US" altLang="ja-JP" sz="977" dirty="0">
                <a:solidFill>
                  <a:prstClr val="black"/>
                </a:solidFill>
                <a:latin typeface="Meiryo UI"/>
                <a:ea typeface="Meiryo UI"/>
              </a:endParaRPr>
            </a:p>
            <a:p>
              <a:pPr marL="345139" indent="-219163" defTabSz="812241">
                <a:spcBef>
                  <a:spcPts val="192"/>
                </a:spcBef>
                <a:buFont typeface="+mj-lt"/>
                <a:buAutoNum type="alphaUcParenR"/>
                <a:defRPr/>
              </a:pPr>
              <a:r>
                <a:rPr kumimoji="1" lang="ja-JP" altLang="en-US" sz="977" dirty="0">
                  <a:solidFill>
                    <a:prstClr val="black"/>
                  </a:solidFill>
                  <a:latin typeface="Meiryo UI"/>
                  <a:ea typeface="Meiryo UI"/>
                </a:rPr>
                <a:t>社内での組織体制を検討</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例）担当部署・委員会の設置</a:t>
              </a:r>
              <a:br>
                <a:rPr kumimoji="1" lang="en-US" altLang="ja-JP" sz="977" dirty="0">
                  <a:solidFill>
                    <a:prstClr val="black"/>
                  </a:solidFill>
                  <a:latin typeface="Meiryo UI"/>
                  <a:ea typeface="Meiryo UI"/>
                </a:rPr>
              </a:br>
              <a:r>
                <a:rPr kumimoji="1" lang="ja-JP" altLang="en-US" sz="977" dirty="0">
                  <a:solidFill>
                    <a:prstClr val="black"/>
                  </a:solidFill>
                  <a:latin typeface="Meiryo UI"/>
                  <a:ea typeface="Meiryo UI"/>
                </a:rPr>
                <a:t>　　上層部の低炭素投資のコミットメントを</a:t>
              </a:r>
              <a:br>
                <a:rPr kumimoji="1" lang="en-US" altLang="ja-JP" sz="977" dirty="0">
                  <a:solidFill>
                    <a:prstClr val="black"/>
                  </a:solidFill>
                  <a:latin typeface="Meiryo UI"/>
                  <a:ea typeface="Meiryo UI"/>
                </a:rPr>
              </a:br>
              <a:r>
                <a:rPr kumimoji="1" lang="en-US" altLang="ja-JP" sz="977" dirty="0">
                  <a:solidFill>
                    <a:prstClr val="black"/>
                  </a:solidFill>
                  <a:latin typeface="Meiryo UI"/>
                  <a:ea typeface="Meiryo UI"/>
                </a:rPr>
                <a:t>    </a:t>
              </a:r>
              <a:r>
                <a:rPr kumimoji="1" lang="ja-JP" altLang="en-US" sz="977" dirty="0">
                  <a:solidFill>
                    <a:prstClr val="black"/>
                  </a:solidFill>
                  <a:latin typeface="Meiryo UI"/>
                  <a:ea typeface="Meiryo UI"/>
                </a:rPr>
                <a:t>獲得</a:t>
              </a:r>
              <a:endParaRPr kumimoji="1" lang="en-US" altLang="ja-JP" sz="977" dirty="0">
                <a:solidFill>
                  <a:prstClr val="black"/>
                </a:solidFill>
                <a:latin typeface="Meiryo UI"/>
                <a:ea typeface="Meiryo UI"/>
              </a:endParaRPr>
            </a:p>
          </p:txBody>
        </p:sp>
        <p:sp>
          <p:nvSpPr>
            <p:cNvPr id="78" name="正方形/長方形 77"/>
            <p:cNvSpPr/>
            <p:nvPr/>
          </p:nvSpPr>
          <p:spPr bwMode="gray">
            <a:xfrm>
              <a:off x="644358" y="3988785"/>
              <a:ext cx="905247" cy="579653"/>
            </a:xfrm>
            <a:prstGeom prst="rect">
              <a:avLst/>
            </a:prstGeom>
            <a:solidFill>
              <a:schemeClr val="bg1">
                <a:lumMod val="95000"/>
              </a:schemeClr>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dirty="0">
                  <a:solidFill>
                    <a:prstClr val="black"/>
                  </a:solidFill>
                  <a:latin typeface="Meiryo UI"/>
                  <a:ea typeface="Meiryo UI"/>
                </a:rPr>
                <a:t>決定方法</a:t>
              </a:r>
              <a:endParaRPr kumimoji="1" lang="en-US" altLang="ja-JP" sz="1244" dirty="0">
                <a:solidFill>
                  <a:prstClr val="black"/>
                </a:solidFill>
                <a:latin typeface="Meiryo UI"/>
                <a:ea typeface="Meiryo UI"/>
              </a:endParaRPr>
            </a:p>
          </p:txBody>
        </p:sp>
        <p:sp>
          <p:nvSpPr>
            <p:cNvPr id="79" name="正方形/長方形 78"/>
            <p:cNvSpPr/>
            <p:nvPr/>
          </p:nvSpPr>
          <p:spPr bwMode="gray">
            <a:xfrm>
              <a:off x="644358" y="4653307"/>
              <a:ext cx="905247" cy="1426158"/>
            </a:xfrm>
            <a:prstGeom prst="rect">
              <a:avLst/>
            </a:prstGeom>
            <a:solidFill>
              <a:schemeClr val="bg1">
                <a:lumMod val="95000"/>
              </a:schemeClr>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dirty="0">
                  <a:solidFill>
                    <a:prstClr val="black"/>
                  </a:solidFill>
                  <a:latin typeface="Meiryo UI"/>
                  <a:ea typeface="Meiryo UI"/>
                </a:rPr>
                <a:t>事例</a:t>
              </a:r>
              <a:endParaRPr kumimoji="1" lang="en-US" altLang="ja-JP" sz="1244" dirty="0">
                <a:solidFill>
                  <a:prstClr val="black"/>
                </a:solidFill>
                <a:latin typeface="Meiryo UI"/>
                <a:ea typeface="Meiryo UI"/>
              </a:endParaRPr>
            </a:p>
          </p:txBody>
        </p:sp>
        <p:sp>
          <p:nvSpPr>
            <p:cNvPr id="80" name="正方形/長方形 79"/>
            <p:cNvSpPr/>
            <p:nvPr/>
          </p:nvSpPr>
          <p:spPr bwMode="gray">
            <a:xfrm>
              <a:off x="644358" y="6186701"/>
              <a:ext cx="905247" cy="786113"/>
            </a:xfrm>
            <a:prstGeom prst="rect">
              <a:avLst/>
            </a:prstGeom>
            <a:solidFill>
              <a:schemeClr val="bg1">
                <a:lumMod val="95000"/>
              </a:schemeClr>
            </a:solidFill>
            <a:ln w="12700" algn="ctr">
              <a:solidFill>
                <a:srgbClr val="BBBCBC"/>
              </a:solidFill>
              <a:miter lim="800000"/>
              <a:headEnd/>
              <a:tailEnd/>
            </a:ln>
            <a:effectLst>
              <a:outerShdw blurRad="50800" dist="38100" dir="2700000" algn="tl" rotWithShape="0">
                <a:prstClr val="black">
                  <a:alpha val="40000"/>
                </a:prstClr>
              </a:outerShdw>
            </a:effectLst>
          </p:spPr>
          <p:txBody>
            <a:bodyPr wrap="square" lIns="34514" tIns="34514" rIns="34514" bIns="34514" rtlCol="0" anchor="ctr"/>
            <a:lstStyle/>
            <a:p>
              <a:pPr algn="ctr" defTabSz="812241">
                <a:defRPr/>
              </a:pPr>
              <a:r>
                <a:rPr kumimoji="1" lang="ja-JP" altLang="en-US" sz="1244" dirty="0">
                  <a:solidFill>
                    <a:prstClr val="black"/>
                  </a:solidFill>
                  <a:latin typeface="Meiryo UI"/>
                  <a:ea typeface="Meiryo UI"/>
                </a:rPr>
                <a:t>ポイント</a:t>
              </a:r>
              <a:endParaRPr kumimoji="1" lang="en-US" altLang="ja-JP" sz="1244" dirty="0">
                <a:solidFill>
                  <a:prstClr val="black"/>
                </a:solidFill>
                <a:latin typeface="Meiryo UI"/>
                <a:ea typeface="Meiryo UI"/>
              </a:endParaRPr>
            </a:p>
          </p:txBody>
        </p:sp>
        <p:sp>
          <p:nvSpPr>
            <p:cNvPr id="14" name="角丸四角形 13"/>
            <p:cNvSpPr/>
            <p:nvPr/>
          </p:nvSpPr>
          <p:spPr bwMode="gray">
            <a:xfrm>
              <a:off x="2486550" y="6186702"/>
              <a:ext cx="1939834" cy="786111"/>
            </a:xfrm>
            <a:prstGeom prst="roundRect">
              <a:avLst/>
            </a:prstGeom>
            <a:solidFill>
              <a:schemeClr val="bg1"/>
            </a:solidFill>
            <a:ln w="12700" algn="ctr">
              <a:solidFill>
                <a:srgbClr val="C00000"/>
              </a:solidFill>
              <a:miter lim="800000"/>
              <a:headEnd/>
              <a:tailEnd/>
            </a:ln>
          </p:spPr>
          <p:txBody>
            <a:bodyPr wrap="square" lIns="34514" tIns="34514" rIns="34514" bIns="34514" rtlCol="0" anchor="ctr"/>
            <a:lstStyle/>
            <a:p>
              <a:pPr algn="ctr" defTabSz="812241">
                <a:defRPr/>
              </a:pPr>
              <a:r>
                <a:rPr kumimoji="1" lang="ja-JP" altLang="en-US" sz="1066" b="1" dirty="0">
                  <a:solidFill>
                    <a:srgbClr val="C00000"/>
                  </a:solidFill>
                  <a:latin typeface="Meiryo UI"/>
                  <a:ea typeface="Meiryo UI"/>
                </a:rPr>
                <a:t>自社内の同意状況も踏まえて現実的な選択肢を提示する</a:t>
              </a:r>
            </a:p>
          </p:txBody>
        </p:sp>
        <p:sp>
          <p:nvSpPr>
            <p:cNvPr id="93" name="角丸四角形 92"/>
            <p:cNvSpPr/>
            <p:nvPr/>
          </p:nvSpPr>
          <p:spPr bwMode="gray">
            <a:xfrm>
              <a:off x="5318318" y="6186701"/>
              <a:ext cx="1889720" cy="786113"/>
            </a:xfrm>
            <a:prstGeom prst="roundRect">
              <a:avLst/>
            </a:prstGeom>
            <a:solidFill>
              <a:schemeClr val="bg1"/>
            </a:solidFill>
            <a:ln w="12700" algn="ctr">
              <a:solidFill>
                <a:srgbClr val="C00000"/>
              </a:solidFill>
              <a:miter lim="800000"/>
              <a:headEnd/>
              <a:tailEnd/>
            </a:ln>
          </p:spPr>
          <p:txBody>
            <a:bodyPr wrap="square" lIns="34514" tIns="34514" rIns="34514" bIns="34514" rtlCol="0" anchor="ctr"/>
            <a:lstStyle/>
            <a:p>
              <a:pPr algn="ctr" defTabSz="812241">
                <a:defRPr/>
              </a:pPr>
              <a:r>
                <a:rPr kumimoji="1" lang="ja-JP" altLang="en-US" sz="1066" b="1" dirty="0">
                  <a:solidFill>
                    <a:srgbClr val="C00000"/>
                  </a:solidFill>
                  <a:latin typeface="Meiryo UI"/>
                  <a:ea typeface="Meiryo UI"/>
                </a:rPr>
                <a:t>導入目的</a:t>
              </a:r>
              <a:endParaRPr kumimoji="1" lang="en-US" altLang="ja-JP" sz="1066" b="1" dirty="0">
                <a:solidFill>
                  <a:srgbClr val="C00000"/>
                </a:solidFill>
                <a:latin typeface="Meiryo UI"/>
                <a:ea typeface="Meiryo UI"/>
              </a:endParaRPr>
            </a:p>
            <a:p>
              <a:pPr algn="ctr" defTabSz="812241">
                <a:defRPr/>
              </a:pPr>
              <a:r>
                <a:rPr kumimoji="1" lang="ja-JP" altLang="en-US" sz="1066" b="1" dirty="0">
                  <a:solidFill>
                    <a:srgbClr val="C00000"/>
                  </a:solidFill>
                  <a:latin typeface="Meiryo UI"/>
                  <a:ea typeface="Meiryo UI"/>
                </a:rPr>
                <a:t>に沿った活用方法を検討する</a:t>
              </a:r>
              <a:endParaRPr kumimoji="1" lang="en-US" altLang="ja-JP" sz="1066" b="1" dirty="0">
                <a:solidFill>
                  <a:srgbClr val="C00000"/>
                </a:solidFill>
                <a:latin typeface="Meiryo UI"/>
                <a:ea typeface="Meiryo UI"/>
              </a:endParaRPr>
            </a:p>
          </p:txBody>
        </p:sp>
        <p:sp>
          <p:nvSpPr>
            <p:cNvPr id="96" name="角丸四角形 95"/>
            <p:cNvSpPr/>
            <p:nvPr/>
          </p:nvSpPr>
          <p:spPr bwMode="gray">
            <a:xfrm>
              <a:off x="8107000" y="6186701"/>
              <a:ext cx="1889720" cy="786113"/>
            </a:xfrm>
            <a:prstGeom prst="roundRect">
              <a:avLst/>
            </a:prstGeom>
            <a:solidFill>
              <a:schemeClr val="bg1"/>
            </a:solidFill>
            <a:ln w="12700" algn="ctr">
              <a:solidFill>
                <a:srgbClr val="C00000"/>
              </a:solidFill>
              <a:miter lim="800000"/>
              <a:headEnd/>
              <a:tailEnd/>
            </a:ln>
          </p:spPr>
          <p:txBody>
            <a:bodyPr wrap="square" lIns="34514" tIns="34514" rIns="34514" bIns="34514" rtlCol="0" anchor="ctr"/>
            <a:lstStyle/>
            <a:p>
              <a:pPr algn="ctr" defTabSz="812241">
                <a:defRPr/>
              </a:pPr>
              <a:r>
                <a:rPr kumimoji="1" lang="ja-JP" altLang="en-US" sz="1066" b="1" dirty="0">
                  <a:solidFill>
                    <a:srgbClr val="C00000"/>
                  </a:solidFill>
                  <a:latin typeface="Meiryo UI"/>
                  <a:ea typeface="Meiryo UI"/>
                </a:rPr>
                <a:t>企業の実態に沿った</a:t>
              </a:r>
              <a:endParaRPr kumimoji="1" lang="en-US" altLang="ja-JP" sz="1066" b="1" dirty="0">
                <a:solidFill>
                  <a:srgbClr val="C00000"/>
                </a:solidFill>
                <a:latin typeface="Meiryo UI"/>
                <a:ea typeface="Meiryo UI"/>
              </a:endParaRPr>
            </a:p>
            <a:p>
              <a:pPr algn="ctr" defTabSz="812241">
                <a:defRPr/>
              </a:pPr>
              <a:r>
                <a:rPr kumimoji="1" lang="ja-JP" altLang="en-US" sz="1066" b="1" dirty="0">
                  <a:solidFill>
                    <a:srgbClr val="C00000"/>
                  </a:solidFill>
                  <a:latin typeface="Meiryo UI"/>
                  <a:ea typeface="Meiryo UI"/>
                </a:rPr>
                <a:t>時間軸を伴う推進が</a:t>
              </a:r>
              <a:endParaRPr kumimoji="1" lang="en-US" altLang="ja-JP" sz="1066" b="1" dirty="0">
                <a:solidFill>
                  <a:srgbClr val="C00000"/>
                </a:solidFill>
                <a:latin typeface="Meiryo UI"/>
                <a:ea typeface="Meiryo UI"/>
              </a:endParaRPr>
            </a:p>
            <a:p>
              <a:pPr algn="ctr" defTabSz="812241">
                <a:defRPr/>
              </a:pPr>
              <a:r>
                <a:rPr kumimoji="1" lang="ja-JP" altLang="en-US" sz="1066" b="1" dirty="0">
                  <a:solidFill>
                    <a:srgbClr val="C00000"/>
                  </a:solidFill>
                  <a:latin typeface="Meiryo UI"/>
                  <a:ea typeface="Meiryo UI"/>
                </a:rPr>
                <a:t>重要</a:t>
              </a:r>
              <a:endParaRPr kumimoji="1" lang="en-US" altLang="ja-JP" sz="1066" b="1" dirty="0">
                <a:solidFill>
                  <a:srgbClr val="C00000"/>
                </a:solidFill>
                <a:latin typeface="Meiryo UI"/>
                <a:ea typeface="Meiryo UI"/>
              </a:endParaRPr>
            </a:p>
          </p:txBody>
        </p:sp>
        <p:grpSp>
          <p:nvGrpSpPr>
            <p:cNvPr id="82" name="Group 18"/>
            <p:cNvGrpSpPr>
              <a:grpSpLocks noChangeAspect="1"/>
            </p:cNvGrpSpPr>
            <p:nvPr/>
          </p:nvGrpSpPr>
          <p:grpSpPr bwMode="auto">
            <a:xfrm>
              <a:off x="1776252" y="6307106"/>
              <a:ext cx="607809" cy="669203"/>
              <a:chOff x="2588" y="407"/>
              <a:chExt cx="594" cy="654"/>
            </a:xfrm>
            <a:solidFill>
              <a:srgbClr val="D3191C"/>
            </a:solidFill>
          </p:grpSpPr>
          <p:sp>
            <p:nvSpPr>
              <p:cNvPr id="83" name="Freeform 19"/>
              <p:cNvSpPr>
                <a:spLocks noEditPoints="1"/>
              </p:cNvSpPr>
              <p:nvPr/>
            </p:nvSpPr>
            <p:spPr bwMode="auto">
              <a:xfrm>
                <a:off x="2741" y="594"/>
                <a:ext cx="287" cy="467"/>
              </a:xfrm>
              <a:custGeom>
                <a:avLst/>
                <a:gdLst>
                  <a:gd name="T0" fmla="*/ 193 w 236"/>
                  <a:gd name="T1" fmla="*/ 183 h 341"/>
                  <a:gd name="T2" fmla="*/ 215 w 236"/>
                  <a:gd name="T3" fmla="*/ 147 h 341"/>
                  <a:gd name="T4" fmla="*/ 150 w 236"/>
                  <a:gd name="T5" fmla="*/ 7 h 341"/>
                  <a:gd name="T6" fmla="*/ 112 w 236"/>
                  <a:gd name="T7" fmla="*/ 0 h 341"/>
                  <a:gd name="T8" fmla="*/ 112 w 236"/>
                  <a:gd name="T9" fmla="*/ 0 h 341"/>
                  <a:gd name="T10" fmla="*/ 10 w 236"/>
                  <a:gd name="T11" fmla="*/ 72 h 341"/>
                  <a:gd name="T12" fmla="*/ 11 w 236"/>
                  <a:gd name="T13" fmla="*/ 151 h 341"/>
                  <a:gd name="T14" fmla="*/ 15 w 236"/>
                  <a:gd name="T15" fmla="*/ 160 h 341"/>
                  <a:gd name="T16" fmla="*/ 31 w 236"/>
                  <a:gd name="T17" fmla="*/ 183 h 341"/>
                  <a:gd name="T18" fmla="*/ 56 w 236"/>
                  <a:gd name="T19" fmla="*/ 231 h 341"/>
                  <a:gd name="T20" fmla="*/ 56 w 236"/>
                  <a:gd name="T21" fmla="*/ 244 h 341"/>
                  <a:gd name="T22" fmla="*/ 46 w 236"/>
                  <a:gd name="T23" fmla="*/ 262 h 341"/>
                  <a:gd name="T24" fmla="*/ 46 w 236"/>
                  <a:gd name="T25" fmla="*/ 274 h 341"/>
                  <a:gd name="T26" fmla="*/ 46 w 236"/>
                  <a:gd name="T27" fmla="*/ 292 h 341"/>
                  <a:gd name="T28" fmla="*/ 53 w 236"/>
                  <a:gd name="T29" fmla="*/ 308 h 341"/>
                  <a:gd name="T30" fmla="*/ 65 w 236"/>
                  <a:gd name="T31" fmla="*/ 319 h 341"/>
                  <a:gd name="T32" fmla="*/ 76 w 236"/>
                  <a:gd name="T33" fmla="*/ 325 h 341"/>
                  <a:gd name="T34" fmla="*/ 107 w 236"/>
                  <a:gd name="T35" fmla="*/ 341 h 341"/>
                  <a:gd name="T36" fmla="*/ 117 w 236"/>
                  <a:gd name="T37" fmla="*/ 341 h 341"/>
                  <a:gd name="T38" fmla="*/ 148 w 236"/>
                  <a:gd name="T39" fmla="*/ 325 h 341"/>
                  <a:gd name="T40" fmla="*/ 158 w 236"/>
                  <a:gd name="T41" fmla="*/ 319 h 341"/>
                  <a:gd name="T42" fmla="*/ 170 w 236"/>
                  <a:gd name="T43" fmla="*/ 308 h 341"/>
                  <a:gd name="T44" fmla="*/ 177 w 236"/>
                  <a:gd name="T45" fmla="*/ 292 h 341"/>
                  <a:gd name="T46" fmla="*/ 177 w 236"/>
                  <a:gd name="T47" fmla="*/ 274 h 341"/>
                  <a:gd name="T48" fmla="*/ 177 w 236"/>
                  <a:gd name="T49" fmla="*/ 262 h 341"/>
                  <a:gd name="T50" fmla="*/ 168 w 236"/>
                  <a:gd name="T51" fmla="*/ 245 h 341"/>
                  <a:gd name="T52" fmla="*/ 168 w 236"/>
                  <a:gd name="T53" fmla="*/ 231 h 341"/>
                  <a:gd name="T54" fmla="*/ 193 w 236"/>
                  <a:gd name="T55" fmla="*/ 183 h 341"/>
                  <a:gd name="T56" fmla="*/ 156 w 236"/>
                  <a:gd name="T57" fmla="*/ 274 h 341"/>
                  <a:gd name="T58" fmla="*/ 156 w 236"/>
                  <a:gd name="T59" fmla="*/ 292 h 341"/>
                  <a:gd name="T60" fmla="*/ 156 w 236"/>
                  <a:gd name="T61" fmla="*/ 293 h 341"/>
                  <a:gd name="T62" fmla="*/ 144 w 236"/>
                  <a:gd name="T63" fmla="*/ 304 h 341"/>
                  <a:gd name="T64" fmla="*/ 143 w 236"/>
                  <a:gd name="T65" fmla="*/ 304 h 341"/>
                  <a:gd name="T66" fmla="*/ 133 w 236"/>
                  <a:gd name="T67" fmla="*/ 304 h 341"/>
                  <a:gd name="T68" fmla="*/ 132 w 236"/>
                  <a:gd name="T69" fmla="*/ 305 h 341"/>
                  <a:gd name="T70" fmla="*/ 132 w 236"/>
                  <a:gd name="T71" fmla="*/ 307 h 341"/>
                  <a:gd name="T72" fmla="*/ 117 w 236"/>
                  <a:gd name="T73" fmla="*/ 320 h 341"/>
                  <a:gd name="T74" fmla="*/ 107 w 236"/>
                  <a:gd name="T75" fmla="*/ 320 h 341"/>
                  <a:gd name="T76" fmla="*/ 92 w 236"/>
                  <a:gd name="T77" fmla="*/ 307 h 341"/>
                  <a:gd name="T78" fmla="*/ 92 w 236"/>
                  <a:gd name="T79" fmla="*/ 305 h 341"/>
                  <a:gd name="T80" fmla="*/ 91 w 236"/>
                  <a:gd name="T81" fmla="*/ 304 h 341"/>
                  <a:gd name="T82" fmla="*/ 80 w 236"/>
                  <a:gd name="T83" fmla="*/ 304 h 341"/>
                  <a:gd name="T84" fmla="*/ 79 w 236"/>
                  <a:gd name="T85" fmla="*/ 304 h 341"/>
                  <a:gd name="T86" fmla="*/ 68 w 236"/>
                  <a:gd name="T87" fmla="*/ 293 h 341"/>
                  <a:gd name="T88" fmla="*/ 67 w 236"/>
                  <a:gd name="T89" fmla="*/ 292 h 341"/>
                  <a:gd name="T90" fmla="*/ 67 w 236"/>
                  <a:gd name="T91" fmla="*/ 274 h 341"/>
                  <a:gd name="T92" fmla="*/ 67 w 236"/>
                  <a:gd name="T93" fmla="*/ 264 h 341"/>
                  <a:gd name="T94" fmla="*/ 67 w 236"/>
                  <a:gd name="T95" fmla="*/ 262 h 341"/>
                  <a:gd name="T96" fmla="*/ 68 w 236"/>
                  <a:gd name="T97" fmla="*/ 262 h 341"/>
                  <a:gd name="T98" fmla="*/ 155 w 236"/>
                  <a:gd name="T99" fmla="*/ 262 h 341"/>
                  <a:gd name="T100" fmla="*/ 156 w 236"/>
                  <a:gd name="T101" fmla="*/ 262 h 341"/>
                  <a:gd name="T102" fmla="*/ 156 w 236"/>
                  <a:gd name="T103" fmla="*/ 264 h 341"/>
                  <a:gd name="T104" fmla="*/ 156 w 236"/>
                  <a:gd name="T105" fmla="*/ 274 h 341"/>
                  <a:gd name="T106" fmla="*/ 184 w 236"/>
                  <a:gd name="T107" fmla="*/ 136 h 341"/>
                  <a:gd name="T108" fmla="*/ 140 w 236"/>
                  <a:gd name="T109" fmla="*/ 180 h 341"/>
                  <a:gd name="T110" fmla="*/ 135 w 236"/>
                  <a:gd name="T111" fmla="*/ 180 h 341"/>
                  <a:gd name="T112" fmla="*/ 156 w 236"/>
                  <a:gd name="T113" fmla="*/ 149 h 341"/>
                  <a:gd name="T114" fmla="*/ 110 w 236"/>
                  <a:gd name="T115" fmla="*/ 50 h 341"/>
                  <a:gd name="T116" fmla="*/ 69 w 236"/>
                  <a:gd name="T117" fmla="*/ 46 h 341"/>
                  <a:gd name="T118" fmla="*/ 112 w 236"/>
                  <a:gd name="T119" fmla="*/ 33 h 341"/>
                  <a:gd name="T120" fmla="*/ 138 w 236"/>
                  <a:gd name="T121" fmla="*/ 38 h 341"/>
                  <a:gd name="T122" fmla="*/ 181 w 236"/>
                  <a:gd name="T123" fmla="*/ 77 h 341"/>
                  <a:gd name="T124" fmla="*/ 184 w 236"/>
                  <a:gd name="T125" fmla="*/ 13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341">
                    <a:moveTo>
                      <a:pt x="193" y="183"/>
                    </a:moveTo>
                    <a:cubicBezTo>
                      <a:pt x="202" y="173"/>
                      <a:pt x="210" y="161"/>
                      <a:pt x="215" y="147"/>
                    </a:cubicBezTo>
                    <a:cubicBezTo>
                      <a:pt x="236" y="91"/>
                      <a:pt x="207" y="28"/>
                      <a:pt x="150" y="7"/>
                    </a:cubicBezTo>
                    <a:cubicBezTo>
                      <a:pt x="137" y="2"/>
                      <a:pt x="125" y="0"/>
                      <a:pt x="112" y="0"/>
                    </a:cubicBezTo>
                    <a:cubicBezTo>
                      <a:pt x="112" y="0"/>
                      <a:pt x="112" y="0"/>
                      <a:pt x="112" y="0"/>
                    </a:cubicBezTo>
                    <a:cubicBezTo>
                      <a:pt x="68" y="0"/>
                      <a:pt x="26" y="28"/>
                      <a:pt x="10" y="72"/>
                    </a:cubicBezTo>
                    <a:cubicBezTo>
                      <a:pt x="0" y="98"/>
                      <a:pt x="1" y="126"/>
                      <a:pt x="11" y="151"/>
                    </a:cubicBezTo>
                    <a:cubicBezTo>
                      <a:pt x="12" y="154"/>
                      <a:pt x="13" y="157"/>
                      <a:pt x="15" y="160"/>
                    </a:cubicBezTo>
                    <a:cubicBezTo>
                      <a:pt x="19" y="168"/>
                      <a:pt x="25" y="176"/>
                      <a:pt x="31" y="183"/>
                    </a:cubicBezTo>
                    <a:cubicBezTo>
                      <a:pt x="36" y="189"/>
                      <a:pt x="49" y="208"/>
                      <a:pt x="56" y="231"/>
                    </a:cubicBezTo>
                    <a:cubicBezTo>
                      <a:pt x="56" y="244"/>
                      <a:pt x="56" y="244"/>
                      <a:pt x="56" y="244"/>
                    </a:cubicBezTo>
                    <a:cubicBezTo>
                      <a:pt x="50" y="248"/>
                      <a:pt x="46" y="255"/>
                      <a:pt x="46" y="262"/>
                    </a:cubicBezTo>
                    <a:cubicBezTo>
                      <a:pt x="46" y="274"/>
                      <a:pt x="46" y="274"/>
                      <a:pt x="46" y="274"/>
                    </a:cubicBezTo>
                    <a:cubicBezTo>
                      <a:pt x="46" y="292"/>
                      <a:pt x="46" y="292"/>
                      <a:pt x="46" y="292"/>
                    </a:cubicBezTo>
                    <a:cubicBezTo>
                      <a:pt x="46" y="298"/>
                      <a:pt x="49" y="304"/>
                      <a:pt x="53" y="308"/>
                    </a:cubicBezTo>
                    <a:cubicBezTo>
                      <a:pt x="65" y="319"/>
                      <a:pt x="65" y="319"/>
                      <a:pt x="65" y="319"/>
                    </a:cubicBezTo>
                    <a:cubicBezTo>
                      <a:pt x="68" y="322"/>
                      <a:pt x="72" y="324"/>
                      <a:pt x="76" y="325"/>
                    </a:cubicBezTo>
                    <a:cubicBezTo>
                      <a:pt x="82" y="335"/>
                      <a:pt x="94" y="341"/>
                      <a:pt x="107" y="341"/>
                    </a:cubicBezTo>
                    <a:cubicBezTo>
                      <a:pt x="117" y="341"/>
                      <a:pt x="117" y="341"/>
                      <a:pt x="117" y="341"/>
                    </a:cubicBezTo>
                    <a:cubicBezTo>
                      <a:pt x="130" y="341"/>
                      <a:pt x="142" y="334"/>
                      <a:pt x="148" y="325"/>
                    </a:cubicBezTo>
                    <a:cubicBezTo>
                      <a:pt x="152" y="324"/>
                      <a:pt x="155" y="322"/>
                      <a:pt x="158" y="319"/>
                    </a:cubicBezTo>
                    <a:cubicBezTo>
                      <a:pt x="170" y="308"/>
                      <a:pt x="170" y="308"/>
                      <a:pt x="170" y="308"/>
                    </a:cubicBezTo>
                    <a:cubicBezTo>
                      <a:pt x="174" y="304"/>
                      <a:pt x="177" y="298"/>
                      <a:pt x="177" y="292"/>
                    </a:cubicBezTo>
                    <a:cubicBezTo>
                      <a:pt x="177" y="274"/>
                      <a:pt x="177" y="274"/>
                      <a:pt x="177" y="274"/>
                    </a:cubicBezTo>
                    <a:cubicBezTo>
                      <a:pt x="177" y="262"/>
                      <a:pt x="177" y="262"/>
                      <a:pt x="177" y="262"/>
                    </a:cubicBezTo>
                    <a:cubicBezTo>
                      <a:pt x="177" y="255"/>
                      <a:pt x="173" y="249"/>
                      <a:pt x="168" y="245"/>
                    </a:cubicBezTo>
                    <a:cubicBezTo>
                      <a:pt x="168" y="231"/>
                      <a:pt x="168" y="231"/>
                      <a:pt x="168" y="231"/>
                    </a:cubicBezTo>
                    <a:cubicBezTo>
                      <a:pt x="175" y="208"/>
                      <a:pt x="188" y="190"/>
                      <a:pt x="193" y="183"/>
                    </a:cubicBezTo>
                    <a:close/>
                    <a:moveTo>
                      <a:pt x="156" y="274"/>
                    </a:moveTo>
                    <a:cubicBezTo>
                      <a:pt x="156" y="292"/>
                      <a:pt x="156" y="292"/>
                      <a:pt x="156" y="292"/>
                    </a:cubicBezTo>
                    <a:cubicBezTo>
                      <a:pt x="156" y="292"/>
                      <a:pt x="156" y="293"/>
                      <a:pt x="156" y="293"/>
                    </a:cubicBezTo>
                    <a:cubicBezTo>
                      <a:pt x="144" y="304"/>
                      <a:pt x="144" y="304"/>
                      <a:pt x="144" y="304"/>
                    </a:cubicBezTo>
                    <a:cubicBezTo>
                      <a:pt x="144" y="304"/>
                      <a:pt x="143" y="304"/>
                      <a:pt x="143" y="304"/>
                    </a:cubicBezTo>
                    <a:cubicBezTo>
                      <a:pt x="133" y="304"/>
                      <a:pt x="133" y="304"/>
                      <a:pt x="133" y="304"/>
                    </a:cubicBezTo>
                    <a:cubicBezTo>
                      <a:pt x="133" y="304"/>
                      <a:pt x="132" y="305"/>
                      <a:pt x="132" y="305"/>
                    </a:cubicBezTo>
                    <a:cubicBezTo>
                      <a:pt x="132" y="307"/>
                      <a:pt x="132" y="307"/>
                      <a:pt x="132" y="307"/>
                    </a:cubicBezTo>
                    <a:cubicBezTo>
                      <a:pt x="132" y="314"/>
                      <a:pt x="126" y="320"/>
                      <a:pt x="117" y="320"/>
                    </a:cubicBezTo>
                    <a:cubicBezTo>
                      <a:pt x="107" y="320"/>
                      <a:pt x="107" y="320"/>
                      <a:pt x="107" y="320"/>
                    </a:cubicBezTo>
                    <a:cubicBezTo>
                      <a:pt x="98" y="320"/>
                      <a:pt x="92" y="314"/>
                      <a:pt x="92" y="307"/>
                    </a:cubicBezTo>
                    <a:cubicBezTo>
                      <a:pt x="92" y="305"/>
                      <a:pt x="92" y="305"/>
                      <a:pt x="92" y="305"/>
                    </a:cubicBezTo>
                    <a:cubicBezTo>
                      <a:pt x="92" y="305"/>
                      <a:pt x="91" y="304"/>
                      <a:pt x="91" y="304"/>
                    </a:cubicBezTo>
                    <a:cubicBezTo>
                      <a:pt x="80" y="304"/>
                      <a:pt x="80" y="304"/>
                      <a:pt x="80" y="304"/>
                    </a:cubicBezTo>
                    <a:cubicBezTo>
                      <a:pt x="80" y="304"/>
                      <a:pt x="80" y="304"/>
                      <a:pt x="79" y="304"/>
                    </a:cubicBezTo>
                    <a:cubicBezTo>
                      <a:pt x="68" y="293"/>
                      <a:pt x="68" y="293"/>
                      <a:pt x="68" y="293"/>
                    </a:cubicBezTo>
                    <a:cubicBezTo>
                      <a:pt x="67" y="293"/>
                      <a:pt x="67" y="292"/>
                      <a:pt x="67" y="292"/>
                    </a:cubicBezTo>
                    <a:cubicBezTo>
                      <a:pt x="67" y="274"/>
                      <a:pt x="67" y="274"/>
                      <a:pt x="67" y="274"/>
                    </a:cubicBezTo>
                    <a:cubicBezTo>
                      <a:pt x="67" y="264"/>
                      <a:pt x="67" y="264"/>
                      <a:pt x="67" y="264"/>
                    </a:cubicBezTo>
                    <a:cubicBezTo>
                      <a:pt x="67" y="262"/>
                      <a:pt x="67" y="262"/>
                      <a:pt x="67" y="262"/>
                    </a:cubicBezTo>
                    <a:cubicBezTo>
                      <a:pt x="67" y="262"/>
                      <a:pt x="67" y="262"/>
                      <a:pt x="68" y="262"/>
                    </a:cubicBezTo>
                    <a:cubicBezTo>
                      <a:pt x="155" y="262"/>
                      <a:pt x="155" y="262"/>
                      <a:pt x="155" y="262"/>
                    </a:cubicBezTo>
                    <a:cubicBezTo>
                      <a:pt x="156" y="262"/>
                      <a:pt x="156" y="262"/>
                      <a:pt x="156" y="262"/>
                    </a:cubicBezTo>
                    <a:cubicBezTo>
                      <a:pt x="156" y="264"/>
                      <a:pt x="156" y="264"/>
                      <a:pt x="156" y="264"/>
                    </a:cubicBezTo>
                    <a:lnTo>
                      <a:pt x="156" y="274"/>
                    </a:lnTo>
                    <a:close/>
                    <a:moveTo>
                      <a:pt x="184" y="136"/>
                    </a:moveTo>
                    <a:cubicBezTo>
                      <a:pt x="176" y="157"/>
                      <a:pt x="160" y="173"/>
                      <a:pt x="140" y="180"/>
                    </a:cubicBezTo>
                    <a:cubicBezTo>
                      <a:pt x="135" y="180"/>
                      <a:pt x="135" y="180"/>
                      <a:pt x="135" y="180"/>
                    </a:cubicBezTo>
                    <a:cubicBezTo>
                      <a:pt x="144" y="172"/>
                      <a:pt x="152" y="162"/>
                      <a:pt x="156" y="149"/>
                    </a:cubicBezTo>
                    <a:cubicBezTo>
                      <a:pt x="171" y="109"/>
                      <a:pt x="150" y="65"/>
                      <a:pt x="110" y="50"/>
                    </a:cubicBezTo>
                    <a:cubicBezTo>
                      <a:pt x="97" y="45"/>
                      <a:pt x="83" y="44"/>
                      <a:pt x="69" y="46"/>
                    </a:cubicBezTo>
                    <a:cubicBezTo>
                      <a:pt x="82" y="38"/>
                      <a:pt x="97" y="33"/>
                      <a:pt x="112" y="33"/>
                    </a:cubicBezTo>
                    <a:cubicBezTo>
                      <a:pt x="121" y="33"/>
                      <a:pt x="130" y="35"/>
                      <a:pt x="138" y="38"/>
                    </a:cubicBezTo>
                    <a:cubicBezTo>
                      <a:pt x="158" y="45"/>
                      <a:pt x="173" y="59"/>
                      <a:pt x="181" y="77"/>
                    </a:cubicBezTo>
                    <a:cubicBezTo>
                      <a:pt x="190" y="96"/>
                      <a:pt x="191" y="117"/>
                      <a:pt x="1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85" name="Freeform 20"/>
              <p:cNvSpPr>
                <a:spLocks/>
              </p:cNvSpPr>
              <p:nvPr/>
            </p:nvSpPr>
            <p:spPr bwMode="auto">
              <a:xfrm>
                <a:off x="2865" y="407"/>
                <a:ext cx="42" cy="95"/>
              </a:xfrm>
              <a:custGeom>
                <a:avLst/>
                <a:gdLst>
                  <a:gd name="T0" fmla="*/ 28 w 28"/>
                  <a:gd name="T1" fmla="*/ 49 h 63"/>
                  <a:gd name="T2" fmla="*/ 28 w 28"/>
                  <a:gd name="T3" fmla="*/ 14 h 63"/>
                  <a:gd name="T4" fmla="*/ 14 w 28"/>
                  <a:gd name="T5" fmla="*/ 0 h 63"/>
                  <a:gd name="T6" fmla="*/ 0 w 28"/>
                  <a:gd name="T7" fmla="*/ 14 h 63"/>
                  <a:gd name="T8" fmla="*/ 0 w 28"/>
                  <a:gd name="T9" fmla="*/ 49 h 63"/>
                  <a:gd name="T10" fmla="*/ 14 w 28"/>
                  <a:gd name="T11" fmla="*/ 63 h 63"/>
                  <a:gd name="T12" fmla="*/ 28 w 28"/>
                  <a:gd name="T13" fmla="*/ 49 h 63"/>
                </a:gdLst>
                <a:ahLst/>
                <a:cxnLst>
                  <a:cxn ang="0">
                    <a:pos x="T0" y="T1"/>
                  </a:cxn>
                  <a:cxn ang="0">
                    <a:pos x="T2" y="T3"/>
                  </a:cxn>
                  <a:cxn ang="0">
                    <a:pos x="T4" y="T5"/>
                  </a:cxn>
                  <a:cxn ang="0">
                    <a:pos x="T6" y="T7"/>
                  </a:cxn>
                  <a:cxn ang="0">
                    <a:pos x="T8" y="T9"/>
                  </a:cxn>
                  <a:cxn ang="0">
                    <a:pos x="T10" y="T11"/>
                  </a:cxn>
                  <a:cxn ang="0">
                    <a:pos x="T12" y="T13"/>
                  </a:cxn>
                </a:cxnLst>
                <a:rect l="0" t="0" r="r" b="b"/>
                <a:pathLst>
                  <a:path w="28" h="63">
                    <a:moveTo>
                      <a:pt x="28" y="49"/>
                    </a:moveTo>
                    <a:cubicBezTo>
                      <a:pt x="28" y="14"/>
                      <a:pt x="28" y="14"/>
                      <a:pt x="28" y="14"/>
                    </a:cubicBezTo>
                    <a:cubicBezTo>
                      <a:pt x="28" y="7"/>
                      <a:pt x="22" y="0"/>
                      <a:pt x="14" y="0"/>
                    </a:cubicBezTo>
                    <a:cubicBezTo>
                      <a:pt x="6" y="0"/>
                      <a:pt x="0" y="7"/>
                      <a:pt x="0" y="14"/>
                    </a:cubicBezTo>
                    <a:cubicBezTo>
                      <a:pt x="0" y="49"/>
                      <a:pt x="0" y="49"/>
                      <a:pt x="0" y="49"/>
                    </a:cubicBezTo>
                    <a:cubicBezTo>
                      <a:pt x="0" y="57"/>
                      <a:pt x="6" y="63"/>
                      <a:pt x="14" y="63"/>
                    </a:cubicBezTo>
                    <a:cubicBezTo>
                      <a:pt x="22" y="63"/>
                      <a:pt x="28" y="57"/>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86" name="Freeform 21"/>
              <p:cNvSpPr>
                <a:spLocks/>
              </p:cNvSpPr>
              <p:nvPr/>
            </p:nvSpPr>
            <p:spPr bwMode="auto">
              <a:xfrm>
                <a:off x="3049" y="521"/>
                <a:ext cx="90" cy="75"/>
              </a:xfrm>
              <a:custGeom>
                <a:avLst/>
                <a:gdLst>
                  <a:gd name="T0" fmla="*/ 55 w 60"/>
                  <a:gd name="T1" fmla="*/ 7 h 50"/>
                  <a:gd name="T2" fmla="*/ 36 w 60"/>
                  <a:gd name="T3" fmla="*/ 4 h 50"/>
                  <a:gd name="T4" fmla="*/ 8 w 60"/>
                  <a:gd name="T5" fmla="*/ 25 h 50"/>
                  <a:gd name="T6" fmla="*/ 5 w 60"/>
                  <a:gd name="T7" fmla="*/ 44 h 50"/>
                  <a:gd name="T8" fmla="*/ 16 w 60"/>
                  <a:gd name="T9" fmla="*/ 50 h 50"/>
                  <a:gd name="T10" fmla="*/ 24 w 60"/>
                  <a:gd name="T11" fmla="*/ 47 h 50"/>
                  <a:gd name="T12" fmla="*/ 52 w 60"/>
                  <a:gd name="T13" fmla="*/ 27 h 50"/>
                  <a:gd name="T14" fmla="*/ 55 w 60"/>
                  <a:gd name="T15" fmla="*/ 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55" y="7"/>
                    </a:moveTo>
                    <a:cubicBezTo>
                      <a:pt x="51" y="1"/>
                      <a:pt x="42" y="0"/>
                      <a:pt x="36" y="4"/>
                    </a:cubicBezTo>
                    <a:cubicBezTo>
                      <a:pt x="8" y="25"/>
                      <a:pt x="8" y="25"/>
                      <a:pt x="8" y="25"/>
                    </a:cubicBezTo>
                    <a:cubicBezTo>
                      <a:pt x="1" y="30"/>
                      <a:pt x="0" y="38"/>
                      <a:pt x="5" y="44"/>
                    </a:cubicBezTo>
                    <a:cubicBezTo>
                      <a:pt x="7" y="48"/>
                      <a:pt x="12" y="50"/>
                      <a:pt x="16" y="50"/>
                    </a:cubicBezTo>
                    <a:cubicBezTo>
                      <a:pt x="19" y="50"/>
                      <a:pt x="22" y="49"/>
                      <a:pt x="24" y="47"/>
                    </a:cubicBezTo>
                    <a:cubicBezTo>
                      <a:pt x="52" y="27"/>
                      <a:pt x="52" y="27"/>
                      <a:pt x="52" y="27"/>
                    </a:cubicBezTo>
                    <a:cubicBezTo>
                      <a:pt x="58" y="22"/>
                      <a:pt x="60" y="13"/>
                      <a:pt x="5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87" name="Freeform 22"/>
              <p:cNvSpPr>
                <a:spLocks/>
              </p:cNvSpPr>
              <p:nvPr/>
            </p:nvSpPr>
            <p:spPr bwMode="auto">
              <a:xfrm>
                <a:off x="3085" y="758"/>
                <a:ext cx="97" cy="60"/>
              </a:xfrm>
              <a:custGeom>
                <a:avLst/>
                <a:gdLst>
                  <a:gd name="T0" fmla="*/ 2 w 65"/>
                  <a:gd name="T1" fmla="*/ 12 h 40"/>
                  <a:gd name="T2" fmla="*/ 11 w 65"/>
                  <a:gd name="T3" fmla="*/ 29 h 40"/>
                  <a:gd name="T4" fmla="*/ 45 w 65"/>
                  <a:gd name="T5" fmla="*/ 39 h 40"/>
                  <a:gd name="T6" fmla="*/ 49 w 65"/>
                  <a:gd name="T7" fmla="*/ 40 h 40"/>
                  <a:gd name="T8" fmla="*/ 62 w 65"/>
                  <a:gd name="T9" fmla="*/ 30 h 40"/>
                  <a:gd name="T10" fmla="*/ 53 w 65"/>
                  <a:gd name="T11" fmla="*/ 13 h 40"/>
                  <a:gd name="T12" fmla="*/ 20 w 65"/>
                  <a:gd name="T13" fmla="*/ 2 h 40"/>
                  <a:gd name="T14" fmla="*/ 2 w 65"/>
                  <a:gd name="T15" fmla="*/ 1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2" y="12"/>
                    </a:moveTo>
                    <a:cubicBezTo>
                      <a:pt x="0" y="19"/>
                      <a:pt x="4" y="27"/>
                      <a:pt x="11" y="29"/>
                    </a:cubicBezTo>
                    <a:cubicBezTo>
                      <a:pt x="45" y="39"/>
                      <a:pt x="45" y="39"/>
                      <a:pt x="45" y="39"/>
                    </a:cubicBezTo>
                    <a:cubicBezTo>
                      <a:pt x="46" y="40"/>
                      <a:pt x="48" y="40"/>
                      <a:pt x="49" y="40"/>
                    </a:cubicBezTo>
                    <a:cubicBezTo>
                      <a:pt x="55" y="40"/>
                      <a:pt x="60" y="36"/>
                      <a:pt x="62" y="30"/>
                    </a:cubicBezTo>
                    <a:cubicBezTo>
                      <a:pt x="65" y="23"/>
                      <a:pt x="60" y="15"/>
                      <a:pt x="53" y="13"/>
                    </a:cubicBezTo>
                    <a:cubicBezTo>
                      <a:pt x="20" y="2"/>
                      <a:pt x="20" y="2"/>
                      <a:pt x="20" y="2"/>
                    </a:cubicBezTo>
                    <a:cubicBezTo>
                      <a:pt x="12" y="0"/>
                      <a:pt x="4" y="4"/>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88" name="Freeform 23"/>
              <p:cNvSpPr>
                <a:spLocks/>
              </p:cNvSpPr>
              <p:nvPr/>
            </p:nvSpPr>
            <p:spPr bwMode="auto">
              <a:xfrm>
                <a:off x="2631" y="521"/>
                <a:ext cx="90" cy="75"/>
              </a:xfrm>
              <a:custGeom>
                <a:avLst/>
                <a:gdLst>
                  <a:gd name="T0" fmla="*/ 7 w 60"/>
                  <a:gd name="T1" fmla="*/ 27 h 50"/>
                  <a:gd name="T2" fmla="*/ 36 w 60"/>
                  <a:gd name="T3" fmla="*/ 47 h 50"/>
                  <a:gd name="T4" fmla="*/ 44 w 60"/>
                  <a:gd name="T5" fmla="*/ 50 h 50"/>
                  <a:gd name="T6" fmla="*/ 55 w 60"/>
                  <a:gd name="T7" fmla="*/ 44 h 50"/>
                  <a:gd name="T8" fmla="*/ 52 w 60"/>
                  <a:gd name="T9" fmla="*/ 25 h 50"/>
                  <a:gd name="T10" fmla="*/ 24 w 60"/>
                  <a:gd name="T11" fmla="*/ 4 h 50"/>
                  <a:gd name="T12" fmla="*/ 5 w 60"/>
                  <a:gd name="T13" fmla="*/ 7 h 50"/>
                  <a:gd name="T14" fmla="*/ 7 w 60"/>
                  <a:gd name="T15" fmla="*/ 2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7" y="27"/>
                    </a:moveTo>
                    <a:cubicBezTo>
                      <a:pt x="36" y="47"/>
                      <a:pt x="36" y="47"/>
                      <a:pt x="36" y="47"/>
                    </a:cubicBezTo>
                    <a:cubicBezTo>
                      <a:pt x="38" y="49"/>
                      <a:pt x="41" y="50"/>
                      <a:pt x="44" y="50"/>
                    </a:cubicBezTo>
                    <a:cubicBezTo>
                      <a:pt x="48" y="50"/>
                      <a:pt x="52" y="48"/>
                      <a:pt x="55" y="44"/>
                    </a:cubicBezTo>
                    <a:cubicBezTo>
                      <a:pt x="60" y="38"/>
                      <a:pt x="58" y="30"/>
                      <a:pt x="52" y="25"/>
                    </a:cubicBezTo>
                    <a:cubicBezTo>
                      <a:pt x="24" y="4"/>
                      <a:pt x="24" y="4"/>
                      <a:pt x="24" y="4"/>
                    </a:cubicBezTo>
                    <a:cubicBezTo>
                      <a:pt x="18" y="0"/>
                      <a:pt x="9" y="1"/>
                      <a:pt x="5" y="7"/>
                    </a:cubicBezTo>
                    <a:cubicBezTo>
                      <a:pt x="0" y="13"/>
                      <a:pt x="1" y="22"/>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89" name="Freeform 24"/>
              <p:cNvSpPr>
                <a:spLocks/>
              </p:cNvSpPr>
              <p:nvPr/>
            </p:nvSpPr>
            <p:spPr bwMode="auto">
              <a:xfrm>
                <a:off x="2588" y="758"/>
                <a:ext cx="97" cy="60"/>
              </a:xfrm>
              <a:custGeom>
                <a:avLst/>
                <a:gdLst>
                  <a:gd name="T0" fmla="*/ 16 w 65"/>
                  <a:gd name="T1" fmla="*/ 40 h 40"/>
                  <a:gd name="T2" fmla="*/ 20 w 65"/>
                  <a:gd name="T3" fmla="*/ 39 h 40"/>
                  <a:gd name="T4" fmla="*/ 53 w 65"/>
                  <a:gd name="T5" fmla="*/ 29 h 40"/>
                  <a:gd name="T6" fmla="*/ 63 w 65"/>
                  <a:gd name="T7" fmla="*/ 12 h 40"/>
                  <a:gd name="T8" fmla="*/ 45 w 65"/>
                  <a:gd name="T9" fmla="*/ 2 h 40"/>
                  <a:gd name="T10" fmla="*/ 12 w 65"/>
                  <a:gd name="T11" fmla="*/ 13 h 40"/>
                  <a:gd name="T12" fmla="*/ 2 w 65"/>
                  <a:gd name="T13" fmla="*/ 30 h 40"/>
                  <a:gd name="T14" fmla="*/ 16 w 6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16" y="40"/>
                    </a:moveTo>
                    <a:cubicBezTo>
                      <a:pt x="17" y="40"/>
                      <a:pt x="18" y="40"/>
                      <a:pt x="20" y="39"/>
                    </a:cubicBezTo>
                    <a:cubicBezTo>
                      <a:pt x="53" y="29"/>
                      <a:pt x="53" y="29"/>
                      <a:pt x="53" y="29"/>
                    </a:cubicBezTo>
                    <a:cubicBezTo>
                      <a:pt x="61" y="27"/>
                      <a:pt x="65" y="19"/>
                      <a:pt x="63" y="12"/>
                    </a:cubicBezTo>
                    <a:cubicBezTo>
                      <a:pt x="60" y="4"/>
                      <a:pt x="52" y="0"/>
                      <a:pt x="45" y="2"/>
                    </a:cubicBezTo>
                    <a:cubicBezTo>
                      <a:pt x="12" y="13"/>
                      <a:pt x="12" y="13"/>
                      <a:pt x="12" y="13"/>
                    </a:cubicBezTo>
                    <a:cubicBezTo>
                      <a:pt x="4" y="15"/>
                      <a:pt x="0" y="23"/>
                      <a:pt x="2" y="30"/>
                    </a:cubicBezTo>
                    <a:cubicBezTo>
                      <a:pt x="4" y="36"/>
                      <a:pt x="10"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grpSp>
        <p:grpSp>
          <p:nvGrpSpPr>
            <p:cNvPr id="99" name="Group 18"/>
            <p:cNvGrpSpPr>
              <a:grpSpLocks noChangeAspect="1"/>
            </p:cNvGrpSpPr>
            <p:nvPr/>
          </p:nvGrpSpPr>
          <p:grpSpPr bwMode="auto">
            <a:xfrm>
              <a:off x="4624844" y="6305455"/>
              <a:ext cx="607809" cy="669203"/>
              <a:chOff x="2588" y="407"/>
              <a:chExt cx="594" cy="654"/>
            </a:xfrm>
            <a:solidFill>
              <a:srgbClr val="D3191C"/>
            </a:solidFill>
          </p:grpSpPr>
          <p:sp>
            <p:nvSpPr>
              <p:cNvPr id="100" name="Freeform 19"/>
              <p:cNvSpPr>
                <a:spLocks noEditPoints="1"/>
              </p:cNvSpPr>
              <p:nvPr/>
            </p:nvSpPr>
            <p:spPr bwMode="auto">
              <a:xfrm>
                <a:off x="2741" y="594"/>
                <a:ext cx="287" cy="467"/>
              </a:xfrm>
              <a:custGeom>
                <a:avLst/>
                <a:gdLst>
                  <a:gd name="T0" fmla="*/ 193 w 236"/>
                  <a:gd name="T1" fmla="*/ 183 h 341"/>
                  <a:gd name="T2" fmla="*/ 215 w 236"/>
                  <a:gd name="T3" fmla="*/ 147 h 341"/>
                  <a:gd name="T4" fmla="*/ 150 w 236"/>
                  <a:gd name="T5" fmla="*/ 7 h 341"/>
                  <a:gd name="T6" fmla="*/ 112 w 236"/>
                  <a:gd name="T7" fmla="*/ 0 h 341"/>
                  <a:gd name="T8" fmla="*/ 112 w 236"/>
                  <a:gd name="T9" fmla="*/ 0 h 341"/>
                  <a:gd name="T10" fmla="*/ 10 w 236"/>
                  <a:gd name="T11" fmla="*/ 72 h 341"/>
                  <a:gd name="T12" fmla="*/ 11 w 236"/>
                  <a:gd name="T13" fmla="*/ 151 h 341"/>
                  <a:gd name="T14" fmla="*/ 15 w 236"/>
                  <a:gd name="T15" fmla="*/ 160 h 341"/>
                  <a:gd name="T16" fmla="*/ 31 w 236"/>
                  <a:gd name="T17" fmla="*/ 183 h 341"/>
                  <a:gd name="T18" fmla="*/ 56 w 236"/>
                  <a:gd name="T19" fmla="*/ 231 h 341"/>
                  <a:gd name="T20" fmla="*/ 56 w 236"/>
                  <a:gd name="T21" fmla="*/ 244 h 341"/>
                  <a:gd name="T22" fmla="*/ 46 w 236"/>
                  <a:gd name="T23" fmla="*/ 262 h 341"/>
                  <a:gd name="T24" fmla="*/ 46 w 236"/>
                  <a:gd name="T25" fmla="*/ 274 h 341"/>
                  <a:gd name="T26" fmla="*/ 46 w 236"/>
                  <a:gd name="T27" fmla="*/ 292 h 341"/>
                  <a:gd name="T28" fmla="*/ 53 w 236"/>
                  <a:gd name="T29" fmla="*/ 308 h 341"/>
                  <a:gd name="T30" fmla="*/ 65 w 236"/>
                  <a:gd name="T31" fmla="*/ 319 h 341"/>
                  <a:gd name="T32" fmla="*/ 76 w 236"/>
                  <a:gd name="T33" fmla="*/ 325 h 341"/>
                  <a:gd name="T34" fmla="*/ 107 w 236"/>
                  <a:gd name="T35" fmla="*/ 341 h 341"/>
                  <a:gd name="T36" fmla="*/ 117 w 236"/>
                  <a:gd name="T37" fmla="*/ 341 h 341"/>
                  <a:gd name="T38" fmla="*/ 148 w 236"/>
                  <a:gd name="T39" fmla="*/ 325 h 341"/>
                  <a:gd name="T40" fmla="*/ 158 w 236"/>
                  <a:gd name="T41" fmla="*/ 319 h 341"/>
                  <a:gd name="T42" fmla="*/ 170 w 236"/>
                  <a:gd name="T43" fmla="*/ 308 h 341"/>
                  <a:gd name="T44" fmla="*/ 177 w 236"/>
                  <a:gd name="T45" fmla="*/ 292 h 341"/>
                  <a:gd name="T46" fmla="*/ 177 w 236"/>
                  <a:gd name="T47" fmla="*/ 274 h 341"/>
                  <a:gd name="T48" fmla="*/ 177 w 236"/>
                  <a:gd name="T49" fmla="*/ 262 h 341"/>
                  <a:gd name="T50" fmla="*/ 168 w 236"/>
                  <a:gd name="T51" fmla="*/ 245 h 341"/>
                  <a:gd name="T52" fmla="*/ 168 w 236"/>
                  <a:gd name="T53" fmla="*/ 231 h 341"/>
                  <a:gd name="T54" fmla="*/ 193 w 236"/>
                  <a:gd name="T55" fmla="*/ 183 h 341"/>
                  <a:gd name="T56" fmla="*/ 156 w 236"/>
                  <a:gd name="T57" fmla="*/ 274 h 341"/>
                  <a:gd name="T58" fmla="*/ 156 w 236"/>
                  <a:gd name="T59" fmla="*/ 292 h 341"/>
                  <a:gd name="T60" fmla="*/ 156 w 236"/>
                  <a:gd name="T61" fmla="*/ 293 h 341"/>
                  <a:gd name="T62" fmla="*/ 144 w 236"/>
                  <a:gd name="T63" fmla="*/ 304 h 341"/>
                  <a:gd name="T64" fmla="*/ 143 w 236"/>
                  <a:gd name="T65" fmla="*/ 304 h 341"/>
                  <a:gd name="T66" fmla="*/ 133 w 236"/>
                  <a:gd name="T67" fmla="*/ 304 h 341"/>
                  <a:gd name="T68" fmla="*/ 132 w 236"/>
                  <a:gd name="T69" fmla="*/ 305 h 341"/>
                  <a:gd name="T70" fmla="*/ 132 w 236"/>
                  <a:gd name="T71" fmla="*/ 307 h 341"/>
                  <a:gd name="T72" fmla="*/ 117 w 236"/>
                  <a:gd name="T73" fmla="*/ 320 h 341"/>
                  <a:gd name="T74" fmla="*/ 107 w 236"/>
                  <a:gd name="T75" fmla="*/ 320 h 341"/>
                  <a:gd name="T76" fmla="*/ 92 w 236"/>
                  <a:gd name="T77" fmla="*/ 307 h 341"/>
                  <a:gd name="T78" fmla="*/ 92 w 236"/>
                  <a:gd name="T79" fmla="*/ 305 h 341"/>
                  <a:gd name="T80" fmla="*/ 91 w 236"/>
                  <a:gd name="T81" fmla="*/ 304 h 341"/>
                  <a:gd name="T82" fmla="*/ 80 w 236"/>
                  <a:gd name="T83" fmla="*/ 304 h 341"/>
                  <a:gd name="T84" fmla="*/ 79 w 236"/>
                  <a:gd name="T85" fmla="*/ 304 h 341"/>
                  <a:gd name="T86" fmla="*/ 68 w 236"/>
                  <a:gd name="T87" fmla="*/ 293 h 341"/>
                  <a:gd name="T88" fmla="*/ 67 w 236"/>
                  <a:gd name="T89" fmla="*/ 292 h 341"/>
                  <a:gd name="T90" fmla="*/ 67 w 236"/>
                  <a:gd name="T91" fmla="*/ 274 h 341"/>
                  <a:gd name="T92" fmla="*/ 67 w 236"/>
                  <a:gd name="T93" fmla="*/ 264 h 341"/>
                  <a:gd name="T94" fmla="*/ 67 w 236"/>
                  <a:gd name="T95" fmla="*/ 262 h 341"/>
                  <a:gd name="T96" fmla="*/ 68 w 236"/>
                  <a:gd name="T97" fmla="*/ 262 h 341"/>
                  <a:gd name="T98" fmla="*/ 155 w 236"/>
                  <a:gd name="T99" fmla="*/ 262 h 341"/>
                  <a:gd name="T100" fmla="*/ 156 w 236"/>
                  <a:gd name="T101" fmla="*/ 262 h 341"/>
                  <a:gd name="T102" fmla="*/ 156 w 236"/>
                  <a:gd name="T103" fmla="*/ 264 h 341"/>
                  <a:gd name="T104" fmla="*/ 156 w 236"/>
                  <a:gd name="T105" fmla="*/ 274 h 341"/>
                  <a:gd name="T106" fmla="*/ 184 w 236"/>
                  <a:gd name="T107" fmla="*/ 136 h 341"/>
                  <a:gd name="T108" fmla="*/ 140 w 236"/>
                  <a:gd name="T109" fmla="*/ 180 h 341"/>
                  <a:gd name="T110" fmla="*/ 135 w 236"/>
                  <a:gd name="T111" fmla="*/ 180 h 341"/>
                  <a:gd name="T112" fmla="*/ 156 w 236"/>
                  <a:gd name="T113" fmla="*/ 149 h 341"/>
                  <a:gd name="T114" fmla="*/ 110 w 236"/>
                  <a:gd name="T115" fmla="*/ 50 h 341"/>
                  <a:gd name="T116" fmla="*/ 69 w 236"/>
                  <a:gd name="T117" fmla="*/ 46 h 341"/>
                  <a:gd name="T118" fmla="*/ 112 w 236"/>
                  <a:gd name="T119" fmla="*/ 33 h 341"/>
                  <a:gd name="T120" fmla="*/ 138 w 236"/>
                  <a:gd name="T121" fmla="*/ 38 h 341"/>
                  <a:gd name="T122" fmla="*/ 181 w 236"/>
                  <a:gd name="T123" fmla="*/ 77 h 341"/>
                  <a:gd name="T124" fmla="*/ 184 w 236"/>
                  <a:gd name="T125" fmla="*/ 13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341">
                    <a:moveTo>
                      <a:pt x="193" y="183"/>
                    </a:moveTo>
                    <a:cubicBezTo>
                      <a:pt x="202" y="173"/>
                      <a:pt x="210" y="161"/>
                      <a:pt x="215" y="147"/>
                    </a:cubicBezTo>
                    <a:cubicBezTo>
                      <a:pt x="236" y="91"/>
                      <a:pt x="207" y="28"/>
                      <a:pt x="150" y="7"/>
                    </a:cubicBezTo>
                    <a:cubicBezTo>
                      <a:pt x="137" y="2"/>
                      <a:pt x="125" y="0"/>
                      <a:pt x="112" y="0"/>
                    </a:cubicBezTo>
                    <a:cubicBezTo>
                      <a:pt x="112" y="0"/>
                      <a:pt x="112" y="0"/>
                      <a:pt x="112" y="0"/>
                    </a:cubicBezTo>
                    <a:cubicBezTo>
                      <a:pt x="68" y="0"/>
                      <a:pt x="26" y="28"/>
                      <a:pt x="10" y="72"/>
                    </a:cubicBezTo>
                    <a:cubicBezTo>
                      <a:pt x="0" y="98"/>
                      <a:pt x="1" y="126"/>
                      <a:pt x="11" y="151"/>
                    </a:cubicBezTo>
                    <a:cubicBezTo>
                      <a:pt x="12" y="154"/>
                      <a:pt x="13" y="157"/>
                      <a:pt x="15" y="160"/>
                    </a:cubicBezTo>
                    <a:cubicBezTo>
                      <a:pt x="19" y="168"/>
                      <a:pt x="25" y="176"/>
                      <a:pt x="31" y="183"/>
                    </a:cubicBezTo>
                    <a:cubicBezTo>
                      <a:pt x="36" y="189"/>
                      <a:pt x="49" y="208"/>
                      <a:pt x="56" y="231"/>
                    </a:cubicBezTo>
                    <a:cubicBezTo>
                      <a:pt x="56" y="244"/>
                      <a:pt x="56" y="244"/>
                      <a:pt x="56" y="244"/>
                    </a:cubicBezTo>
                    <a:cubicBezTo>
                      <a:pt x="50" y="248"/>
                      <a:pt x="46" y="255"/>
                      <a:pt x="46" y="262"/>
                    </a:cubicBezTo>
                    <a:cubicBezTo>
                      <a:pt x="46" y="274"/>
                      <a:pt x="46" y="274"/>
                      <a:pt x="46" y="274"/>
                    </a:cubicBezTo>
                    <a:cubicBezTo>
                      <a:pt x="46" y="292"/>
                      <a:pt x="46" y="292"/>
                      <a:pt x="46" y="292"/>
                    </a:cubicBezTo>
                    <a:cubicBezTo>
                      <a:pt x="46" y="298"/>
                      <a:pt x="49" y="304"/>
                      <a:pt x="53" y="308"/>
                    </a:cubicBezTo>
                    <a:cubicBezTo>
                      <a:pt x="65" y="319"/>
                      <a:pt x="65" y="319"/>
                      <a:pt x="65" y="319"/>
                    </a:cubicBezTo>
                    <a:cubicBezTo>
                      <a:pt x="68" y="322"/>
                      <a:pt x="72" y="324"/>
                      <a:pt x="76" y="325"/>
                    </a:cubicBezTo>
                    <a:cubicBezTo>
                      <a:pt x="82" y="335"/>
                      <a:pt x="94" y="341"/>
                      <a:pt x="107" y="341"/>
                    </a:cubicBezTo>
                    <a:cubicBezTo>
                      <a:pt x="117" y="341"/>
                      <a:pt x="117" y="341"/>
                      <a:pt x="117" y="341"/>
                    </a:cubicBezTo>
                    <a:cubicBezTo>
                      <a:pt x="130" y="341"/>
                      <a:pt x="142" y="334"/>
                      <a:pt x="148" y="325"/>
                    </a:cubicBezTo>
                    <a:cubicBezTo>
                      <a:pt x="152" y="324"/>
                      <a:pt x="155" y="322"/>
                      <a:pt x="158" y="319"/>
                    </a:cubicBezTo>
                    <a:cubicBezTo>
                      <a:pt x="170" y="308"/>
                      <a:pt x="170" y="308"/>
                      <a:pt x="170" y="308"/>
                    </a:cubicBezTo>
                    <a:cubicBezTo>
                      <a:pt x="174" y="304"/>
                      <a:pt x="177" y="298"/>
                      <a:pt x="177" y="292"/>
                    </a:cubicBezTo>
                    <a:cubicBezTo>
                      <a:pt x="177" y="274"/>
                      <a:pt x="177" y="274"/>
                      <a:pt x="177" y="274"/>
                    </a:cubicBezTo>
                    <a:cubicBezTo>
                      <a:pt x="177" y="262"/>
                      <a:pt x="177" y="262"/>
                      <a:pt x="177" y="262"/>
                    </a:cubicBezTo>
                    <a:cubicBezTo>
                      <a:pt x="177" y="255"/>
                      <a:pt x="173" y="249"/>
                      <a:pt x="168" y="245"/>
                    </a:cubicBezTo>
                    <a:cubicBezTo>
                      <a:pt x="168" y="231"/>
                      <a:pt x="168" y="231"/>
                      <a:pt x="168" y="231"/>
                    </a:cubicBezTo>
                    <a:cubicBezTo>
                      <a:pt x="175" y="208"/>
                      <a:pt x="188" y="190"/>
                      <a:pt x="193" y="183"/>
                    </a:cubicBezTo>
                    <a:close/>
                    <a:moveTo>
                      <a:pt x="156" y="274"/>
                    </a:moveTo>
                    <a:cubicBezTo>
                      <a:pt x="156" y="292"/>
                      <a:pt x="156" y="292"/>
                      <a:pt x="156" y="292"/>
                    </a:cubicBezTo>
                    <a:cubicBezTo>
                      <a:pt x="156" y="292"/>
                      <a:pt x="156" y="293"/>
                      <a:pt x="156" y="293"/>
                    </a:cubicBezTo>
                    <a:cubicBezTo>
                      <a:pt x="144" y="304"/>
                      <a:pt x="144" y="304"/>
                      <a:pt x="144" y="304"/>
                    </a:cubicBezTo>
                    <a:cubicBezTo>
                      <a:pt x="144" y="304"/>
                      <a:pt x="143" y="304"/>
                      <a:pt x="143" y="304"/>
                    </a:cubicBezTo>
                    <a:cubicBezTo>
                      <a:pt x="133" y="304"/>
                      <a:pt x="133" y="304"/>
                      <a:pt x="133" y="304"/>
                    </a:cubicBezTo>
                    <a:cubicBezTo>
                      <a:pt x="133" y="304"/>
                      <a:pt x="132" y="305"/>
                      <a:pt x="132" y="305"/>
                    </a:cubicBezTo>
                    <a:cubicBezTo>
                      <a:pt x="132" y="307"/>
                      <a:pt x="132" y="307"/>
                      <a:pt x="132" y="307"/>
                    </a:cubicBezTo>
                    <a:cubicBezTo>
                      <a:pt x="132" y="314"/>
                      <a:pt x="126" y="320"/>
                      <a:pt x="117" y="320"/>
                    </a:cubicBezTo>
                    <a:cubicBezTo>
                      <a:pt x="107" y="320"/>
                      <a:pt x="107" y="320"/>
                      <a:pt x="107" y="320"/>
                    </a:cubicBezTo>
                    <a:cubicBezTo>
                      <a:pt x="98" y="320"/>
                      <a:pt x="92" y="314"/>
                      <a:pt x="92" y="307"/>
                    </a:cubicBezTo>
                    <a:cubicBezTo>
                      <a:pt x="92" y="305"/>
                      <a:pt x="92" y="305"/>
                      <a:pt x="92" y="305"/>
                    </a:cubicBezTo>
                    <a:cubicBezTo>
                      <a:pt x="92" y="305"/>
                      <a:pt x="91" y="304"/>
                      <a:pt x="91" y="304"/>
                    </a:cubicBezTo>
                    <a:cubicBezTo>
                      <a:pt x="80" y="304"/>
                      <a:pt x="80" y="304"/>
                      <a:pt x="80" y="304"/>
                    </a:cubicBezTo>
                    <a:cubicBezTo>
                      <a:pt x="80" y="304"/>
                      <a:pt x="80" y="304"/>
                      <a:pt x="79" y="304"/>
                    </a:cubicBezTo>
                    <a:cubicBezTo>
                      <a:pt x="68" y="293"/>
                      <a:pt x="68" y="293"/>
                      <a:pt x="68" y="293"/>
                    </a:cubicBezTo>
                    <a:cubicBezTo>
                      <a:pt x="67" y="293"/>
                      <a:pt x="67" y="292"/>
                      <a:pt x="67" y="292"/>
                    </a:cubicBezTo>
                    <a:cubicBezTo>
                      <a:pt x="67" y="274"/>
                      <a:pt x="67" y="274"/>
                      <a:pt x="67" y="274"/>
                    </a:cubicBezTo>
                    <a:cubicBezTo>
                      <a:pt x="67" y="264"/>
                      <a:pt x="67" y="264"/>
                      <a:pt x="67" y="264"/>
                    </a:cubicBezTo>
                    <a:cubicBezTo>
                      <a:pt x="67" y="262"/>
                      <a:pt x="67" y="262"/>
                      <a:pt x="67" y="262"/>
                    </a:cubicBezTo>
                    <a:cubicBezTo>
                      <a:pt x="67" y="262"/>
                      <a:pt x="67" y="262"/>
                      <a:pt x="68" y="262"/>
                    </a:cubicBezTo>
                    <a:cubicBezTo>
                      <a:pt x="155" y="262"/>
                      <a:pt x="155" y="262"/>
                      <a:pt x="155" y="262"/>
                    </a:cubicBezTo>
                    <a:cubicBezTo>
                      <a:pt x="156" y="262"/>
                      <a:pt x="156" y="262"/>
                      <a:pt x="156" y="262"/>
                    </a:cubicBezTo>
                    <a:cubicBezTo>
                      <a:pt x="156" y="264"/>
                      <a:pt x="156" y="264"/>
                      <a:pt x="156" y="264"/>
                    </a:cubicBezTo>
                    <a:lnTo>
                      <a:pt x="156" y="274"/>
                    </a:lnTo>
                    <a:close/>
                    <a:moveTo>
                      <a:pt x="184" y="136"/>
                    </a:moveTo>
                    <a:cubicBezTo>
                      <a:pt x="176" y="157"/>
                      <a:pt x="160" y="173"/>
                      <a:pt x="140" y="180"/>
                    </a:cubicBezTo>
                    <a:cubicBezTo>
                      <a:pt x="135" y="180"/>
                      <a:pt x="135" y="180"/>
                      <a:pt x="135" y="180"/>
                    </a:cubicBezTo>
                    <a:cubicBezTo>
                      <a:pt x="144" y="172"/>
                      <a:pt x="152" y="162"/>
                      <a:pt x="156" y="149"/>
                    </a:cubicBezTo>
                    <a:cubicBezTo>
                      <a:pt x="171" y="109"/>
                      <a:pt x="150" y="65"/>
                      <a:pt x="110" y="50"/>
                    </a:cubicBezTo>
                    <a:cubicBezTo>
                      <a:pt x="97" y="45"/>
                      <a:pt x="83" y="44"/>
                      <a:pt x="69" y="46"/>
                    </a:cubicBezTo>
                    <a:cubicBezTo>
                      <a:pt x="82" y="38"/>
                      <a:pt x="97" y="33"/>
                      <a:pt x="112" y="33"/>
                    </a:cubicBezTo>
                    <a:cubicBezTo>
                      <a:pt x="121" y="33"/>
                      <a:pt x="130" y="35"/>
                      <a:pt x="138" y="38"/>
                    </a:cubicBezTo>
                    <a:cubicBezTo>
                      <a:pt x="158" y="45"/>
                      <a:pt x="173" y="59"/>
                      <a:pt x="181" y="77"/>
                    </a:cubicBezTo>
                    <a:cubicBezTo>
                      <a:pt x="190" y="96"/>
                      <a:pt x="191" y="117"/>
                      <a:pt x="1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1" name="Freeform 20"/>
              <p:cNvSpPr>
                <a:spLocks/>
              </p:cNvSpPr>
              <p:nvPr/>
            </p:nvSpPr>
            <p:spPr bwMode="auto">
              <a:xfrm>
                <a:off x="2865" y="407"/>
                <a:ext cx="42" cy="95"/>
              </a:xfrm>
              <a:custGeom>
                <a:avLst/>
                <a:gdLst>
                  <a:gd name="T0" fmla="*/ 28 w 28"/>
                  <a:gd name="T1" fmla="*/ 49 h 63"/>
                  <a:gd name="T2" fmla="*/ 28 w 28"/>
                  <a:gd name="T3" fmla="*/ 14 h 63"/>
                  <a:gd name="T4" fmla="*/ 14 w 28"/>
                  <a:gd name="T5" fmla="*/ 0 h 63"/>
                  <a:gd name="T6" fmla="*/ 0 w 28"/>
                  <a:gd name="T7" fmla="*/ 14 h 63"/>
                  <a:gd name="T8" fmla="*/ 0 w 28"/>
                  <a:gd name="T9" fmla="*/ 49 h 63"/>
                  <a:gd name="T10" fmla="*/ 14 w 28"/>
                  <a:gd name="T11" fmla="*/ 63 h 63"/>
                  <a:gd name="T12" fmla="*/ 28 w 28"/>
                  <a:gd name="T13" fmla="*/ 49 h 63"/>
                </a:gdLst>
                <a:ahLst/>
                <a:cxnLst>
                  <a:cxn ang="0">
                    <a:pos x="T0" y="T1"/>
                  </a:cxn>
                  <a:cxn ang="0">
                    <a:pos x="T2" y="T3"/>
                  </a:cxn>
                  <a:cxn ang="0">
                    <a:pos x="T4" y="T5"/>
                  </a:cxn>
                  <a:cxn ang="0">
                    <a:pos x="T6" y="T7"/>
                  </a:cxn>
                  <a:cxn ang="0">
                    <a:pos x="T8" y="T9"/>
                  </a:cxn>
                  <a:cxn ang="0">
                    <a:pos x="T10" y="T11"/>
                  </a:cxn>
                  <a:cxn ang="0">
                    <a:pos x="T12" y="T13"/>
                  </a:cxn>
                </a:cxnLst>
                <a:rect l="0" t="0" r="r" b="b"/>
                <a:pathLst>
                  <a:path w="28" h="63">
                    <a:moveTo>
                      <a:pt x="28" y="49"/>
                    </a:moveTo>
                    <a:cubicBezTo>
                      <a:pt x="28" y="14"/>
                      <a:pt x="28" y="14"/>
                      <a:pt x="28" y="14"/>
                    </a:cubicBezTo>
                    <a:cubicBezTo>
                      <a:pt x="28" y="7"/>
                      <a:pt x="22" y="0"/>
                      <a:pt x="14" y="0"/>
                    </a:cubicBezTo>
                    <a:cubicBezTo>
                      <a:pt x="6" y="0"/>
                      <a:pt x="0" y="7"/>
                      <a:pt x="0" y="14"/>
                    </a:cubicBezTo>
                    <a:cubicBezTo>
                      <a:pt x="0" y="49"/>
                      <a:pt x="0" y="49"/>
                      <a:pt x="0" y="49"/>
                    </a:cubicBezTo>
                    <a:cubicBezTo>
                      <a:pt x="0" y="57"/>
                      <a:pt x="6" y="63"/>
                      <a:pt x="14" y="63"/>
                    </a:cubicBezTo>
                    <a:cubicBezTo>
                      <a:pt x="22" y="63"/>
                      <a:pt x="28" y="57"/>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2" name="Freeform 21"/>
              <p:cNvSpPr>
                <a:spLocks/>
              </p:cNvSpPr>
              <p:nvPr/>
            </p:nvSpPr>
            <p:spPr bwMode="auto">
              <a:xfrm>
                <a:off x="3049" y="521"/>
                <a:ext cx="90" cy="75"/>
              </a:xfrm>
              <a:custGeom>
                <a:avLst/>
                <a:gdLst>
                  <a:gd name="T0" fmla="*/ 55 w 60"/>
                  <a:gd name="T1" fmla="*/ 7 h 50"/>
                  <a:gd name="T2" fmla="*/ 36 w 60"/>
                  <a:gd name="T3" fmla="*/ 4 h 50"/>
                  <a:gd name="T4" fmla="*/ 8 w 60"/>
                  <a:gd name="T5" fmla="*/ 25 h 50"/>
                  <a:gd name="T6" fmla="*/ 5 w 60"/>
                  <a:gd name="T7" fmla="*/ 44 h 50"/>
                  <a:gd name="T8" fmla="*/ 16 w 60"/>
                  <a:gd name="T9" fmla="*/ 50 h 50"/>
                  <a:gd name="T10" fmla="*/ 24 w 60"/>
                  <a:gd name="T11" fmla="*/ 47 h 50"/>
                  <a:gd name="T12" fmla="*/ 52 w 60"/>
                  <a:gd name="T13" fmla="*/ 27 h 50"/>
                  <a:gd name="T14" fmla="*/ 55 w 60"/>
                  <a:gd name="T15" fmla="*/ 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55" y="7"/>
                    </a:moveTo>
                    <a:cubicBezTo>
                      <a:pt x="51" y="1"/>
                      <a:pt x="42" y="0"/>
                      <a:pt x="36" y="4"/>
                    </a:cubicBezTo>
                    <a:cubicBezTo>
                      <a:pt x="8" y="25"/>
                      <a:pt x="8" y="25"/>
                      <a:pt x="8" y="25"/>
                    </a:cubicBezTo>
                    <a:cubicBezTo>
                      <a:pt x="1" y="30"/>
                      <a:pt x="0" y="38"/>
                      <a:pt x="5" y="44"/>
                    </a:cubicBezTo>
                    <a:cubicBezTo>
                      <a:pt x="7" y="48"/>
                      <a:pt x="12" y="50"/>
                      <a:pt x="16" y="50"/>
                    </a:cubicBezTo>
                    <a:cubicBezTo>
                      <a:pt x="19" y="50"/>
                      <a:pt x="22" y="49"/>
                      <a:pt x="24" y="47"/>
                    </a:cubicBezTo>
                    <a:cubicBezTo>
                      <a:pt x="52" y="27"/>
                      <a:pt x="52" y="27"/>
                      <a:pt x="52" y="27"/>
                    </a:cubicBezTo>
                    <a:cubicBezTo>
                      <a:pt x="58" y="22"/>
                      <a:pt x="60" y="13"/>
                      <a:pt x="5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3" name="Freeform 22"/>
              <p:cNvSpPr>
                <a:spLocks/>
              </p:cNvSpPr>
              <p:nvPr/>
            </p:nvSpPr>
            <p:spPr bwMode="auto">
              <a:xfrm>
                <a:off x="3085" y="758"/>
                <a:ext cx="97" cy="60"/>
              </a:xfrm>
              <a:custGeom>
                <a:avLst/>
                <a:gdLst>
                  <a:gd name="T0" fmla="*/ 2 w 65"/>
                  <a:gd name="T1" fmla="*/ 12 h 40"/>
                  <a:gd name="T2" fmla="*/ 11 w 65"/>
                  <a:gd name="T3" fmla="*/ 29 h 40"/>
                  <a:gd name="T4" fmla="*/ 45 w 65"/>
                  <a:gd name="T5" fmla="*/ 39 h 40"/>
                  <a:gd name="T6" fmla="*/ 49 w 65"/>
                  <a:gd name="T7" fmla="*/ 40 h 40"/>
                  <a:gd name="T8" fmla="*/ 62 w 65"/>
                  <a:gd name="T9" fmla="*/ 30 h 40"/>
                  <a:gd name="T10" fmla="*/ 53 w 65"/>
                  <a:gd name="T11" fmla="*/ 13 h 40"/>
                  <a:gd name="T12" fmla="*/ 20 w 65"/>
                  <a:gd name="T13" fmla="*/ 2 h 40"/>
                  <a:gd name="T14" fmla="*/ 2 w 65"/>
                  <a:gd name="T15" fmla="*/ 1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2" y="12"/>
                    </a:moveTo>
                    <a:cubicBezTo>
                      <a:pt x="0" y="19"/>
                      <a:pt x="4" y="27"/>
                      <a:pt x="11" y="29"/>
                    </a:cubicBezTo>
                    <a:cubicBezTo>
                      <a:pt x="45" y="39"/>
                      <a:pt x="45" y="39"/>
                      <a:pt x="45" y="39"/>
                    </a:cubicBezTo>
                    <a:cubicBezTo>
                      <a:pt x="46" y="40"/>
                      <a:pt x="48" y="40"/>
                      <a:pt x="49" y="40"/>
                    </a:cubicBezTo>
                    <a:cubicBezTo>
                      <a:pt x="55" y="40"/>
                      <a:pt x="60" y="36"/>
                      <a:pt x="62" y="30"/>
                    </a:cubicBezTo>
                    <a:cubicBezTo>
                      <a:pt x="65" y="23"/>
                      <a:pt x="60" y="15"/>
                      <a:pt x="53" y="13"/>
                    </a:cubicBezTo>
                    <a:cubicBezTo>
                      <a:pt x="20" y="2"/>
                      <a:pt x="20" y="2"/>
                      <a:pt x="20" y="2"/>
                    </a:cubicBezTo>
                    <a:cubicBezTo>
                      <a:pt x="12" y="0"/>
                      <a:pt x="4" y="4"/>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4" name="Freeform 23"/>
              <p:cNvSpPr>
                <a:spLocks/>
              </p:cNvSpPr>
              <p:nvPr/>
            </p:nvSpPr>
            <p:spPr bwMode="auto">
              <a:xfrm>
                <a:off x="2631" y="521"/>
                <a:ext cx="90" cy="75"/>
              </a:xfrm>
              <a:custGeom>
                <a:avLst/>
                <a:gdLst>
                  <a:gd name="T0" fmla="*/ 7 w 60"/>
                  <a:gd name="T1" fmla="*/ 27 h 50"/>
                  <a:gd name="T2" fmla="*/ 36 w 60"/>
                  <a:gd name="T3" fmla="*/ 47 h 50"/>
                  <a:gd name="T4" fmla="*/ 44 w 60"/>
                  <a:gd name="T5" fmla="*/ 50 h 50"/>
                  <a:gd name="T6" fmla="*/ 55 w 60"/>
                  <a:gd name="T7" fmla="*/ 44 h 50"/>
                  <a:gd name="T8" fmla="*/ 52 w 60"/>
                  <a:gd name="T9" fmla="*/ 25 h 50"/>
                  <a:gd name="T10" fmla="*/ 24 w 60"/>
                  <a:gd name="T11" fmla="*/ 4 h 50"/>
                  <a:gd name="T12" fmla="*/ 5 w 60"/>
                  <a:gd name="T13" fmla="*/ 7 h 50"/>
                  <a:gd name="T14" fmla="*/ 7 w 60"/>
                  <a:gd name="T15" fmla="*/ 2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7" y="27"/>
                    </a:moveTo>
                    <a:cubicBezTo>
                      <a:pt x="36" y="47"/>
                      <a:pt x="36" y="47"/>
                      <a:pt x="36" y="47"/>
                    </a:cubicBezTo>
                    <a:cubicBezTo>
                      <a:pt x="38" y="49"/>
                      <a:pt x="41" y="50"/>
                      <a:pt x="44" y="50"/>
                    </a:cubicBezTo>
                    <a:cubicBezTo>
                      <a:pt x="48" y="50"/>
                      <a:pt x="52" y="48"/>
                      <a:pt x="55" y="44"/>
                    </a:cubicBezTo>
                    <a:cubicBezTo>
                      <a:pt x="60" y="38"/>
                      <a:pt x="58" y="30"/>
                      <a:pt x="52" y="25"/>
                    </a:cubicBezTo>
                    <a:cubicBezTo>
                      <a:pt x="24" y="4"/>
                      <a:pt x="24" y="4"/>
                      <a:pt x="24" y="4"/>
                    </a:cubicBezTo>
                    <a:cubicBezTo>
                      <a:pt x="18" y="0"/>
                      <a:pt x="9" y="1"/>
                      <a:pt x="5" y="7"/>
                    </a:cubicBezTo>
                    <a:cubicBezTo>
                      <a:pt x="0" y="13"/>
                      <a:pt x="1" y="22"/>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5" name="Freeform 24"/>
              <p:cNvSpPr>
                <a:spLocks/>
              </p:cNvSpPr>
              <p:nvPr/>
            </p:nvSpPr>
            <p:spPr bwMode="auto">
              <a:xfrm>
                <a:off x="2588" y="758"/>
                <a:ext cx="97" cy="60"/>
              </a:xfrm>
              <a:custGeom>
                <a:avLst/>
                <a:gdLst>
                  <a:gd name="T0" fmla="*/ 16 w 65"/>
                  <a:gd name="T1" fmla="*/ 40 h 40"/>
                  <a:gd name="T2" fmla="*/ 20 w 65"/>
                  <a:gd name="T3" fmla="*/ 39 h 40"/>
                  <a:gd name="T4" fmla="*/ 53 w 65"/>
                  <a:gd name="T5" fmla="*/ 29 h 40"/>
                  <a:gd name="T6" fmla="*/ 63 w 65"/>
                  <a:gd name="T7" fmla="*/ 12 h 40"/>
                  <a:gd name="T8" fmla="*/ 45 w 65"/>
                  <a:gd name="T9" fmla="*/ 2 h 40"/>
                  <a:gd name="T10" fmla="*/ 12 w 65"/>
                  <a:gd name="T11" fmla="*/ 13 h 40"/>
                  <a:gd name="T12" fmla="*/ 2 w 65"/>
                  <a:gd name="T13" fmla="*/ 30 h 40"/>
                  <a:gd name="T14" fmla="*/ 16 w 6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16" y="40"/>
                    </a:moveTo>
                    <a:cubicBezTo>
                      <a:pt x="17" y="40"/>
                      <a:pt x="18" y="40"/>
                      <a:pt x="20" y="39"/>
                    </a:cubicBezTo>
                    <a:cubicBezTo>
                      <a:pt x="53" y="29"/>
                      <a:pt x="53" y="29"/>
                      <a:pt x="53" y="29"/>
                    </a:cubicBezTo>
                    <a:cubicBezTo>
                      <a:pt x="61" y="27"/>
                      <a:pt x="65" y="19"/>
                      <a:pt x="63" y="12"/>
                    </a:cubicBezTo>
                    <a:cubicBezTo>
                      <a:pt x="60" y="4"/>
                      <a:pt x="52" y="0"/>
                      <a:pt x="45" y="2"/>
                    </a:cubicBezTo>
                    <a:cubicBezTo>
                      <a:pt x="12" y="13"/>
                      <a:pt x="12" y="13"/>
                      <a:pt x="12" y="13"/>
                    </a:cubicBezTo>
                    <a:cubicBezTo>
                      <a:pt x="4" y="15"/>
                      <a:pt x="0" y="23"/>
                      <a:pt x="2" y="30"/>
                    </a:cubicBezTo>
                    <a:cubicBezTo>
                      <a:pt x="4" y="36"/>
                      <a:pt x="10"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grpSp>
        <p:grpSp>
          <p:nvGrpSpPr>
            <p:cNvPr id="106" name="Group 18"/>
            <p:cNvGrpSpPr>
              <a:grpSpLocks noChangeAspect="1"/>
            </p:cNvGrpSpPr>
            <p:nvPr/>
          </p:nvGrpSpPr>
          <p:grpSpPr bwMode="auto">
            <a:xfrm>
              <a:off x="7406499" y="6305455"/>
              <a:ext cx="607809" cy="669203"/>
              <a:chOff x="2588" y="407"/>
              <a:chExt cx="594" cy="654"/>
            </a:xfrm>
            <a:solidFill>
              <a:srgbClr val="D3191C"/>
            </a:solidFill>
          </p:grpSpPr>
          <p:sp>
            <p:nvSpPr>
              <p:cNvPr id="107" name="Freeform 19"/>
              <p:cNvSpPr>
                <a:spLocks noEditPoints="1"/>
              </p:cNvSpPr>
              <p:nvPr/>
            </p:nvSpPr>
            <p:spPr bwMode="auto">
              <a:xfrm>
                <a:off x="2741" y="594"/>
                <a:ext cx="287" cy="467"/>
              </a:xfrm>
              <a:custGeom>
                <a:avLst/>
                <a:gdLst>
                  <a:gd name="T0" fmla="*/ 193 w 236"/>
                  <a:gd name="T1" fmla="*/ 183 h 341"/>
                  <a:gd name="T2" fmla="*/ 215 w 236"/>
                  <a:gd name="T3" fmla="*/ 147 h 341"/>
                  <a:gd name="T4" fmla="*/ 150 w 236"/>
                  <a:gd name="T5" fmla="*/ 7 h 341"/>
                  <a:gd name="T6" fmla="*/ 112 w 236"/>
                  <a:gd name="T7" fmla="*/ 0 h 341"/>
                  <a:gd name="T8" fmla="*/ 112 w 236"/>
                  <a:gd name="T9" fmla="*/ 0 h 341"/>
                  <a:gd name="T10" fmla="*/ 10 w 236"/>
                  <a:gd name="T11" fmla="*/ 72 h 341"/>
                  <a:gd name="T12" fmla="*/ 11 w 236"/>
                  <a:gd name="T13" fmla="*/ 151 h 341"/>
                  <a:gd name="T14" fmla="*/ 15 w 236"/>
                  <a:gd name="T15" fmla="*/ 160 h 341"/>
                  <a:gd name="T16" fmla="*/ 31 w 236"/>
                  <a:gd name="T17" fmla="*/ 183 h 341"/>
                  <a:gd name="T18" fmla="*/ 56 w 236"/>
                  <a:gd name="T19" fmla="*/ 231 h 341"/>
                  <a:gd name="T20" fmla="*/ 56 w 236"/>
                  <a:gd name="T21" fmla="*/ 244 h 341"/>
                  <a:gd name="T22" fmla="*/ 46 w 236"/>
                  <a:gd name="T23" fmla="*/ 262 h 341"/>
                  <a:gd name="T24" fmla="*/ 46 w 236"/>
                  <a:gd name="T25" fmla="*/ 274 h 341"/>
                  <a:gd name="T26" fmla="*/ 46 w 236"/>
                  <a:gd name="T27" fmla="*/ 292 h 341"/>
                  <a:gd name="T28" fmla="*/ 53 w 236"/>
                  <a:gd name="T29" fmla="*/ 308 h 341"/>
                  <a:gd name="T30" fmla="*/ 65 w 236"/>
                  <a:gd name="T31" fmla="*/ 319 h 341"/>
                  <a:gd name="T32" fmla="*/ 76 w 236"/>
                  <a:gd name="T33" fmla="*/ 325 h 341"/>
                  <a:gd name="T34" fmla="*/ 107 w 236"/>
                  <a:gd name="T35" fmla="*/ 341 h 341"/>
                  <a:gd name="T36" fmla="*/ 117 w 236"/>
                  <a:gd name="T37" fmla="*/ 341 h 341"/>
                  <a:gd name="T38" fmla="*/ 148 w 236"/>
                  <a:gd name="T39" fmla="*/ 325 h 341"/>
                  <a:gd name="T40" fmla="*/ 158 w 236"/>
                  <a:gd name="T41" fmla="*/ 319 h 341"/>
                  <a:gd name="T42" fmla="*/ 170 w 236"/>
                  <a:gd name="T43" fmla="*/ 308 h 341"/>
                  <a:gd name="T44" fmla="*/ 177 w 236"/>
                  <a:gd name="T45" fmla="*/ 292 h 341"/>
                  <a:gd name="T46" fmla="*/ 177 w 236"/>
                  <a:gd name="T47" fmla="*/ 274 h 341"/>
                  <a:gd name="T48" fmla="*/ 177 w 236"/>
                  <a:gd name="T49" fmla="*/ 262 h 341"/>
                  <a:gd name="T50" fmla="*/ 168 w 236"/>
                  <a:gd name="T51" fmla="*/ 245 h 341"/>
                  <a:gd name="T52" fmla="*/ 168 w 236"/>
                  <a:gd name="T53" fmla="*/ 231 h 341"/>
                  <a:gd name="T54" fmla="*/ 193 w 236"/>
                  <a:gd name="T55" fmla="*/ 183 h 341"/>
                  <a:gd name="T56" fmla="*/ 156 w 236"/>
                  <a:gd name="T57" fmla="*/ 274 h 341"/>
                  <a:gd name="T58" fmla="*/ 156 w 236"/>
                  <a:gd name="T59" fmla="*/ 292 h 341"/>
                  <a:gd name="T60" fmla="*/ 156 w 236"/>
                  <a:gd name="T61" fmla="*/ 293 h 341"/>
                  <a:gd name="T62" fmla="*/ 144 w 236"/>
                  <a:gd name="T63" fmla="*/ 304 h 341"/>
                  <a:gd name="T64" fmla="*/ 143 w 236"/>
                  <a:gd name="T65" fmla="*/ 304 h 341"/>
                  <a:gd name="T66" fmla="*/ 133 w 236"/>
                  <a:gd name="T67" fmla="*/ 304 h 341"/>
                  <a:gd name="T68" fmla="*/ 132 w 236"/>
                  <a:gd name="T69" fmla="*/ 305 h 341"/>
                  <a:gd name="T70" fmla="*/ 132 w 236"/>
                  <a:gd name="T71" fmla="*/ 307 h 341"/>
                  <a:gd name="T72" fmla="*/ 117 w 236"/>
                  <a:gd name="T73" fmla="*/ 320 h 341"/>
                  <a:gd name="T74" fmla="*/ 107 w 236"/>
                  <a:gd name="T75" fmla="*/ 320 h 341"/>
                  <a:gd name="T76" fmla="*/ 92 w 236"/>
                  <a:gd name="T77" fmla="*/ 307 h 341"/>
                  <a:gd name="T78" fmla="*/ 92 w 236"/>
                  <a:gd name="T79" fmla="*/ 305 h 341"/>
                  <a:gd name="T80" fmla="*/ 91 w 236"/>
                  <a:gd name="T81" fmla="*/ 304 h 341"/>
                  <a:gd name="T82" fmla="*/ 80 w 236"/>
                  <a:gd name="T83" fmla="*/ 304 h 341"/>
                  <a:gd name="T84" fmla="*/ 79 w 236"/>
                  <a:gd name="T85" fmla="*/ 304 h 341"/>
                  <a:gd name="T86" fmla="*/ 68 w 236"/>
                  <a:gd name="T87" fmla="*/ 293 h 341"/>
                  <a:gd name="T88" fmla="*/ 67 w 236"/>
                  <a:gd name="T89" fmla="*/ 292 h 341"/>
                  <a:gd name="T90" fmla="*/ 67 w 236"/>
                  <a:gd name="T91" fmla="*/ 274 h 341"/>
                  <a:gd name="T92" fmla="*/ 67 w 236"/>
                  <a:gd name="T93" fmla="*/ 264 h 341"/>
                  <a:gd name="T94" fmla="*/ 67 w 236"/>
                  <a:gd name="T95" fmla="*/ 262 h 341"/>
                  <a:gd name="T96" fmla="*/ 68 w 236"/>
                  <a:gd name="T97" fmla="*/ 262 h 341"/>
                  <a:gd name="T98" fmla="*/ 155 w 236"/>
                  <a:gd name="T99" fmla="*/ 262 h 341"/>
                  <a:gd name="T100" fmla="*/ 156 w 236"/>
                  <a:gd name="T101" fmla="*/ 262 h 341"/>
                  <a:gd name="T102" fmla="*/ 156 w 236"/>
                  <a:gd name="T103" fmla="*/ 264 h 341"/>
                  <a:gd name="T104" fmla="*/ 156 w 236"/>
                  <a:gd name="T105" fmla="*/ 274 h 341"/>
                  <a:gd name="T106" fmla="*/ 184 w 236"/>
                  <a:gd name="T107" fmla="*/ 136 h 341"/>
                  <a:gd name="T108" fmla="*/ 140 w 236"/>
                  <a:gd name="T109" fmla="*/ 180 h 341"/>
                  <a:gd name="T110" fmla="*/ 135 w 236"/>
                  <a:gd name="T111" fmla="*/ 180 h 341"/>
                  <a:gd name="T112" fmla="*/ 156 w 236"/>
                  <a:gd name="T113" fmla="*/ 149 h 341"/>
                  <a:gd name="T114" fmla="*/ 110 w 236"/>
                  <a:gd name="T115" fmla="*/ 50 h 341"/>
                  <a:gd name="T116" fmla="*/ 69 w 236"/>
                  <a:gd name="T117" fmla="*/ 46 h 341"/>
                  <a:gd name="T118" fmla="*/ 112 w 236"/>
                  <a:gd name="T119" fmla="*/ 33 h 341"/>
                  <a:gd name="T120" fmla="*/ 138 w 236"/>
                  <a:gd name="T121" fmla="*/ 38 h 341"/>
                  <a:gd name="T122" fmla="*/ 181 w 236"/>
                  <a:gd name="T123" fmla="*/ 77 h 341"/>
                  <a:gd name="T124" fmla="*/ 184 w 236"/>
                  <a:gd name="T125" fmla="*/ 13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341">
                    <a:moveTo>
                      <a:pt x="193" y="183"/>
                    </a:moveTo>
                    <a:cubicBezTo>
                      <a:pt x="202" y="173"/>
                      <a:pt x="210" y="161"/>
                      <a:pt x="215" y="147"/>
                    </a:cubicBezTo>
                    <a:cubicBezTo>
                      <a:pt x="236" y="91"/>
                      <a:pt x="207" y="28"/>
                      <a:pt x="150" y="7"/>
                    </a:cubicBezTo>
                    <a:cubicBezTo>
                      <a:pt x="137" y="2"/>
                      <a:pt x="125" y="0"/>
                      <a:pt x="112" y="0"/>
                    </a:cubicBezTo>
                    <a:cubicBezTo>
                      <a:pt x="112" y="0"/>
                      <a:pt x="112" y="0"/>
                      <a:pt x="112" y="0"/>
                    </a:cubicBezTo>
                    <a:cubicBezTo>
                      <a:pt x="68" y="0"/>
                      <a:pt x="26" y="28"/>
                      <a:pt x="10" y="72"/>
                    </a:cubicBezTo>
                    <a:cubicBezTo>
                      <a:pt x="0" y="98"/>
                      <a:pt x="1" y="126"/>
                      <a:pt x="11" y="151"/>
                    </a:cubicBezTo>
                    <a:cubicBezTo>
                      <a:pt x="12" y="154"/>
                      <a:pt x="13" y="157"/>
                      <a:pt x="15" y="160"/>
                    </a:cubicBezTo>
                    <a:cubicBezTo>
                      <a:pt x="19" y="168"/>
                      <a:pt x="25" y="176"/>
                      <a:pt x="31" y="183"/>
                    </a:cubicBezTo>
                    <a:cubicBezTo>
                      <a:pt x="36" y="189"/>
                      <a:pt x="49" y="208"/>
                      <a:pt x="56" y="231"/>
                    </a:cubicBezTo>
                    <a:cubicBezTo>
                      <a:pt x="56" y="244"/>
                      <a:pt x="56" y="244"/>
                      <a:pt x="56" y="244"/>
                    </a:cubicBezTo>
                    <a:cubicBezTo>
                      <a:pt x="50" y="248"/>
                      <a:pt x="46" y="255"/>
                      <a:pt x="46" y="262"/>
                    </a:cubicBezTo>
                    <a:cubicBezTo>
                      <a:pt x="46" y="274"/>
                      <a:pt x="46" y="274"/>
                      <a:pt x="46" y="274"/>
                    </a:cubicBezTo>
                    <a:cubicBezTo>
                      <a:pt x="46" y="292"/>
                      <a:pt x="46" y="292"/>
                      <a:pt x="46" y="292"/>
                    </a:cubicBezTo>
                    <a:cubicBezTo>
                      <a:pt x="46" y="298"/>
                      <a:pt x="49" y="304"/>
                      <a:pt x="53" y="308"/>
                    </a:cubicBezTo>
                    <a:cubicBezTo>
                      <a:pt x="65" y="319"/>
                      <a:pt x="65" y="319"/>
                      <a:pt x="65" y="319"/>
                    </a:cubicBezTo>
                    <a:cubicBezTo>
                      <a:pt x="68" y="322"/>
                      <a:pt x="72" y="324"/>
                      <a:pt x="76" y="325"/>
                    </a:cubicBezTo>
                    <a:cubicBezTo>
                      <a:pt x="82" y="335"/>
                      <a:pt x="94" y="341"/>
                      <a:pt x="107" y="341"/>
                    </a:cubicBezTo>
                    <a:cubicBezTo>
                      <a:pt x="117" y="341"/>
                      <a:pt x="117" y="341"/>
                      <a:pt x="117" y="341"/>
                    </a:cubicBezTo>
                    <a:cubicBezTo>
                      <a:pt x="130" y="341"/>
                      <a:pt x="142" y="334"/>
                      <a:pt x="148" y="325"/>
                    </a:cubicBezTo>
                    <a:cubicBezTo>
                      <a:pt x="152" y="324"/>
                      <a:pt x="155" y="322"/>
                      <a:pt x="158" y="319"/>
                    </a:cubicBezTo>
                    <a:cubicBezTo>
                      <a:pt x="170" y="308"/>
                      <a:pt x="170" y="308"/>
                      <a:pt x="170" y="308"/>
                    </a:cubicBezTo>
                    <a:cubicBezTo>
                      <a:pt x="174" y="304"/>
                      <a:pt x="177" y="298"/>
                      <a:pt x="177" y="292"/>
                    </a:cubicBezTo>
                    <a:cubicBezTo>
                      <a:pt x="177" y="274"/>
                      <a:pt x="177" y="274"/>
                      <a:pt x="177" y="274"/>
                    </a:cubicBezTo>
                    <a:cubicBezTo>
                      <a:pt x="177" y="262"/>
                      <a:pt x="177" y="262"/>
                      <a:pt x="177" y="262"/>
                    </a:cubicBezTo>
                    <a:cubicBezTo>
                      <a:pt x="177" y="255"/>
                      <a:pt x="173" y="249"/>
                      <a:pt x="168" y="245"/>
                    </a:cubicBezTo>
                    <a:cubicBezTo>
                      <a:pt x="168" y="231"/>
                      <a:pt x="168" y="231"/>
                      <a:pt x="168" y="231"/>
                    </a:cubicBezTo>
                    <a:cubicBezTo>
                      <a:pt x="175" y="208"/>
                      <a:pt x="188" y="190"/>
                      <a:pt x="193" y="183"/>
                    </a:cubicBezTo>
                    <a:close/>
                    <a:moveTo>
                      <a:pt x="156" y="274"/>
                    </a:moveTo>
                    <a:cubicBezTo>
                      <a:pt x="156" y="292"/>
                      <a:pt x="156" y="292"/>
                      <a:pt x="156" y="292"/>
                    </a:cubicBezTo>
                    <a:cubicBezTo>
                      <a:pt x="156" y="292"/>
                      <a:pt x="156" y="293"/>
                      <a:pt x="156" y="293"/>
                    </a:cubicBezTo>
                    <a:cubicBezTo>
                      <a:pt x="144" y="304"/>
                      <a:pt x="144" y="304"/>
                      <a:pt x="144" y="304"/>
                    </a:cubicBezTo>
                    <a:cubicBezTo>
                      <a:pt x="144" y="304"/>
                      <a:pt x="143" y="304"/>
                      <a:pt x="143" y="304"/>
                    </a:cubicBezTo>
                    <a:cubicBezTo>
                      <a:pt x="133" y="304"/>
                      <a:pt x="133" y="304"/>
                      <a:pt x="133" y="304"/>
                    </a:cubicBezTo>
                    <a:cubicBezTo>
                      <a:pt x="133" y="304"/>
                      <a:pt x="132" y="305"/>
                      <a:pt x="132" y="305"/>
                    </a:cubicBezTo>
                    <a:cubicBezTo>
                      <a:pt x="132" y="307"/>
                      <a:pt x="132" y="307"/>
                      <a:pt x="132" y="307"/>
                    </a:cubicBezTo>
                    <a:cubicBezTo>
                      <a:pt x="132" y="314"/>
                      <a:pt x="126" y="320"/>
                      <a:pt x="117" y="320"/>
                    </a:cubicBezTo>
                    <a:cubicBezTo>
                      <a:pt x="107" y="320"/>
                      <a:pt x="107" y="320"/>
                      <a:pt x="107" y="320"/>
                    </a:cubicBezTo>
                    <a:cubicBezTo>
                      <a:pt x="98" y="320"/>
                      <a:pt x="92" y="314"/>
                      <a:pt x="92" y="307"/>
                    </a:cubicBezTo>
                    <a:cubicBezTo>
                      <a:pt x="92" y="305"/>
                      <a:pt x="92" y="305"/>
                      <a:pt x="92" y="305"/>
                    </a:cubicBezTo>
                    <a:cubicBezTo>
                      <a:pt x="92" y="305"/>
                      <a:pt x="91" y="304"/>
                      <a:pt x="91" y="304"/>
                    </a:cubicBezTo>
                    <a:cubicBezTo>
                      <a:pt x="80" y="304"/>
                      <a:pt x="80" y="304"/>
                      <a:pt x="80" y="304"/>
                    </a:cubicBezTo>
                    <a:cubicBezTo>
                      <a:pt x="80" y="304"/>
                      <a:pt x="80" y="304"/>
                      <a:pt x="79" y="304"/>
                    </a:cubicBezTo>
                    <a:cubicBezTo>
                      <a:pt x="68" y="293"/>
                      <a:pt x="68" y="293"/>
                      <a:pt x="68" y="293"/>
                    </a:cubicBezTo>
                    <a:cubicBezTo>
                      <a:pt x="67" y="293"/>
                      <a:pt x="67" y="292"/>
                      <a:pt x="67" y="292"/>
                    </a:cubicBezTo>
                    <a:cubicBezTo>
                      <a:pt x="67" y="274"/>
                      <a:pt x="67" y="274"/>
                      <a:pt x="67" y="274"/>
                    </a:cubicBezTo>
                    <a:cubicBezTo>
                      <a:pt x="67" y="264"/>
                      <a:pt x="67" y="264"/>
                      <a:pt x="67" y="264"/>
                    </a:cubicBezTo>
                    <a:cubicBezTo>
                      <a:pt x="67" y="262"/>
                      <a:pt x="67" y="262"/>
                      <a:pt x="67" y="262"/>
                    </a:cubicBezTo>
                    <a:cubicBezTo>
                      <a:pt x="67" y="262"/>
                      <a:pt x="67" y="262"/>
                      <a:pt x="68" y="262"/>
                    </a:cubicBezTo>
                    <a:cubicBezTo>
                      <a:pt x="155" y="262"/>
                      <a:pt x="155" y="262"/>
                      <a:pt x="155" y="262"/>
                    </a:cubicBezTo>
                    <a:cubicBezTo>
                      <a:pt x="156" y="262"/>
                      <a:pt x="156" y="262"/>
                      <a:pt x="156" y="262"/>
                    </a:cubicBezTo>
                    <a:cubicBezTo>
                      <a:pt x="156" y="264"/>
                      <a:pt x="156" y="264"/>
                      <a:pt x="156" y="264"/>
                    </a:cubicBezTo>
                    <a:lnTo>
                      <a:pt x="156" y="274"/>
                    </a:lnTo>
                    <a:close/>
                    <a:moveTo>
                      <a:pt x="184" y="136"/>
                    </a:moveTo>
                    <a:cubicBezTo>
                      <a:pt x="176" y="157"/>
                      <a:pt x="160" y="173"/>
                      <a:pt x="140" y="180"/>
                    </a:cubicBezTo>
                    <a:cubicBezTo>
                      <a:pt x="135" y="180"/>
                      <a:pt x="135" y="180"/>
                      <a:pt x="135" y="180"/>
                    </a:cubicBezTo>
                    <a:cubicBezTo>
                      <a:pt x="144" y="172"/>
                      <a:pt x="152" y="162"/>
                      <a:pt x="156" y="149"/>
                    </a:cubicBezTo>
                    <a:cubicBezTo>
                      <a:pt x="171" y="109"/>
                      <a:pt x="150" y="65"/>
                      <a:pt x="110" y="50"/>
                    </a:cubicBezTo>
                    <a:cubicBezTo>
                      <a:pt x="97" y="45"/>
                      <a:pt x="83" y="44"/>
                      <a:pt x="69" y="46"/>
                    </a:cubicBezTo>
                    <a:cubicBezTo>
                      <a:pt x="82" y="38"/>
                      <a:pt x="97" y="33"/>
                      <a:pt x="112" y="33"/>
                    </a:cubicBezTo>
                    <a:cubicBezTo>
                      <a:pt x="121" y="33"/>
                      <a:pt x="130" y="35"/>
                      <a:pt x="138" y="38"/>
                    </a:cubicBezTo>
                    <a:cubicBezTo>
                      <a:pt x="158" y="45"/>
                      <a:pt x="173" y="59"/>
                      <a:pt x="181" y="77"/>
                    </a:cubicBezTo>
                    <a:cubicBezTo>
                      <a:pt x="190" y="96"/>
                      <a:pt x="191" y="117"/>
                      <a:pt x="18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8" name="Freeform 20"/>
              <p:cNvSpPr>
                <a:spLocks/>
              </p:cNvSpPr>
              <p:nvPr/>
            </p:nvSpPr>
            <p:spPr bwMode="auto">
              <a:xfrm>
                <a:off x="2865" y="407"/>
                <a:ext cx="42" cy="95"/>
              </a:xfrm>
              <a:custGeom>
                <a:avLst/>
                <a:gdLst>
                  <a:gd name="T0" fmla="*/ 28 w 28"/>
                  <a:gd name="T1" fmla="*/ 49 h 63"/>
                  <a:gd name="T2" fmla="*/ 28 w 28"/>
                  <a:gd name="T3" fmla="*/ 14 h 63"/>
                  <a:gd name="T4" fmla="*/ 14 w 28"/>
                  <a:gd name="T5" fmla="*/ 0 h 63"/>
                  <a:gd name="T6" fmla="*/ 0 w 28"/>
                  <a:gd name="T7" fmla="*/ 14 h 63"/>
                  <a:gd name="T8" fmla="*/ 0 w 28"/>
                  <a:gd name="T9" fmla="*/ 49 h 63"/>
                  <a:gd name="T10" fmla="*/ 14 w 28"/>
                  <a:gd name="T11" fmla="*/ 63 h 63"/>
                  <a:gd name="T12" fmla="*/ 28 w 28"/>
                  <a:gd name="T13" fmla="*/ 49 h 63"/>
                </a:gdLst>
                <a:ahLst/>
                <a:cxnLst>
                  <a:cxn ang="0">
                    <a:pos x="T0" y="T1"/>
                  </a:cxn>
                  <a:cxn ang="0">
                    <a:pos x="T2" y="T3"/>
                  </a:cxn>
                  <a:cxn ang="0">
                    <a:pos x="T4" y="T5"/>
                  </a:cxn>
                  <a:cxn ang="0">
                    <a:pos x="T6" y="T7"/>
                  </a:cxn>
                  <a:cxn ang="0">
                    <a:pos x="T8" y="T9"/>
                  </a:cxn>
                  <a:cxn ang="0">
                    <a:pos x="T10" y="T11"/>
                  </a:cxn>
                  <a:cxn ang="0">
                    <a:pos x="T12" y="T13"/>
                  </a:cxn>
                </a:cxnLst>
                <a:rect l="0" t="0" r="r" b="b"/>
                <a:pathLst>
                  <a:path w="28" h="63">
                    <a:moveTo>
                      <a:pt x="28" y="49"/>
                    </a:moveTo>
                    <a:cubicBezTo>
                      <a:pt x="28" y="14"/>
                      <a:pt x="28" y="14"/>
                      <a:pt x="28" y="14"/>
                    </a:cubicBezTo>
                    <a:cubicBezTo>
                      <a:pt x="28" y="7"/>
                      <a:pt x="22" y="0"/>
                      <a:pt x="14" y="0"/>
                    </a:cubicBezTo>
                    <a:cubicBezTo>
                      <a:pt x="6" y="0"/>
                      <a:pt x="0" y="7"/>
                      <a:pt x="0" y="14"/>
                    </a:cubicBezTo>
                    <a:cubicBezTo>
                      <a:pt x="0" y="49"/>
                      <a:pt x="0" y="49"/>
                      <a:pt x="0" y="49"/>
                    </a:cubicBezTo>
                    <a:cubicBezTo>
                      <a:pt x="0" y="57"/>
                      <a:pt x="6" y="63"/>
                      <a:pt x="14" y="63"/>
                    </a:cubicBezTo>
                    <a:cubicBezTo>
                      <a:pt x="22" y="63"/>
                      <a:pt x="28" y="57"/>
                      <a:pt x="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09" name="Freeform 21"/>
              <p:cNvSpPr>
                <a:spLocks/>
              </p:cNvSpPr>
              <p:nvPr/>
            </p:nvSpPr>
            <p:spPr bwMode="auto">
              <a:xfrm>
                <a:off x="3049" y="521"/>
                <a:ext cx="90" cy="75"/>
              </a:xfrm>
              <a:custGeom>
                <a:avLst/>
                <a:gdLst>
                  <a:gd name="T0" fmla="*/ 55 w 60"/>
                  <a:gd name="T1" fmla="*/ 7 h 50"/>
                  <a:gd name="T2" fmla="*/ 36 w 60"/>
                  <a:gd name="T3" fmla="*/ 4 h 50"/>
                  <a:gd name="T4" fmla="*/ 8 w 60"/>
                  <a:gd name="T5" fmla="*/ 25 h 50"/>
                  <a:gd name="T6" fmla="*/ 5 w 60"/>
                  <a:gd name="T7" fmla="*/ 44 h 50"/>
                  <a:gd name="T8" fmla="*/ 16 w 60"/>
                  <a:gd name="T9" fmla="*/ 50 h 50"/>
                  <a:gd name="T10" fmla="*/ 24 w 60"/>
                  <a:gd name="T11" fmla="*/ 47 h 50"/>
                  <a:gd name="T12" fmla="*/ 52 w 60"/>
                  <a:gd name="T13" fmla="*/ 27 h 50"/>
                  <a:gd name="T14" fmla="*/ 55 w 60"/>
                  <a:gd name="T15" fmla="*/ 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55" y="7"/>
                    </a:moveTo>
                    <a:cubicBezTo>
                      <a:pt x="51" y="1"/>
                      <a:pt x="42" y="0"/>
                      <a:pt x="36" y="4"/>
                    </a:cubicBezTo>
                    <a:cubicBezTo>
                      <a:pt x="8" y="25"/>
                      <a:pt x="8" y="25"/>
                      <a:pt x="8" y="25"/>
                    </a:cubicBezTo>
                    <a:cubicBezTo>
                      <a:pt x="1" y="30"/>
                      <a:pt x="0" y="38"/>
                      <a:pt x="5" y="44"/>
                    </a:cubicBezTo>
                    <a:cubicBezTo>
                      <a:pt x="7" y="48"/>
                      <a:pt x="12" y="50"/>
                      <a:pt x="16" y="50"/>
                    </a:cubicBezTo>
                    <a:cubicBezTo>
                      <a:pt x="19" y="50"/>
                      <a:pt x="22" y="49"/>
                      <a:pt x="24" y="47"/>
                    </a:cubicBezTo>
                    <a:cubicBezTo>
                      <a:pt x="52" y="27"/>
                      <a:pt x="52" y="27"/>
                      <a:pt x="52" y="27"/>
                    </a:cubicBezTo>
                    <a:cubicBezTo>
                      <a:pt x="58" y="22"/>
                      <a:pt x="60" y="13"/>
                      <a:pt x="5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10" name="Freeform 22"/>
              <p:cNvSpPr>
                <a:spLocks/>
              </p:cNvSpPr>
              <p:nvPr/>
            </p:nvSpPr>
            <p:spPr bwMode="auto">
              <a:xfrm>
                <a:off x="3085" y="758"/>
                <a:ext cx="97" cy="60"/>
              </a:xfrm>
              <a:custGeom>
                <a:avLst/>
                <a:gdLst>
                  <a:gd name="T0" fmla="*/ 2 w 65"/>
                  <a:gd name="T1" fmla="*/ 12 h 40"/>
                  <a:gd name="T2" fmla="*/ 11 w 65"/>
                  <a:gd name="T3" fmla="*/ 29 h 40"/>
                  <a:gd name="T4" fmla="*/ 45 w 65"/>
                  <a:gd name="T5" fmla="*/ 39 h 40"/>
                  <a:gd name="T6" fmla="*/ 49 w 65"/>
                  <a:gd name="T7" fmla="*/ 40 h 40"/>
                  <a:gd name="T8" fmla="*/ 62 w 65"/>
                  <a:gd name="T9" fmla="*/ 30 h 40"/>
                  <a:gd name="T10" fmla="*/ 53 w 65"/>
                  <a:gd name="T11" fmla="*/ 13 h 40"/>
                  <a:gd name="T12" fmla="*/ 20 w 65"/>
                  <a:gd name="T13" fmla="*/ 2 h 40"/>
                  <a:gd name="T14" fmla="*/ 2 w 65"/>
                  <a:gd name="T15" fmla="*/ 1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2" y="12"/>
                    </a:moveTo>
                    <a:cubicBezTo>
                      <a:pt x="0" y="19"/>
                      <a:pt x="4" y="27"/>
                      <a:pt x="11" y="29"/>
                    </a:cubicBezTo>
                    <a:cubicBezTo>
                      <a:pt x="45" y="39"/>
                      <a:pt x="45" y="39"/>
                      <a:pt x="45" y="39"/>
                    </a:cubicBezTo>
                    <a:cubicBezTo>
                      <a:pt x="46" y="40"/>
                      <a:pt x="48" y="40"/>
                      <a:pt x="49" y="40"/>
                    </a:cubicBezTo>
                    <a:cubicBezTo>
                      <a:pt x="55" y="40"/>
                      <a:pt x="60" y="36"/>
                      <a:pt x="62" y="30"/>
                    </a:cubicBezTo>
                    <a:cubicBezTo>
                      <a:pt x="65" y="23"/>
                      <a:pt x="60" y="15"/>
                      <a:pt x="53" y="13"/>
                    </a:cubicBezTo>
                    <a:cubicBezTo>
                      <a:pt x="20" y="2"/>
                      <a:pt x="20" y="2"/>
                      <a:pt x="20" y="2"/>
                    </a:cubicBezTo>
                    <a:cubicBezTo>
                      <a:pt x="12" y="0"/>
                      <a:pt x="4" y="4"/>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11" name="Freeform 23"/>
              <p:cNvSpPr>
                <a:spLocks/>
              </p:cNvSpPr>
              <p:nvPr/>
            </p:nvSpPr>
            <p:spPr bwMode="auto">
              <a:xfrm>
                <a:off x="2631" y="521"/>
                <a:ext cx="90" cy="75"/>
              </a:xfrm>
              <a:custGeom>
                <a:avLst/>
                <a:gdLst>
                  <a:gd name="T0" fmla="*/ 7 w 60"/>
                  <a:gd name="T1" fmla="*/ 27 h 50"/>
                  <a:gd name="T2" fmla="*/ 36 w 60"/>
                  <a:gd name="T3" fmla="*/ 47 h 50"/>
                  <a:gd name="T4" fmla="*/ 44 w 60"/>
                  <a:gd name="T5" fmla="*/ 50 h 50"/>
                  <a:gd name="T6" fmla="*/ 55 w 60"/>
                  <a:gd name="T7" fmla="*/ 44 h 50"/>
                  <a:gd name="T8" fmla="*/ 52 w 60"/>
                  <a:gd name="T9" fmla="*/ 25 h 50"/>
                  <a:gd name="T10" fmla="*/ 24 w 60"/>
                  <a:gd name="T11" fmla="*/ 4 h 50"/>
                  <a:gd name="T12" fmla="*/ 5 w 60"/>
                  <a:gd name="T13" fmla="*/ 7 h 50"/>
                  <a:gd name="T14" fmla="*/ 7 w 60"/>
                  <a:gd name="T15" fmla="*/ 27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0">
                    <a:moveTo>
                      <a:pt x="7" y="27"/>
                    </a:moveTo>
                    <a:cubicBezTo>
                      <a:pt x="36" y="47"/>
                      <a:pt x="36" y="47"/>
                      <a:pt x="36" y="47"/>
                    </a:cubicBezTo>
                    <a:cubicBezTo>
                      <a:pt x="38" y="49"/>
                      <a:pt x="41" y="50"/>
                      <a:pt x="44" y="50"/>
                    </a:cubicBezTo>
                    <a:cubicBezTo>
                      <a:pt x="48" y="50"/>
                      <a:pt x="52" y="48"/>
                      <a:pt x="55" y="44"/>
                    </a:cubicBezTo>
                    <a:cubicBezTo>
                      <a:pt x="60" y="38"/>
                      <a:pt x="58" y="30"/>
                      <a:pt x="52" y="25"/>
                    </a:cubicBezTo>
                    <a:cubicBezTo>
                      <a:pt x="24" y="4"/>
                      <a:pt x="24" y="4"/>
                      <a:pt x="24" y="4"/>
                    </a:cubicBezTo>
                    <a:cubicBezTo>
                      <a:pt x="18" y="0"/>
                      <a:pt x="9" y="1"/>
                      <a:pt x="5" y="7"/>
                    </a:cubicBezTo>
                    <a:cubicBezTo>
                      <a:pt x="0" y="13"/>
                      <a:pt x="1" y="22"/>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sp>
            <p:nvSpPr>
              <p:cNvPr id="112" name="Freeform 24"/>
              <p:cNvSpPr>
                <a:spLocks/>
              </p:cNvSpPr>
              <p:nvPr/>
            </p:nvSpPr>
            <p:spPr bwMode="auto">
              <a:xfrm>
                <a:off x="2588" y="758"/>
                <a:ext cx="97" cy="60"/>
              </a:xfrm>
              <a:custGeom>
                <a:avLst/>
                <a:gdLst>
                  <a:gd name="T0" fmla="*/ 16 w 65"/>
                  <a:gd name="T1" fmla="*/ 40 h 40"/>
                  <a:gd name="T2" fmla="*/ 20 w 65"/>
                  <a:gd name="T3" fmla="*/ 39 h 40"/>
                  <a:gd name="T4" fmla="*/ 53 w 65"/>
                  <a:gd name="T5" fmla="*/ 29 h 40"/>
                  <a:gd name="T6" fmla="*/ 63 w 65"/>
                  <a:gd name="T7" fmla="*/ 12 h 40"/>
                  <a:gd name="T8" fmla="*/ 45 w 65"/>
                  <a:gd name="T9" fmla="*/ 2 h 40"/>
                  <a:gd name="T10" fmla="*/ 12 w 65"/>
                  <a:gd name="T11" fmla="*/ 13 h 40"/>
                  <a:gd name="T12" fmla="*/ 2 w 65"/>
                  <a:gd name="T13" fmla="*/ 30 h 40"/>
                  <a:gd name="T14" fmla="*/ 16 w 6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0">
                    <a:moveTo>
                      <a:pt x="16" y="40"/>
                    </a:moveTo>
                    <a:cubicBezTo>
                      <a:pt x="17" y="40"/>
                      <a:pt x="18" y="40"/>
                      <a:pt x="20" y="39"/>
                    </a:cubicBezTo>
                    <a:cubicBezTo>
                      <a:pt x="53" y="29"/>
                      <a:pt x="53" y="29"/>
                      <a:pt x="53" y="29"/>
                    </a:cubicBezTo>
                    <a:cubicBezTo>
                      <a:pt x="61" y="27"/>
                      <a:pt x="65" y="19"/>
                      <a:pt x="63" y="12"/>
                    </a:cubicBezTo>
                    <a:cubicBezTo>
                      <a:pt x="60" y="4"/>
                      <a:pt x="52" y="0"/>
                      <a:pt x="45" y="2"/>
                    </a:cubicBezTo>
                    <a:cubicBezTo>
                      <a:pt x="12" y="13"/>
                      <a:pt x="12" y="13"/>
                      <a:pt x="12" y="13"/>
                    </a:cubicBezTo>
                    <a:cubicBezTo>
                      <a:pt x="4" y="15"/>
                      <a:pt x="0" y="23"/>
                      <a:pt x="2" y="30"/>
                    </a:cubicBezTo>
                    <a:cubicBezTo>
                      <a:pt x="4" y="36"/>
                      <a:pt x="10"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4971" tIns="47486" rIns="94971" bIns="47486" numCol="1" anchor="t" anchorCtr="0" compatLnSpc="1">
                <a:prstTxWarp prst="textNoShape">
                  <a:avLst/>
                </a:prstTxWarp>
              </a:bodyPr>
              <a:lstStyle/>
              <a:p>
                <a:pPr defTabSz="812241">
                  <a:defRPr/>
                </a:pPr>
                <a:endParaRPr kumimoji="1" lang="en-US" sz="1244">
                  <a:solidFill>
                    <a:prstClr val="black"/>
                  </a:solidFill>
                  <a:latin typeface="Meiryo UI"/>
                  <a:ea typeface="Meiryo UI"/>
                </a:endParaRPr>
              </a:p>
            </p:txBody>
          </p:sp>
        </p:grpSp>
      </p:grpSp>
      <p:sp>
        <p:nvSpPr>
          <p:cNvPr id="9" name="テキスト ボックス 8">
            <a:extLst>
              <a:ext uri="{FF2B5EF4-FFF2-40B4-BE49-F238E27FC236}">
                <a16:creationId xmlns:a16="http://schemas.microsoft.com/office/drawing/2014/main" id="{0A501E6E-3D1C-470B-A8BA-BB47E531FDEC}"/>
              </a:ext>
            </a:extLst>
          </p:cNvPr>
          <p:cNvSpPr txBox="1"/>
          <p:nvPr/>
        </p:nvSpPr>
        <p:spPr>
          <a:xfrm>
            <a:off x="348260" y="6556305"/>
            <a:ext cx="3084499" cy="228973"/>
          </a:xfrm>
          <a:prstGeom prst="rect">
            <a:avLst/>
          </a:prstGeom>
          <a:noFill/>
        </p:spPr>
        <p:txBody>
          <a:bodyPr wrap="none" rtlCol="0">
            <a:spAutoFit/>
          </a:bodyPr>
          <a:lstStyle/>
          <a:p>
            <a:pPr defTabSz="812241">
              <a:defRPr/>
            </a:pPr>
            <a:r>
              <a:rPr kumimoji="1" lang="ja-JP" altLang="en-US" sz="888" dirty="0">
                <a:solidFill>
                  <a:prstClr val="black"/>
                </a:solidFill>
                <a:latin typeface="Meiryo UI"/>
                <a:ea typeface="Meiryo UI"/>
              </a:rPr>
              <a:t>出所：環境省“インターナルカーボンプライシング活用ガイドライン”</a:t>
            </a:r>
          </a:p>
        </p:txBody>
      </p:sp>
      <p:sp>
        <p:nvSpPr>
          <p:cNvPr id="10" name="テキスト ボックス 9">
            <a:extLst>
              <a:ext uri="{FF2B5EF4-FFF2-40B4-BE49-F238E27FC236}">
                <a16:creationId xmlns:a16="http://schemas.microsoft.com/office/drawing/2014/main" id="{85D7206D-1851-4042-A258-F232CA88C011}"/>
              </a:ext>
            </a:extLst>
          </p:cNvPr>
          <p:cNvSpPr txBox="1"/>
          <p:nvPr/>
        </p:nvSpPr>
        <p:spPr>
          <a:xfrm>
            <a:off x="3630755" y="2236412"/>
            <a:ext cx="2660024" cy="338234"/>
          </a:xfrm>
          <a:prstGeom prst="rect">
            <a:avLst/>
          </a:prstGeom>
          <a:noFill/>
        </p:spPr>
        <p:txBody>
          <a:bodyPr wrap="none" rtlCol="0">
            <a:spAutoFit/>
          </a:bodyPr>
          <a:lstStyle/>
          <a:p>
            <a:pPr defTabSz="812241">
              <a:defRPr/>
            </a:pPr>
            <a:r>
              <a:rPr kumimoji="1" lang="en-US" altLang="ja-JP" sz="1598" b="1" dirty="0">
                <a:solidFill>
                  <a:prstClr val="black"/>
                </a:solidFill>
                <a:latin typeface="Meiryo UI"/>
                <a:ea typeface="Meiryo UI"/>
              </a:rPr>
              <a:t>ICP</a:t>
            </a:r>
            <a:r>
              <a:rPr kumimoji="1" lang="ja-JP" altLang="en-US" sz="1598" b="1" dirty="0">
                <a:solidFill>
                  <a:prstClr val="black"/>
                </a:solidFill>
                <a:latin typeface="Meiryo UI"/>
                <a:ea typeface="Meiryo UI"/>
              </a:rPr>
              <a:t>の社内導入までの段取り</a:t>
            </a:r>
          </a:p>
        </p:txBody>
      </p:sp>
      <p:sp>
        <p:nvSpPr>
          <p:cNvPr id="63" name="テキスト ボックス 62">
            <a:extLst>
              <a:ext uri="{FF2B5EF4-FFF2-40B4-BE49-F238E27FC236}">
                <a16:creationId xmlns:a16="http://schemas.microsoft.com/office/drawing/2014/main" id="{869B619B-3C1C-9800-29D8-F4DCEA4ACF81}"/>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12433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35AB9-7C48-43D9-88E6-2FA2769B9C96}"/>
              </a:ext>
            </a:extLst>
          </p:cNvPr>
          <p:cNvSpPr>
            <a:spLocks noGrp="1"/>
          </p:cNvSpPr>
          <p:nvPr>
            <p:ph type="title"/>
          </p:nvPr>
        </p:nvSpPr>
        <p:spPr/>
        <p:txBody>
          <a:bodyPr vert="horz"/>
          <a:lstStyle/>
          <a:p>
            <a:pPr>
              <a:tabLst>
                <a:tab pos="7970107" algn="r"/>
              </a:tabLst>
            </a:pPr>
            <a:r>
              <a:rPr kumimoji="1" lang="ja-JP" altLang="en-US" dirty="0"/>
              <a:t>グリーン・バリューチェーンプラットフォーム</a:t>
            </a:r>
          </a:p>
        </p:txBody>
      </p:sp>
      <p:sp>
        <p:nvSpPr>
          <p:cNvPr id="3" name="コンテンツ プレースホルダー 2">
            <a:extLst>
              <a:ext uri="{FF2B5EF4-FFF2-40B4-BE49-F238E27FC236}">
                <a16:creationId xmlns:a16="http://schemas.microsoft.com/office/drawing/2014/main" id="{784CBF72-1E50-486C-9A4D-49DDC393D6D3}"/>
              </a:ext>
            </a:extLst>
          </p:cNvPr>
          <p:cNvSpPr>
            <a:spLocks noGrp="1"/>
          </p:cNvSpPr>
          <p:nvPr>
            <p:ph sz="quarter" idx="12"/>
          </p:nvPr>
        </p:nvSpPr>
        <p:spPr>
          <a:xfrm>
            <a:off x="348261" y="865832"/>
            <a:ext cx="9218787" cy="929838"/>
          </a:xfrm>
        </p:spPr>
        <p:txBody>
          <a:bodyPr anchor="ctr"/>
          <a:lstStyle/>
          <a:p>
            <a:r>
              <a:rPr lang="ja-JP" altLang="en-US" dirty="0"/>
              <a:t>グリーン・バリューチェーンプラットフォーム（</a:t>
            </a:r>
            <a:r>
              <a:rPr lang="en-US" altLang="ja-JP" dirty="0"/>
              <a:t>GVCPF</a:t>
            </a:r>
            <a:r>
              <a:rPr lang="ja-JP" altLang="en-US" dirty="0"/>
              <a:t>）は、脱炭素経営に関する情報プラットフォーム。</a:t>
            </a:r>
            <a:endParaRPr lang="en-US" altLang="ja-JP" dirty="0"/>
          </a:p>
          <a:p>
            <a:r>
              <a:rPr lang="ja-JP" altLang="en-US" dirty="0"/>
              <a:t>中でも、「中長期排出削減目標等設定マニュアル」が</a:t>
            </a:r>
            <a:r>
              <a:rPr lang="en-US" altLang="ja-JP" dirty="0"/>
              <a:t>PF</a:t>
            </a:r>
            <a:r>
              <a:rPr lang="ja-JP" altLang="en-US" dirty="0"/>
              <a:t>において導入的（目次的）役割を担う。</a:t>
            </a:r>
            <a:endParaRPr lang="en-US" altLang="ja-JP" dirty="0"/>
          </a:p>
        </p:txBody>
      </p:sp>
      <p:sp>
        <p:nvSpPr>
          <p:cNvPr id="13" name="TextBox 6">
            <a:extLst>
              <a:ext uri="{FF2B5EF4-FFF2-40B4-BE49-F238E27FC236}">
                <a16:creationId xmlns:a16="http://schemas.microsoft.com/office/drawing/2014/main" id="{8747E712-729B-423E-9DE4-FAAC06A8CC1A}"/>
              </a:ext>
            </a:extLst>
          </p:cNvPr>
          <p:cNvSpPr txBox="1"/>
          <p:nvPr/>
        </p:nvSpPr>
        <p:spPr>
          <a:xfrm>
            <a:off x="204429" y="1745933"/>
            <a:ext cx="4239582" cy="29894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1223" tIns="40611" rIns="81223" bIns="40611" numCol="1" spcCol="0" rtlCol="0" fromWordArt="0" anchor="t" anchorCtr="0" forceAA="0" compatLnSpc="1">
            <a:prstTxWarp prst="textNoShape">
              <a:avLst/>
            </a:prstTxWarp>
            <a:noAutofit/>
          </a:bodyPr>
          <a:lstStyle/>
          <a:p>
            <a:pPr defTabSz="812241">
              <a:defRPr/>
            </a:pPr>
            <a:r>
              <a:rPr kumimoji="1" lang="en-US" altLang="ja-JP" sz="1776" b="1" dirty="0">
                <a:solidFill>
                  <a:srgbClr val="00584E"/>
                </a:solidFill>
                <a:latin typeface="Trebuchet MS" panose="020B0603020202020204" pitchFamily="34" charset="0"/>
                <a:ea typeface="Meiryo UI" panose="020B0604030504040204" pitchFamily="50" charset="-128"/>
              </a:rPr>
              <a:t>【GVCPF</a:t>
            </a:r>
            <a:r>
              <a:rPr kumimoji="1" lang="ja-JP" altLang="en-US" sz="1776" b="1" dirty="0">
                <a:solidFill>
                  <a:srgbClr val="00584E"/>
                </a:solidFill>
                <a:latin typeface="Trebuchet MS" panose="020B0603020202020204" pitchFamily="34" charset="0"/>
                <a:ea typeface="Meiryo UI" panose="020B0604030504040204" pitchFamily="50" charset="-128"/>
              </a:rPr>
              <a:t>の構成</a:t>
            </a:r>
            <a:r>
              <a:rPr kumimoji="1" lang="en-US" altLang="ja-JP" sz="1776" b="1" dirty="0">
                <a:solidFill>
                  <a:srgbClr val="00584E"/>
                </a:solidFill>
                <a:latin typeface="Trebuchet MS" panose="020B0603020202020204" pitchFamily="34" charset="0"/>
                <a:ea typeface="Meiryo UI" panose="020B0604030504040204" pitchFamily="50" charset="-128"/>
              </a:rPr>
              <a:t>】</a:t>
            </a:r>
            <a:endParaRPr kumimoji="1" lang="en-US" sz="1776" b="1" dirty="0">
              <a:solidFill>
                <a:srgbClr val="00584E"/>
              </a:solidFill>
              <a:latin typeface="Trebuchet MS" panose="020B0603020202020204" pitchFamily="34" charset="0"/>
              <a:ea typeface="Meiryo UI" panose="020B0604030504040204" pitchFamily="50" charset="-128"/>
            </a:endParaRPr>
          </a:p>
        </p:txBody>
      </p:sp>
      <p:sp>
        <p:nvSpPr>
          <p:cNvPr id="50" name="Rectangle 41">
            <a:extLst>
              <a:ext uri="{FF2B5EF4-FFF2-40B4-BE49-F238E27FC236}">
                <a16:creationId xmlns:a16="http://schemas.microsoft.com/office/drawing/2014/main" id="{076B08CF-1DBD-486A-83C3-5E21D83FFCEB}"/>
              </a:ext>
            </a:extLst>
          </p:cNvPr>
          <p:cNvSpPr/>
          <p:nvPr/>
        </p:nvSpPr>
        <p:spPr>
          <a:xfrm>
            <a:off x="204428" y="2070094"/>
            <a:ext cx="5891139" cy="471639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23" tIns="40611" rIns="81223" bIns="40611" numCol="1" spcCol="0" rtlCol="0" fromWordArt="0" anchor="t" anchorCtr="0" forceAA="0" compatLnSpc="1">
            <a:prstTxWarp prst="textNoShape">
              <a:avLst/>
            </a:prstTxWarp>
            <a:noAutofit/>
          </a:bodyPr>
          <a:lstStyle/>
          <a:p>
            <a:pPr marL="236903" lvl="1" indent="-141014" defTabSz="812241">
              <a:spcBef>
                <a:spcPts val="533"/>
              </a:spcBef>
              <a:buClr>
                <a:srgbClr val="009C89">
                  <a:lumMod val="100000"/>
                </a:srgbClr>
              </a:buClr>
              <a:buSzPct val="100000"/>
              <a:buFont typeface="Arial" panose="020B0604020202020204" pitchFamily="34" charset="0"/>
              <a:buChar char="•"/>
              <a:defRPr/>
            </a:pPr>
            <a:r>
              <a:rPr kumimoji="1" lang="ja-JP" altLang="en-US" sz="1510" b="1" dirty="0">
                <a:solidFill>
                  <a:srgbClr val="43B99A">
                    <a:lumMod val="50000"/>
                  </a:srgbClr>
                </a:solidFill>
                <a:latin typeface="Trebuchet MS" panose="020B0603020202020204" pitchFamily="34" charset="0"/>
                <a:ea typeface="Meiryo UI" panose="020B0604030504040204" pitchFamily="50" charset="-128"/>
              </a:rPr>
              <a:t>算定をはじめる方へ</a:t>
            </a:r>
            <a:br>
              <a:rPr kumimoji="1" lang="en-US" altLang="ja-JP" sz="1510" b="1" dirty="0">
                <a:solidFill>
                  <a:prstClr val="black">
                    <a:lumMod val="100000"/>
                  </a:prstClr>
                </a:solidFill>
                <a:latin typeface="Trebuchet MS" panose="020B0603020202020204" pitchFamily="34" charset="0"/>
                <a:ea typeface="Meiryo UI" panose="020B0604030504040204" pitchFamily="50" charset="-128"/>
              </a:rPr>
            </a:b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SC</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排出量の概要や算定の大まかな流れを紹介。</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238314" lvl="1" indent="-142425" defTabSz="812241">
              <a:spcBef>
                <a:spcPts val="533"/>
              </a:spcBef>
              <a:buClr>
                <a:srgbClr val="009C89">
                  <a:lumMod val="100000"/>
                </a:srgbClr>
              </a:buClr>
              <a:buSzPct val="100000"/>
              <a:buFont typeface="Arial" panose="020B0604020202020204" pitchFamily="34" charset="0"/>
              <a:buChar char="•"/>
              <a:defRPr/>
            </a:pPr>
            <a:r>
              <a:rPr kumimoji="1" lang="ja-JP" altLang="en-US" sz="1510" b="1" dirty="0">
                <a:solidFill>
                  <a:srgbClr val="43B99A">
                    <a:lumMod val="50000"/>
                  </a:srgbClr>
                </a:solidFill>
                <a:latin typeface="Trebuchet MS" panose="020B0603020202020204" pitchFamily="34" charset="0"/>
                <a:ea typeface="Meiryo UI" panose="020B0604030504040204" pitchFamily="50" charset="-128"/>
              </a:rPr>
              <a:t>算定時の参考資料</a:t>
            </a:r>
            <a:br>
              <a:rPr kumimoji="1" lang="en-US" altLang="ja-JP" sz="1510" b="1" dirty="0">
                <a:solidFill>
                  <a:prstClr val="black">
                    <a:lumMod val="100000"/>
                  </a:prstClr>
                </a:solidFill>
                <a:latin typeface="Trebuchet MS" panose="020B0603020202020204" pitchFamily="34" charset="0"/>
                <a:ea typeface="Meiryo UI" panose="020B0604030504040204" pitchFamily="50" charset="-128"/>
              </a:rPr>
            </a:b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SC</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排出量算定の基本ガイドラインや、算定に活用できる排出原単位を掲載。排出量算定に関する問い合わせ先も掲載。</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238314" lvl="1" indent="-142425" defTabSz="812241">
              <a:spcBef>
                <a:spcPts val="533"/>
              </a:spcBef>
              <a:buClr>
                <a:srgbClr val="009C89">
                  <a:lumMod val="100000"/>
                </a:srgbClr>
              </a:buClr>
              <a:buSzPct val="100000"/>
              <a:buFont typeface="Arial" panose="020B0604020202020204" pitchFamily="34" charset="0"/>
              <a:buChar char="•"/>
              <a:defRPr/>
            </a:pPr>
            <a:r>
              <a:rPr kumimoji="1" lang="ja-JP" altLang="en-US" sz="1510" b="1" dirty="0">
                <a:solidFill>
                  <a:srgbClr val="43B99A">
                    <a:lumMod val="50000"/>
                  </a:srgbClr>
                </a:solidFill>
                <a:latin typeface="Trebuchet MS" panose="020B0603020202020204" pitchFamily="34" charset="0"/>
                <a:ea typeface="Meiryo UI" panose="020B0604030504040204" pitchFamily="50" charset="-128"/>
              </a:rPr>
              <a:t>企業の取組事例</a:t>
            </a:r>
            <a:endParaRPr kumimoji="1" lang="en-US" altLang="ja-JP" sz="1510" b="1" dirty="0">
              <a:solidFill>
                <a:srgbClr val="43B99A">
                  <a:lumMod val="50000"/>
                </a:srgbClr>
              </a:solidFill>
              <a:latin typeface="Trebuchet MS" panose="020B0603020202020204" pitchFamily="34" charset="0"/>
              <a:ea typeface="Meiryo UI" panose="020B0604030504040204" pitchFamily="50" charset="-128"/>
            </a:endParaRPr>
          </a:p>
          <a:p>
            <a:pPr marL="95889" lvl="1" defTabSz="812241">
              <a:spcBef>
                <a:spcPts val="533"/>
              </a:spcBef>
              <a:buClr>
                <a:srgbClr val="009C89">
                  <a:lumMod val="100000"/>
                </a:srgbClr>
              </a:buClr>
              <a:buSzPct val="100000"/>
              <a:defRPr/>
            </a:pPr>
            <a:r>
              <a:rPr kumimoji="1" lang="ja-JP" altLang="en-US" sz="1510" dirty="0">
                <a:solidFill>
                  <a:srgbClr val="43B99A">
                    <a:lumMod val="50000"/>
                  </a:srgbClr>
                </a:solidFill>
                <a:latin typeface="Trebuchet MS" panose="020B0603020202020204" pitchFamily="34" charset="0"/>
                <a:ea typeface="Meiryo UI" panose="020B0604030504040204" pitchFamily="50" charset="-128"/>
              </a:rPr>
              <a:t>　　</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サプライチェーン排出量の算定事例や、中小企業を含めた</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SBT</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等の</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95889" lvl="1" defTabSz="812241">
              <a:spcBef>
                <a:spcPts val="533"/>
              </a:spcBef>
              <a:buClr>
                <a:srgbClr val="009C89">
                  <a:lumMod val="100000"/>
                </a:srgbClr>
              </a:buClr>
              <a:buSzPct val="100000"/>
              <a:defRPr/>
            </a:pP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取組事例を紹介。</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238314" lvl="1" indent="-142425" defTabSz="812241">
              <a:spcBef>
                <a:spcPts val="533"/>
              </a:spcBef>
              <a:buClr>
                <a:srgbClr val="009C89">
                  <a:lumMod val="100000"/>
                </a:srgbClr>
              </a:buClr>
              <a:buSzPct val="100000"/>
              <a:buFont typeface="Arial" panose="020B0604020202020204" pitchFamily="34" charset="0"/>
              <a:buChar char="•"/>
              <a:defRPr/>
            </a:pPr>
            <a:r>
              <a:rPr kumimoji="1" lang="ja-JP" altLang="en-US" sz="1510" b="1" dirty="0">
                <a:solidFill>
                  <a:srgbClr val="43B99A">
                    <a:lumMod val="50000"/>
                  </a:srgbClr>
                </a:solidFill>
                <a:latin typeface="Trebuchet MS" panose="020B0603020202020204" pitchFamily="34" charset="0"/>
                <a:ea typeface="Meiryo UI" panose="020B0604030504040204" pitchFamily="50" charset="-128"/>
              </a:rPr>
              <a:t>国内の取組</a:t>
            </a:r>
            <a:br>
              <a:rPr kumimoji="1" lang="en-US" altLang="ja-JP" sz="1510" dirty="0">
                <a:solidFill>
                  <a:prstClr val="black">
                    <a:lumMod val="100000"/>
                  </a:prstClr>
                </a:solidFill>
                <a:latin typeface="Trebuchet MS" panose="020B0603020202020204" pitchFamily="34" charset="0"/>
                <a:ea typeface="Meiryo UI" panose="020B0604030504040204" pitchFamily="50" charset="-128"/>
              </a:rPr>
            </a:b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企業間の情報共有・意見交換等を促進するネットワーク「脱炭素経営促進ネットワーク」を運営・紹介するとともに、過年度の環境省の各種セミナーやフォーラムについても掲載。また、「再エネ</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100</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宣言 </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RE Action</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」を</a:t>
            </a:r>
            <a:br>
              <a:rPr kumimoji="1" lang="en-US" altLang="ja-JP" sz="1510" dirty="0">
                <a:solidFill>
                  <a:prstClr val="black">
                    <a:lumMod val="100000"/>
                  </a:prstClr>
                </a:solidFill>
                <a:latin typeface="Trebuchet MS" panose="020B0603020202020204" pitchFamily="34" charset="0"/>
                <a:ea typeface="Meiryo UI" panose="020B0604030504040204" pitchFamily="50" charset="-128"/>
              </a:rPr>
            </a:b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紹介。</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238314" lvl="1" indent="-162167" defTabSz="812241">
              <a:spcBef>
                <a:spcPts val="533"/>
              </a:spcBef>
              <a:buClr>
                <a:srgbClr val="009C89">
                  <a:lumMod val="100000"/>
                </a:srgbClr>
              </a:buClr>
              <a:buSzPct val="100000"/>
              <a:buFont typeface="Arial" panose="020B0604020202020204" pitchFamily="34" charset="0"/>
              <a:buChar char="•"/>
              <a:defRPr/>
            </a:pPr>
            <a:r>
              <a:rPr kumimoji="1" lang="ja-JP" altLang="en-US" sz="1510" b="1" dirty="0">
                <a:solidFill>
                  <a:srgbClr val="43B99A">
                    <a:lumMod val="50000"/>
                  </a:srgbClr>
                </a:solidFill>
                <a:latin typeface="Trebuchet MS" panose="020B0603020202020204" pitchFamily="34" charset="0"/>
                <a:ea typeface="Meiryo UI" panose="020B0604030504040204" pitchFamily="50" charset="-128"/>
              </a:rPr>
              <a:t>国際的な取組</a:t>
            </a:r>
            <a:endParaRPr kumimoji="1" lang="en-US" altLang="ja-JP" sz="1510" b="1" dirty="0">
              <a:solidFill>
                <a:srgbClr val="43B99A">
                  <a:lumMod val="50000"/>
                </a:srgbClr>
              </a:solidFill>
              <a:latin typeface="Trebuchet MS" panose="020B0603020202020204" pitchFamily="34" charset="0"/>
              <a:ea typeface="Meiryo UI" panose="020B0604030504040204" pitchFamily="50" charset="-128"/>
            </a:endParaRPr>
          </a:p>
          <a:p>
            <a:pPr marL="76148" lvl="1" defTabSz="812241">
              <a:spcBef>
                <a:spcPts val="533"/>
              </a:spcBef>
              <a:buClr>
                <a:srgbClr val="009C89">
                  <a:lumMod val="100000"/>
                </a:srgbClr>
              </a:buClr>
              <a:buSzPct val="100000"/>
              <a:defRPr/>
            </a:pP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「中長期排出削減目標等設定マニュアル」において</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SBT/RE100</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と</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a:p>
            <a:pPr marL="238314" lvl="1" indent="-76148" defTabSz="812241">
              <a:spcBef>
                <a:spcPts val="533"/>
              </a:spcBef>
              <a:buClr>
                <a:srgbClr val="009C89">
                  <a:lumMod val="100000"/>
                </a:srgbClr>
              </a:buClr>
              <a:buSzPct val="100000"/>
              <a:defRPr/>
            </a:pP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　いった目標設定の手法を紹介するとともに、</a:t>
            </a:r>
            <a:r>
              <a:rPr kumimoji="1" lang="en-US" altLang="ja-JP" sz="1510" dirty="0">
                <a:solidFill>
                  <a:prstClr val="black">
                    <a:lumMod val="100000"/>
                  </a:prstClr>
                </a:solidFill>
                <a:latin typeface="Trebuchet MS" panose="020B0603020202020204" pitchFamily="34" charset="0"/>
                <a:ea typeface="Meiryo UI" panose="020B0604030504040204" pitchFamily="50" charset="-128"/>
              </a:rPr>
              <a:t>SBT/RE100</a:t>
            </a: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の詳細資料を</a:t>
            </a:r>
            <a:br>
              <a:rPr kumimoji="1" lang="en-US" altLang="ja-JP" sz="1510" dirty="0">
                <a:solidFill>
                  <a:prstClr val="black">
                    <a:lumMod val="100000"/>
                  </a:prstClr>
                </a:solidFill>
                <a:latin typeface="Trebuchet MS" panose="020B0603020202020204" pitchFamily="34" charset="0"/>
                <a:ea typeface="Meiryo UI" panose="020B0604030504040204" pitchFamily="50" charset="-128"/>
              </a:rPr>
            </a:br>
            <a:r>
              <a:rPr kumimoji="1" lang="ja-JP" altLang="en-US" sz="1510" dirty="0">
                <a:solidFill>
                  <a:prstClr val="black">
                    <a:lumMod val="100000"/>
                  </a:prstClr>
                </a:solidFill>
                <a:latin typeface="Trebuchet MS" panose="020B0603020202020204" pitchFamily="34" charset="0"/>
                <a:ea typeface="Meiryo UI" panose="020B0604030504040204" pitchFamily="50" charset="-128"/>
              </a:rPr>
              <a:t>掲載。</a:t>
            </a:r>
            <a:endParaRPr kumimoji="1" lang="en-US" altLang="ja-JP" sz="1510" dirty="0">
              <a:solidFill>
                <a:prstClr val="black">
                  <a:lumMod val="100000"/>
                </a:prstClr>
              </a:solidFill>
              <a:latin typeface="Trebuchet MS" panose="020B0603020202020204" pitchFamily="34" charset="0"/>
              <a:ea typeface="Meiryo UI" panose="020B0604030504040204" pitchFamily="50" charset="-128"/>
            </a:endParaRPr>
          </a:p>
        </p:txBody>
      </p:sp>
      <p:pic>
        <p:nvPicPr>
          <p:cNvPr id="8" name="図 7"/>
          <p:cNvPicPr>
            <a:picLocks noChangeAspect="1"/>
          </p:cNvPicPr>
          <p:nvPr/>
        </p:nvPicPr>
        <p:blipFill rotWithShape="1">
          <a:blip r:embed="rId2"/>
          <a:srcRect l="18202" t="10458" r="19318" b="28101"/>
          <a:stretch/>
        </p:blipFill>
        <p:spPr>
          <a:xfrm>
            <a:off x="6161737" y="2072677"/>
            <a:ext cx="3341856" cy="1848504"/>
          </a:xfrm>
          <a:prstGeom prst="rect">
            <a:avLst/>
          </a:prstGeom>
        </p:spPr>
      </p:pic>
      <p:pic>
        <p:nvPicPr>
          <p:cNvPr id="9" name="図 8"/>
          <p:cNvPicPr>
            <a:picLocks noChangeAspect="1"/>
          </p:cNvPicPr>
          <p:nvPr/>
        </p:nvPicPr>
        <p:blipFill rotWithShape="1">
          <a:blip r:embed="rId3"/>
          <a:srcRect l="1226" t="23509" r="3429" b="14634"/>
          <a:stretch/>
        </p:blipFill>
        <p:spPr>
          <a:xfrm>
            <a:off x="6161738" y="4353874"/>
            <a:ext cx="3024641" cy="2102145"/>
          </a:xfrm>
          <a:prstGeom prst="rect">
            <a:avLst/>
          </a:prstGeom>
        </p:spPr>
      </p:pic>
      <p:sp>
        <p:nvSpPr>
          <p:cNvPr id="11" name="テキスト ボックス 10"/>
          <p:cNvSpPr txBox="1"/>
          <p:nvPr/>
        </p:nvSpPr>
        <p:spPr>
          <a:xfrm>
            <a:off x="6161738" y="6357376"/>
            <a:ext cx="2990045" cy="365613"/>
          </a:xfrm>
          <a:prstGeom prst="rect">
            <a:avLst/>
          </a:prstGeom>
          <a:noFill/>
        </p:spPr>
        <p:txBody>
          <a:bodyPr wrap="square" rtlCol="0">
            <a:spAutoFit/>
          </a:bodyPr>
          <a:lstStyle/>
          <a:p>
            <a:pPr defTabSz="812241">
              <a:defRPr/>
            </a:pPr>
            <a:r>
              <a:rPr kumimoji="1" lang="en-US" altLang="ja-JP" sz="888" dirty="0">
                <a:solidFill>
                  <a:prstClr val="black"/>
                </a:solidFill>
                <a:latin typeface="Meiryo UI"/>
                <a:ea typeface="Meiryo UI"/>
              </a:rPr>
              <a:t>https://www.env.go.jp/earth/ondanka/supply_chain/gvc/files/GHG_target_settei_manual.pdf</a:t>
            </a:r>
            <a:endParaRPr kumimoji="1" lang="ja-JP" altLang="en-US" sz="888" dirty="0">
              <a:solidFill>
                <a:prstClr val="black"/>
              </a:solidFill>
              <a:latin typeface="Meiryo UI"/>
              <a:ea typeface="Meiryo UI"/>
            </a:endParaRPr>
          </a:p>
        </p:txBody>
      </p:sp>
      <p:sp>
        <p:nvSpPr>
          <p:cNvPr id="12" name="テキスト ボックス 11"/>
          <p:cNvSpPr txBox="1"/>
          <p:nvPr/>
        </p:nvSpPr>
        <p:spPr>
          <a:xfrm>
            <a:off x="6104874" y="3945743"/>
            <a:ext cx="3462174" cy="365613"/>
          </a:xfrm>
          <a:prstGeom prst="rect">
            <a:avLst/>
          </a:prstGeom>
          <a:noFill/>
        </p:spPr>
        <p:txBody>
          <a:bodyPr wrap="square" rtlCol="0">
            <a:spAutoFit/>
          </a:bodyPr>
          <a:lstStyle/>
          <a:p>
            <a:pPr defTabSz="812241">
              <a:defRPr/>
            </a:pPr>
            <a:r>
              <a:rPr kumimoji="1" lang="en-US" altLang="ja-JP" sz="888" dirty="0">
                <a:solidFill>
                  <a:prstClr val="black"/>
                </a:solidFill>
                <a:latin typeface="Meiryo UI"/>
                <a:ea typeface="Meiryo UI"/>
              </a:rPr>
              <a:t>https://www.env.go.jp/earth/ondanka/supply_chain/gvc/index.html</a:t>
            </a:r>
            <a:endParaRPr kumimoji="1" lang="ja-JP" altLang="en-US" sz="888" dirty="0">
              <a:solidFill>
                <a:prstClr val="black"/>
              </a:solidFill>
              <a:latin typeface="Meiryo UI"/>
              <a:ea typeface="Meiryo UI"/>
            </a:endParaRPr>
          </a:p>
        </p:txBody>
      </p:sp>
      <p:sp>
        <p:nvSpPr>
          <p:cNvPr id="10" name="テキスト ボックス 9">
            <a:extLst>
              <a:ext uri="{FF2B5EF4-FFF2-40B4-BE49-F238E27FC236}">
                <a16:creationId xmlns:a16="http://schemas.microsoft.com/office/drawing/2014/main" id="{3942126F-D548-D221-BB99-D2B8800A7CCD}"/>
              </a:ext>
            </a:extLst>
          </p:cNvPr>
          <p:cNvSpPr txBox="1"/>
          <p:nvPr/>
        </p:nvSpPr>
        <p:spPr>
          <a:xfrm>
            <a:off x="150024" y="-21364"/>
            <a:ext cx="4962750"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9C89"/>
                </a:solidFill>
                <a:latin typeface="Meiryo UI"/>
                <a:ea typeface="Meiryo UI"/>
              </a:rPr>
              <a:t>10</a:t>
            </a:r>
            <a:r>
              <a:rPr kumimoji="1" lang="ja-JP" altLang="en-US" sz="1400" b="1" i="0" u="none" strike="noStrike" kern="1200" cap="none" spc="0" normalizeH="0" baseline="0" noProof="0" dirty="0">
                <a:ln>
                  <a:noFill/>
                </a:ln>
                <a:solidFill>
                  <a:srgbClr val="009C89"/>
                </a:solidFill>
                <a:effectLst/>
                <a:uLnTx/>
                <a:uFillTx/>
                <a:latin typeface="Meiryo UI"/>
                <a:ea typeface="Meiryo UI"/>
                <a:cs typeface="+mn-cs"/>
              </a:rPr>
              <a:t>．（参考資料）脱炭素経営促進関連政策の御紹介</a:t>
            </a:r>
          </a:p>
        </p:txBody>
      </p:sp>
    </p:spTree>
    <p:extLst>
      <p:ext uri="{BB962C8B-B14F-4D97-AF65-F5344CB8AC3E}">
        <p14:creationId xmlns:p14="http://schemas.microsoft.com/office/powerpoint/2010/main" val="382111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06C46-9B2F-898B-6963-039ADCE20EB2}"/>
              </a:ext>
            </a:extLst>
          </p:cNvPr>
          <p:cNvSpPr>
            <a:spLocks noGrp="1"/>
          </p:cNvSpPr>
          <p:nvPr>
            <p:ph type="title"/>
          </p:nvPr>
        </p:nvSpPr>
        <p:spPr/>
        <p:txBody>
          <a:bodyPr/>
          <a:lstStyle/>
          <a:p>
            <a:r>
              <a:rPr kumimoji="1" lang="en-US" altLang="ja-JP" dirty="0"/>
              <a:t>2050</a:t>
            </a:r>
            <a:r>
              <a:rPr kumimoji="1" lang="ja-JP" altLang="en-US" dirty="0"/>
              <a:t>年カーボンニュートラル（脱炭素社会）に向けた道筋</a:t>
            </a:r>
          </a:p>
        </p:txBody>
      </p:sp>
      <p:grpSp>
        <p:nvGrpSpPr>
          <p:cNvPr id="4" name="グループ化 3">
            <a:extLst>
              <a:ext uri="{FF2B5EF4-FFF2-40B4-BE49-F238E27FC236}">
                <a16:creationId xmlns:a16="http://schemas.microsoft.com/office/drawing/2014/main" id="{C590D8FC-F774-7966-8370-04688E98848F}"/>
              </a:ext>
            </a:extLst>
          </p:cNvPr>
          <p:cNvGrpSpPr/>
          <p:nvPr/>
        </p:nvGrpSpPr>
        <p:grpSpPr>
          <a:xfrm>
            <a:off x="115373" y="1077746"/>
            <a:ext cx="9600176" cy="5723981"/>
            <a:chOff x="-100257" y="861326"/>
            <a:chExt cx="10807804" cy="6444014"/>
          </a:xfrm>
        </p:grpSpPr>
        <p:sp>
          <p:nvSpPr>
            <p:cNvPr id="5" name="右矢印 30">
              <a:extLst>
                <a:ext uri="{FF2B5EF4-FFF2-40B4-BE49-F238E27FC236}">
                  <a16:creationId xmlns:a16="http://schemas.microsoft.com/office/drawing/2014/main" id="{1C8929CB-436F-80F5-C100-A912583B9CD9}"/>
                </a:ext>
              </a:extLst>
            </p:cNvPr>
            <p:cNvSpPr/>
            <p:nvPr/>
          </p:nvSpPr>
          <p:spPr>
            <a:xfrm rot="1438380">
              <a:off x="4755717" y="3034864"/>
              <a:ext cx="1115937" cy="347573"/>
            </a:xfrm>
            <a:prstGeom prst="rightArrow">
              <a:avLst/>
            </a:prstGeom>
            <a:solidFill>
              <a:sysClr val="window" lastClr="FFFFFF">
                <a:lumMod val="95000"/>
              </a:sysClr>
            </a:solidFill>
            <a:ln w="15875" cap="flat" cmpd="sng" algn="ctr">
              <a:solidFill>
                <a:sysClr val="windowText" lastClr="000000"/>
              </a:solidFill>
              <a:prstDash val="dash"/>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765699" eaLnBrk="1" fontAlgn="auto" latinLnBrk="0" hangingPunct="1">
                <a:lnSpc>
                  <a:spcPct val="100000"/>
                </a:lnSpc>
                <a:spcBef>
                  <a:spcPts val="0"/>
                </a:spcBef>
                <a:spcAft>
                  <a:spcPts val="0"/>
                </a:spcAft>
                <a:buClrTx/>
                <a:buSzTx/>
                <a:buFontTx/>
                <a:buNone/>
                <a:tabLst/>
                <a:defRPr/>
              </a:pPr>
              <a:endParaRPr kumimoji="0" lang="ja-JP" altLang="en-US" sz="922" b="0" i="0" u="none" strike="noStrike" kern="0" cap="none" spc="0" normalizeH="0" baseline="0" noProof="0">
                <a:ln>
                  <a:noFill/>
                </a:ln>
                <a:solidFill>
                  <a:prstClr val="white"/>
                </a:solidFill>
                <a:effectLst/>
                <a:uLnTx/>
                <a:uFillTx/>
                <a:latin typeface="Meiryo UI"/>
                <a:ea typeface="Meiryo UI"/>
                <a:cs typeface="+mn-cs"/>
              </a:endParaRPr>
            </a:p>
          </p:txBody>
        </p:sp>
        <p:sp>
          <p:nvSpPr>
            <p:cNvPr id="6" name="正方形/長方形 1">
              <a:extLst>
                <a:ext uri="{FF2B5EF4-FFF2-40B4-BE49-F238E27FC236}">
                  <a16:creationId xmlns:a16="http://schemas.microsoft.com/office/drawing/2014/main" id="{C7937A30-A0E6-327E-8796-F5485ADD040F}"/>
                </a:ext>
              </a:extLst>
            </p:cNvPr>
            <p:cNvSpPr>
              <a:spLocks noChangeArrowheads="1"/>
            </p:cNvSpPr>
            <p:nvPr/>
          </p:nvSpPr>
          <p:spPr bwMode="auto">
            <a:xfrm>
              <a:off x="78864" y="7018482"/>
              <a:ext cx="5835832" cy="28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defTabSz="526009" eaLnBrk="1" fontAlgn="auto" latinLnBrk="0" hangingPunct="1">
                <a:lnSpc>
                  <a:spcPct val="100000"/>
                </a:lnSpc>
                <a:spcBef>
                  <a:spcPct val="0"/>
                </a:spcBef>
                <a:spcAft>
                  <a:spcPts val="0"/>
                </a:spcAft>
                <a:buClrTx/>
                <a:buSzTx/>
                <a:buFont typeface="Arial" charset="0"/>
                <a:buNone/>
                <a:tabLst/>
                <a:defRPr/>
              </a:pPr>
              <a:r>
                <a:rPr kumimoji="1" lang="ja-JP" altLang="en-US" sz="953"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（出典）「</a:t>
              </a:r>
              <a:r>
                <a:rPr kumimoji="1" lang="en-US" altLang="ja-JP" sz="953"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2019</a:t>
              </a:r>
              <a:r>
                <a:rPr kumimoji="1" lang="ja-JP" altLang="en-US" sz="953"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年度の温室効果ガス排出量（確報値）」及び「地球温暖化対策計画」から作成</a:t>
              </a:r>
              <a:endParaRPr kumimoji="1" lang="ja-JP" altLang="ja-JP" sz="953"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endParaRPr>
            </a:p>
          </p:txBody>
        </p:sp>
        <p:graphicFrame>
          <p:nvGraphicFramePr>
            <p:cNvPr id="7" name="グラフ 6">
              <a:extLst>
                <a:ext uri="{FF2B5EF4-FFF2-40B4-BE49-F238E27FC236}">
                  <a16:creationId xmlns:a16="http://schemas.microsoft.com/office/drawing/2014/main" id="{0DB5BDA1-C4A3-F735-BEA9-820AFC6FB672}"/>
                </a:ext>
              </a:extLst>
            </p:cNvPr>
            <p:cNvGraphicFramePr>
              <a:graphicFrameLocks/>
            </p:cNvGraphicFramePr>
            <p:nvPr/>
          </p:nvGraphicFramePr>
          <p:xfrm>
            <a:off x="286428" y="1485307"/>
            <a:ext cx="9750051" cy="518416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9">
              <a:extLst>
                <a:ext uri="{FF2B5EF4-FFF2-40B4-BE49-F238E27FC236}">
                  <a16:creationId xmlns:a16="http://schemas.microsoft.com/office/drawing/2014/main" id="{55D676BB-8F05-637B-601B-5CAB98006570}"/>
                </a:ext>
              </a:extLst>
            </p:cNvPr>
            <p:cNvSpPr txBox="1">
              <a:spLocks noChangeArrowheads="1"/>
            </p:cNvSpPr>
            <p:nvPr/>
          </p:nvSpPr>
          <p:spPr bwMode="auto">
            <a:xfrm>
              <a:off x="-100257" y="985308"/>
              <a:ext cx="1504509" cy="3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ja-JP" altLang="en-US" sz="1633"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排出量</a:t>
              </a:r>
              <a:endParaRPr kumimoji="1" lang="en-US" altLang="ja-JP" sz="1633"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ja-JP" altLang="en-US" sz="1633"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a:t>
              </a:r>
              <a:r>
                <a:rPr kumimoji="1" lang="ja-JP" altLang="en-US" sz="1089"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億トン</a:t>
              </a:r>
              <a:r>
                <a:rPr kumimoji="1" lang="en-US" altLang="ja-JP" sz="1089"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CO</a:t>
              </a:r>
              <a:r>
                <a:rPr kumimoji="1" lang="en-US" altLang="ja-JP" sz="1089" b="1" i="0" u="none" strike="noStrike" kern="0" cap="none" spc="0" normalizeH="0" baseline="-25000" noProof="0" dirty="0">
                  <a:ln>
                    <a:noFill/>
                  </a:ln>
                  <a:solidFill>
                    <a:srgbClr val="000000"/>
                  </a:solidFill>
                  <a:effectLst/>
                  <a:uLnTx/>
                  <a:uFillTx/>
                  <a:latin typeface="Meiryo UI"/>
                  <a:ea typeface="Meiryo UI" pitchFamily="50" charset="-128"/>
                  <a:cs typeface="Meiryo UI" pitchFamily="50" charset="-128"/>
                </a:rPr>
                <a:t>2</a:t>
              </a:r>
              <a:r>
                <a:rPr kumimoji="1" lang="ja-JP" altLang="en-US" sz="1089"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換算</a:t>
              </a:r>
              <a:r>
                <a:rPr kumimoji="1" lang="ja-JP" altLang="en-US" sz="1633" b="1"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a:t>
              </a:r>
            </a:p>
          </p:txBody>
        </p:sp>
        <p:sp>
          <p:nvSpPr>
            <p:cNvPr id="9" name="Text Box 35">
              <a:extLst>
                <a:ext uri="{FF2B5EF4-FFF2-40B4-BE49-F238E27FC236}">
                  <a16:creationId xmlns:a16="http://schemas.microsoft.com/office/drawing/2014/main" id="{85D7D372-C807-6C82-BF06-92E9CE539C56}"/>
                </a:ext>
              </a:extLst>
            </p:cNvPr>
            <p:cNvSpPr txBox="1">
              <a:spLocks noChangeArrowheads="1"/>
            </p:cNvSpPr>
            <p:nvPr/>
          </p:nvSpPr>
          <p:spPr bwMode="auto">
            <a:xfrm>
              <a:off x="5559557" y="1689308"/>
              <a:ext cx="1056315" cy="1127365"/>
            </a:xfrm>
            <a:prstGeom prst="wedgeRectCallout">
              <a:avLst>
                <a:gd name="adj1" fmla="val 2368"/>
                <a:gd name="adj2" fmla="val 92671"/>
              </a:avLst>
            </a:prstGeom>
            <a:noFill/>
            <a:ln w="28575">
              <a:solidFill>
                <a:srgbClr val="FF0000"/>
              </a:solidFill>
              <a:prstDash val="sysDot"/>
              <a:miter lim="800000"/>
              <a:headEnd/>
              <a:tailEnd/>
            </a:ln>
          </p:spPr>
          <p:txBody>
            <a:bodyPr wrap="square" lIns="0" rIns="0"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ja-JP" altLang="en-US" sz="1173"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これまでの</a:t>
              </a:r>
              <a:endParaRPr kumimoji="1" lang="en-US" altLang="ja-JP" sz="1173"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1173"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2030</a:t>
              </a:r>
              <a:r>
                <a:rPr kumimoji="1" lang="ja-JP" altLang="en-US" sz="1173"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年目標</a:t>
              </a:r>
              <a:endParaRPr kumimoji="1" lang="en-US" altLang="ja-JP" sz="1173"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ts val="1339"/>
                </a:lnSpc>
                <a:spcBef>
                  <a:spcPct val="0"/>
                </a:spcBef>
                <a:spcAft>
                  <a:spcPts val="0"/>
                </a:spcAft>
                <a:buClrTx/>
                <a:buSzTx/>
                <a:buFont typeface="Arial" charset="0"/>
                <a:buNone/>
                <a:tabLst/>
                <a:defRPr/>
              </a:pPr>
              <a:r>
                <a:rPr kumimoji="1" lang="en-US" altLang="ja-JP" sz="87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2013</a:t>
              </a:r>
              <a:r>
                <a:rPr kumimoji="1" lang="ja-JP" altLang="en-US" sz="87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年度比</a:t>
              </a:r>
              <a:endParaRPr kumimoji="1" lang="en-US" altLang="ja-JP" sz="87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1508" b="0" i="0" u="heavy"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26%</a:t>
              </a:r>
              <a:r>
                <a:rPr kumimoji="1" lang="ja-JP" altLang="en-US" sz="1508" b="0" i="0" u="heavy"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減</a:t>
              </a:r>
              <a:endParaRPr kumimoji="1" lang="en-US" altLang="ja-JP" sz="1508" b="0" i="0" u="heavy" strike="noStrike" kern="0" cap="none" spc="0" normalizeH="0" baseline="0" noProof="0" dirty="0">
                <a:ln>
                  <a:noFill/>
                </a:ln>
                <a:solidFill>
                  <a:srgbClr val="FF000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ja-JP" altLang="en-US" sz="70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a:t>
              </a:r>
              <a:r>
                <a:rPr kumimoji="1" lang="en-US" altLang="ja-JP" sz="70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10.42</a:t>
              </a:r>
              <a:r>
                <a:rPr kumimoji="1" lang="ja-JP" altLang="en-US" sz="70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rPr>
                <a:t>億トン）</a:t>
              </a:r>
              <a:endParaRPr kumimoji="1" lang="en-US" altLang="ja-JP" sz="709" b="0" i="0" u="none" strike="noStrike" kern="0" cap="none" spc="0" normalizeH="0" baseline="0" noProof="0" dirty="0">
                <a:ln>
                  <a:noFill/>
                </a:ln>
                <a:solidFill>
                  <a:srgbClr val="FF0000"/>
                </a:solidFill>
                <a:effectLst/>
                <a:uLnTx/>
                <a:uFillTx/>
                <a:latin typeface="Meiryo UI"/>
                <a:ea typeface="Meiryo UI" pitchFamily="50" charset="-128"/>
                <a:cs typeface="Meiryo UI" pitchFamily="50" charset="-128"/>
              </a:endParaRPr>
            </a:p>
          </p:txBody>
        </p:sp>
        <p:sp>
          <p:nvSpPr>
            <p:cNvPr id="10" name="四角形吹き出し 81">
              <a:extLst>
                <a:ext uri="{FF2B5EF4-FFF2-40B4-BE49-F238E27FC236}">
                  <a16:creationId xmlns:a16="http://schemas.microsoft.com/office/drawing/2014/main" id="{6A82EAE5-F3B8-00AE-FC2C-845E2163B288}"/>
                </a:ext>
              </a:extLst>
            </p:cNvPr>
            <p:cNvSpPr/>
            <p:nvPr/>
          </p:nvSpPr>
          <p:spPr>
            <a:xfrm>
              <a:off x="2926130" y="861326"/>
              <a:ext cx="3147358" cy="1245922"/>
            </a:xfrm>
            <a:prstGeom prst="wedgeRectCallout">
              <a:avLst>
                <a:gd name="adj1" fmla="val 553"/>
                <a:gd name="adj2" fmla="val 140641"/>
              </a:avLst>
            </a:prstGeom>
            <a:noFill/>
            <a:ln w="12700" cap="flat" cmpd="sng" algn="ctr">
              <a:noFill/>
              <a:prstDash val="solid"/>
              <a:miter lim="800000"/>
            </a:ln>
            <a:effectLst/>
          </p:spPr>
          <p:txBody>
            <a:bodyPr lIns="0" tIns="30145" rIns="0" bIns="30145" anchor="ctr"/>
            <a:lstStyle/>
            <a:p>
              <a:pPr marL="0" marR="0" lvl="0" indent="0" algn="ctr" defTabSz="526009" eaLnBrk="1" fontAlgn="auto" latinLnBrk="0" hangingPunct="1">
                <a:lnSpc>
                  <a:spcPct val="100000"/>
                </a:lnSpc>
                <a:spcBef>
                  <a:spcPts val="0"/>
                </a:spcBef>
                <a:spcAft>
                  <a:spcPts val="0"/>
                </a:spcAft>
                <a:buClrTx/>
                <a:buSzTx/>
                <a:buFontTx/>
                <a:buNone/>
                <a:tabLst/>
                <a:defRPr/>
              </a:pPr>
              <a:r>
                <a:rPr kumimoji="0" lang="en-US" altLang="ja-JP" sz="2177" b="1" i="0" u="none" strike="noStrike" kern="0" cap="none" spc="0" normalizeH="0" baseline="0" noProof="0" dirty="0">
                  <a:ln>
                    <a:noFill/>
                  </a:ln>
                  <a:solidFill>
                    <a:prstClr val="black"/>
                  </a:solidFill>
                  <a:effectLst/>
                  <a:uLnTx/>
                  <a:uFillTx/>
                  <a:cs typeface="Meiryo UI" pitchFamily="50" charset="-128"/>
                </a:rPr>
                <a:t>2019</a:t>
              </a:r>
              <a:r>
                <a:rPr kumimoji="0" lang="ja-JP" altLang="en-US" sz="2177" b="1" i="0" u="none" strike="noStrike" kern="0" cap="none" spc="0" normalizeH="0" baseline="0" noProof="0" dirty="0">
                  <a:ln>
                    <a:noFill/>
                  </a:ln>
                  <a:solidFill>
                    <a:prstClr val="black"/>
                  </a:solidFill>
                  <a:effectLst/>
                  <a:uLnTx/>
                  <a:uFillTx/>
                  <a:cs typeface="Meiryo UI" pitchFamily="50" charset="-128"/>
                </a:rPr>
                <a:t>年度</a:t>
              </a:r>
              <a:r>
                <a:rPr kumimoji="0" lang="en-US" altLang="ja-JP" sz="2177" b="1" i="0" u="none" strike="noStrike" kern="0" cap="none" spc="0" normalizeH="0" baseline="0" noProof="0" dirty="0">
                  <a:ln>
                    <a:noFill/>
                  </a:ln>
                  <a:solidFill>
                    <a:prstClr val="black"/>
                  </a:solidFill>
                  <a:effectLst/>
                  <a:uLnTx/>
                  <a:uFillTx/>
                  <a:cs typeface="Meiryo UI" pitchFamily="50" charset="-128"/>
                </a:rPr>
                <a:t>12.1</a:t>
              </a:r>
              <a:r>
                <a:rPr kumimoji="0" lang="ja-JP" altLang="en-US" sz="2177" b="1" i="0" u="none" strike="noStrike" kern="0" cap="none" spc="0" normalizeH="0" baseline="0" noProof="0" dirty="0">
                  <a:ln>
                    <a:noFill/>
                  </a:ln>
                  <a:solidFill>
                    <a:prstClr val="black"/>
                  </a:solidFill>
                  <a:effectLst/>
                  <a:uLnTx/>
                  <a:uFillTx/>
                  <a:cs typeface="Meiryo UI" pitchFamily="50" charset="-128"/>
                </a:rPr>
                <a:t>億トン</a:t>
              </a:r>
              <a:endParaRPr kumimoji="0" lang="en-US" altLang="ja-JP" sz="2177" b="1" i="0" u="none" strike="noStrike" kern="0" cap="none" spc="0" normalizeH="0" baseline="0" noProof="0" dirty="0">
                <a:ln>
                  <a:noFill/>
                </a:ln>
                <a:solidFill>
                  <a:prstClr val="black"/>
                </a:solidFill>
                <a:effectLst/>
                <a:uLnTx/>
                <a:uFillTx/>
                <a:cs typeface="Meiryo UI" pitchFamily="50" charset="-128"/>
              </a:endParaRPr>
            </a:p>
            <a:p>
              <a:pPr marL="0" marR="0" lvl="0" indent="0" algn="ctr" defTabSz="526009" eaLnBrk="1" fontAlgn="auto" latinLnBrk="0" hangingPunct="1">
                <a:lnSpc>
                  <a:spcPct val="100000"/>
                </a:lnSpc>
                <a:spcBef>
                  <a:spcPts val="0"/>
                </a:spcBef>
                <a:spcAft>
                  <a:spcPts val="0"/>
                </a:spcAft>
                <a:buClrTx/>
                <a:buSzTx/>
                <a:buFontTx/>
                <a:buNone/>
                <a:tabLst/>
                <a:defRPr/>
              </a:pPr>
              <a:r>
                <a:rPr kumimoji="0" lang="en-US" altLang="ja-JP" sz="2177" b="1" i="0" u="none" strike="noStrike" kern="0" cap="none" spc="0" normalizeH="0" baseline="0" noProof="0" dirty="0">
                  <a:ln>
                    <a:noFill/>
                  </a:ln>
                  <a:solidFill>
                    <a:prstClr val="black"/>
                  </a:solidFill>
                  <a:effectLst/>
                  <a:uLnTx/>
                  <a:uFillTx/>
                  <a:cs typeface="Meiryo UI" pitchFamily="50" charset="-128"/>
                </a:rPr>
                <a:t>13</a:t>
              </a:r>
              <a:r>
                <a:rPr kumimoji="0" lang="ja-JP" altLang="en-US" sz="2177" b="1" i="0" u="none" strike="noStrike" kern="0" cap="none" spc="0" normalizeH="0" baseline="0" noProof="0" dirty="0">
                  <a:ln>
                    <a:noFill/>
                  </a:ln>
                  <a:solidFill>
                    <a:prstClr val="black"/>
                  </a:solidFill>
                  <a:effectLst/>
                  <a:uLnTx/>
                  <a:uFillTx/>
                  <a:cs typeface="Meiryo UI" pitchFamily="50" charset="-128"/>
                </a:rPr>
                <a:t>年度比</a:t>
              </a:r>
              <a:r>
                <a:rPr kumimoji="0" lang="en-US" altLang="ja-JP" sz="2177" b="1" i="0" u="none" strike="noStrike" kern="0" cap="none" spc="0" normalizeH="0" baseline="0" noProof="0" dirty="0">
                  <a:ln>
                    <a:noFill/>
                  </a:ln>
                  <a:solidFill>
                    <a:prstClr val="black"/>
                  </a:solidFill>
                  <a:effectLst/>
                  <a:uLnTx/>
                  <a:uFillTx/>
                  <a:cs typeface="Meiryo UI" pitchFamily="50" charset="-128"/>
                </a:rPr>
                <a:t>14</a:t>
              </a:r>
              <a:r>
                <a:rPr kumimoji="0" lang="ja-JP" altLang="en-US" sz="2177" b="1" i="0" u="none" strike="noStrike" kern="0" cap="none" spc="0" normalizeH="0" baseline="0" noProof="0" dirty="0">
                  <a:ln>
                    <a:noFill/>
                  </a:ln>
                  <a:solidFill>
                    <a:prstClr val="black"/>
                  </a:solidFill>
                  <a:effectLst/>
                  <a:uLnTx/>
                  <a:uFillTx/>
                  <a:cs typeface="Meiryo UI" pitchFamily="50" charset="-128"/>
                </a:rPr>
                <a:t>％減</a:t>
              </a:r>
              <a:endParaRPr kumimoji="0" lang="en-US" altLang="ja-JP" sz="2177" b="1" i="0" u="none" strike="noStrike" kern="0" cap="none" spc="0" normalizeH="0" baseline="0" noProof="0" dirty="0">
                <a:ln>
                  <a:noFill/>
                </a:ln>
                <a:solidFill>
                  <a:prstClr val="black"/>
                </a:solidFill>
                <a:effectLst/>
                <a:uLnTx/>
                <a:uFillTx/>
                <a:cs typeface="Meiryo UI" pitchFamily="50" charset="-128"/>
              </a:endParaRPr>
            </a:p>
            <a:p>
              <a:pPr marL="0" marR="0" lvl="0" indent="0" algn="ctr" defTabSz="526009" eaLnBrk="1" fontAlgn="auto" latinLnBrk="0" hangingPunct="1">
                <a:lnSpc>
                  <a:spcPct val="100000"/>
                </a:lnSpc>
                <a:spcBef>
                  <a:spcPts val="0"/>
                </a:spcBef>
                <a:spcAft>
                  <a:spcPts val="0"/>
                </a:spcAft>
                <a:buClrTx/>
                <a:buSzTx/>
                <a:buFontTx/>
                <a:buNone/>
                <a:tabLst/>
                <a:defRPr/>
              </a:pPr>
              <a:r>
                <a:rPr kumimoji="0" lang="ja-JP" altLang="en-US" sz="2177" b="1" i="0" u="none" strike="noStrike" kern="0" cap="none" spc="0" normalizeH="0" baseline="0" noProof="0" dirty="0">
                  <a:ln>
                    <a:noFill/>
                  </a:ln>
                  <a:solidFill>
                    <a:prstClr val="black"/>
                  </a:solidFill>
                  <a:effectLst/>
                  <a:uLnTx/>
                  <a:uFillTx/>
                  <a:cs typeface="Meiryo UI" pitchFamily="50" charset="-128"/>
                </a:rPr>
                <a:t>（</a:t>
              </a:r>
              <a:r>
                <a:rPr kumimoji="0" lang="en-US" altLang="ja-JP" sz="2177" b="1" i="0" u="none" strike="noStrike" kern="0" cap="none" spc="0" normalizeH="0" baseline="0" noProof="0" dirty="0">
                  <a:ln>
                    <a:noFill/>
                  </a:ln>
                  <a:solidFill>
                    <a:prstClr val="black"/>
                  </a:solidFill>
                  <a:effectLst/>
                  <a:uLnTx/>
                  <a:uFillTx/>
                  <a:cs typeface="Meiryo UI" pitchFamily="50" charset="-128"/>
                </a:rPr>
                <a:t>6</a:t>
              </a:r>
              <a:r>
                <a:rPr kumimoji="0" lang="ja-JP" altLang="en-US" sz="2177" b="1" i="0" u="none" strike="noStrike" kern="0" cap="none" spc="0" normalizeH="0" baseline="0" noProof="0" dirty="0">
                  <a:ln>
                    <a:noFill/>
                  </a:ln>
                  <a:solidFill>
                    <a:prstClr val="black"/>
                  </a:solidFill>
                  <a:effectLst/>
                  <a:uLnTx/>
                  <a:uFillTx/>
                  <a:cs typeface="Meiryo UI" pitchFamily="50" charset="-128"/>
                </a:rPr>
                <a:t>年連続減）</a:t>
              </a:r>
              <a:endParaRPr kumimoji="0" lang="en-US" altLang="ja-JP" sz="2177" b="1" i="0" u="none" strike="noStrike" kern="0" cap="none" spc="0" normalizeH="0" baseline="0" noProof="0" dirty="0">
                <a:ln>
                  <a:noFill/>
                </a:ln>
                <a:solidFill>
                  <a:prstClr val="black"/>
                </a:solidFill>
                <a:effectLst/>
                <a:uLnTx/>
                <a:uFillTx/>
                <a:cs typeface="Meiryo UI" pitchFamily="50" charset="-128"/>
              </a:endParaRPr>
            </a:p>
          </p:txBody>
        </p:sp>
        <p:sp>
          <p:nvSpPr>
            <p:cNvPr id="11" name="Text Box 35">
              <a:extLst>
                <a:ext uri="{FF2B5EF4-FFF2-40B4-BE49-F238E27FC236}">
                  <a16:creationId xmlns:a16="http://schemas.microsoft.com/office/drawing/2014/main" id="{B9EBE1B8-B043-04A4-1A02-38F2C3BB2BE3}"/>
                </a:ext>
              </a:extLst>
            </p:cNvPr>
            <p:cNvSpPr txBox="1">
              <a:spLocks noChangeArrowheads="1"/>
            </p:cNvSpPr>
            <p:nvPr/>
          </p:nvSpPr>
          <p:spPr bwMode="auto">
            <a:xfrm>
              <a:off x="9070868" y="5850820"/>
              <a:ext cx="1514951" cy="177395"/>
            </a:xfrm>
            <a:prstGeom prst="wedgeRectCallout">
              <a:avLst>
                <a:gd name="adj1" fmla="val -36877"/>
                <a:gd name="adj2" fmla="val 311916"/>
              </a:avLst>
            </a:prstGeom>
            <a:noFill/>
            <a:ln w="190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ja-JP" altLang="en-US"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今世紀後半のできるだけ早期に</a:t>
              </a:r>
              <a:r>
                <a:rPr kumimoji="1" lang="ja-JP" altLang="en-US" sz="879"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「脱炭素社会」</a:t>
              </a:r>
              <a:endParaRPr kumimoji="1" lang="en-US" altLang="ja-JP" sz="879"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a:t>
              </a:r>
              <a:r>
                <a:rPr kumimoji="1" lang="ja-JP" altLang="en-US"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排出実質ゼロ</a:t>
              </a:r>
              <a:r>
                <a:rPr kumimoji="1" lang="en-US" altLang="ja-JP"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a:t>
              </a:r>
              <a:r>
                <a:rPr kumimoji="1" lang="ja-JP" altLang="en-US"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を実現</a:t>
              </a:r>
              <a:endParaRPr kumimoji="1" lang="en-US" altLang="ja-JP" sz="879"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endParaRPr>
            </a:p>
          </p:txBody>
        </p:sp>
        <p:sp>
          <p:nvSpPr>
            <p:cNvPr id="12" name="右矢印 83">
              <a:extLst>
                <a:ext uri="{FF2B5EF4-FFF2-40B4-BE49-F238E27FC236}">
                  <a16:creationId xmlns:a16="http://schemas.microsoft.com/office/drawing/2014/main" id="{2D495CC8-0CE1-5B28-F587-EA256021E165}"/>
                </a:ext>
              </a:extLst>
            </p:cNvPr>
            <p:cNvSpPr/>
            <p:nvPr/>
          </p:nvSpPr>
          <p:spPr>
            <a:xfrm rot="2388692">
              <a:off x="5843843" y="4332712"/>
              <a:ext cx="2869397" cy="425723"/>
            </a:xfrm>
            <a:prstGeom prst="rightArrow">
              <a:avLst/>
            </a:prstGeom>
            <a:solidFill>
              <a:sysClr val="window" lastClr="FFFFFF">
                <a:lumMod val="95000"/>
              </a:sysClr>
            </a:solidFill>
            <a:ln w="15875" cap="flat" cmpd="sng" algn="ctr">
              <a:solidFill>
                <a:sysClr val="windowText" lastClr="000000"/>
              </a:solidFill>
              <a:prstDash val="dash"/>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601228" eaLnBrk="1" fontAlgn="auto" latinLnBrk="0" hangingPunct="1">
                <a:lnSpc>
                  <a:spcPct val="100000"/>
                </a:lnSpc>
                <a:spcBef>
                  <a:spcPts val="0"/>
                </a:spcBef>
                <a:spcAft>
                  <a:spcPts val="0"/>
                </a:spcAft>
                <a:buClrTx/>
                <a:buSzTx/>
                <a:buFontTx/>
                <a:buNone/>
                <a:tabLst/>
                <a:defRPr/>
              </a:pPr>
              <a:endParaRPr kumimoji="0" lang="ja-JP" altLang="en-US" sz="742" b="0" i="0" u="none" strike="noStrike" kern="0" cap="none" spc="0" normalizeH="0" baseline="0" noProof="0">
                <a:ln>
                  <a:noFill/>
                </a:ln>
                <a:solidFill>
                  <a:prstClr val="white"/>
                </a:solidFill>
                <a:effectLst/>
                <a:uLnTx/>
                <a:uFillTx/>
                <a:latin typeface="Meiryo UI"/>
                <a:ea typeface="Meiryo UI"/>
                <a:cs typeface="+mn-cs"/>
              </a:endParaRPr>
            </a:p>
          </p:txBody>
        </p:sp>
        <p:sp>
          <p:nvSpPr>
            <p:cNvPr id="13" name="Text Box 35">
              <a:extLst>
                <a:ext uri="{FF2B5EF4-FFF2-40B4-BE49-F238E27FC236}">
                  <a16:creationId xmlns:a16="http://schemas.microsoft.com/office/drawing/2014/main" id="{9CF55123-6403-7F0F-93ED-E951BA283BAF}"/>
                </a:ext>
              </a:extLst>
            </p:cNvPr>
            <p:cNvSpPr txBox="1">
              <a:spLocks noChangeArrowheads="1"/>
            </p:cNvSpPr>
            <p:nvPr/>
          </p:nvSpPr>
          <p:spPr bwMode="auto">
            <a:xfrm>
              <a:off x="8213370" y="5129008"/>
              <a:ext cx="1416528" cy="488241"/>
            </a:xfrm>
            <a:prstGeom prst="wedgeRectCallout">
              <a:avLst>
                <a:gd name="adj1" fmla="val 22536"/>
                <a:gd name="adj2" fmla="val 255100"/>
              </a:avLst>
            </a:prstGeom>
            <a:noFill/>
            <a:ln w="190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1004"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2050</a:t>
              </a:r>
              <a:r>
                <a:rPr kumimoji="1" lang="ja-JP" altLang="en-US" sz="1004"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年までに</a:t>
              </a:r>
              <a:endParaRPr kumimoji="1" lang="en-US" altLang="ja-JP" sz="1004" b="0"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endParaRPr>
            </a:p>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1004"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80%</a:t>
              </a:r>
              <a:r>
                <a:rPr kumimoji="1" lang="ja-JP" altLang="en-US" sz="1004"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減</a:t>
              </a:r>
              <a:endParaRPr kumimoji="1" lang="en-US" altLang="ja-JP" sz="1004"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D7FD722F-B5B5-76B1-50C5-DB708C73345F}"/>
                </a:ext>
              </a:extLst>
            </p:cNvPr>
            <p:cNvSpPr txBox="1"/>
            <p:nvPr/>
          </p:nvSpPr>
          <p:spPr>
            <a:xfrm>
              <a:off x="5758003" y="6591119"/>
              <a:ext cx="1506065" cy="714221"/>
            </a:xfrm>
            <a:prstGeom prst="rect">
              <a:avLst/>
            </a:prstGeom>
            <a:noFill/>
            <a:ln w="38100">
              <a:noFill/>
            </a:ln>
          </p:spPr>
          <p:txBody>
            <a:bodyPr wrap="square" rtlCol="0" anchor="ctr">
              <a:noAutofit/>
            </a:bodyPr>
            <a:lstStyle/>
            <a:p>
              <a:pPr marL="0" marR="0" lvl="0" indent="0" algn="ctr" defTabSz="601228" eaLnBrk="1" fontAlgn="auto" latinLnBrk="0" hangingPunct="1">
                <a:lnSpc>
                  <a:spcPct val="100000"/>
                </a:lnSpc>
                <a:spcBef>
                  <a:spcPts val="0"/>
                </a:spcBef>
                <a:spcAft>
                  <a:spcPts val="0"/>
                </a:spcAft>
                <a:buClrTx/>
                <a:buSzTx/>
                <a:buFontTx/>
                <a:buNone/>
                <a:tabLst/>
                <a:defRPr/>
              </a:pPr>
              <a:r>
                <a:rPr kumimoji="0" lang="ja-JP" altLang="en-US" sz="2177" b="1" i="0" u="none" strike="noStrike" kern="0" cap="none" spc="0" normalizeH="0" baseline="0" noProof="0" dirty="0">
                  <a:ln>
                    <a:noFill/>
                  </a:ln>
                  <a:solidFill>
                    <a:srgbClr val="00B050"/>
                  </a:solidFill>
                  <a:effectLst/>
                  <a:uLnTx/>
                  <a:uFillTx/>
                </a:rPr>
                <a:t>長期目標</a:t>
              </a:r>
              <a:endParaRPr kumimoji="0" lang="en-US" altLang="ja-JP" sz="2177" b="1" i="0" u="none" strike="noStrike" kern="0" cap="none" spc="0" normalizeH="0" baseline="0" noProof="0" dirty="0">
                <a:ln>
                  <a:noFill/>
                </a:ln>
                <a:solidFill>
                  <a:srgbClr val="00B050"/>
                </a:solidFill>
                <a:effectLst/>
                <a:uLnTx/>
                <a:uFillTx/>
              </a:endParaRPr>
            </a:p>
          </p:txBody>
        </p:sp>
        <p:sp>
          <p:nvSpPr>
            <p:cNvPr id="15" name="四角形吹き出し 92">
              <a:extLst>
                <a:ext uri="{FF2B5EF4-FFF2-40B4-BE49-F238E27FC236}">
                  <a16:creationId xmlns:a16="http://schemas.microsoft.com/office/drawing/2014/main" id="{2204268E-962F-448E-C1FB-E033CDBC60B5}"/>
                </a:ext>
              </a:extLst>
            </p:cNvPr>
            <p:cNvSpPr/>
            <p:nvPr/>
          </p:nvSpPr>
          <p:spPr>
            <a:xfrm>
              <a:off x="2844304" y="1926628"/>
              <a:ext cx="2068288" cy="485790"/>
            </a:xfrm>
            <a:prstGeom prst="wedgeRectCallout">
              <a:avLst>
                <a:gd name="adj1" fmla="val 91218"/>
                <a:gd name="adj2" fmla="val 75755"/>
              </a:avLst>
            </a:prstGeom>
            <a:noFill/>
            <a:ln w="12700" cap="flat" cmpd="sng" algn="ctr">
              <a:noFill/>
              <a:prstDash val="solid"/>
              <a:miter lim="800000"/>
            </a:ln>
            <a:effectLst/>
          </p:spPr>
          <p:txBody>
            <a:bodyPr lIns="0" tIns="30145" rIns="0" bIns="30145" anchor="ctr"/>
            <a:lstStyle/>
            <a:p>
              <a:pPr marL="73114" marR="0" lvl="0" indent="0" algn="ctr" defTabSz="526009" eaLnBrk="1" fontAlgn="auto" latinLnBrk="0" hangingPunct="1">
                <a:lnSpc>
                  <a:spcPct val="100000"/>
                </a:lnSpc>
                <a:spcBef>
                  <a:spcPts val="0"/>
                </a:spcBef>
                <a:spcAft>
                  <a:spcPts val="0"/>
                </a:spcAft>
                <a:buClrTx/>
                <a:buSzTx/>
                <a:buFontTx/>
                <a:buNone/>
                <a:tabLst/>
                <a:defRPr/>
              </a:pPr>
              <a:r>
                <a:rPr kumimoji="0" lang="ja-JP" altLang="en-US" sz="1270" b="0" i="0" u="none" strike="noStrike" kern="0" cap="none" spc="0" normalizeH="0" baseline="0" noProof="0" dirty="0">
                  <a:ln>
                    <a:noFill/>
                  </a:ln>
                  <a:solidFill>
                    <a:srgbClr val="FF3399"/>
                  </a:solidFill>
                  <a:effectLst/>
                  <a:uLnTx/>
                  <a:uFillTx/>
                  <a:cs typeface="Microsoft Himalaya" panose="01010100010101010101" pitchFamily="2" charset="0"/>
                </a:rPr>
                <a:t>　</a:t>
              </a:r>
              <a:r>
                <a:rPr kumimoji="0" lang="en-US" altLang="ja-JP" sz="1270" b="0" i="0" u="none" strike="noStrike" kern="0" cap="none" spc="0" normalizeH="0" baseline="0" noProof="0" dirty="0">
                  <a:ln>
                    <a:noFill/>
                  </a:ln>
                  <a:solidFill>
                    <a:srgbClr val="FF3399"/>
                  </a:solidFill>
                  <a:effectLst/>
                  <a:uLnTx/>
                  <a:uFillTx/>
                  <a:cs typeface="Microsoft Himalaya" panose="01010100010101010101" pitchFamily="2" charset="0"/>
                </a:rPr>
                <a:t>2013</a:t>
              </a:r>
              <a:r>
                <a:rPr kumimoji="0" lang="ja-JP" altLang="en-US" sz="1270" b="0" i="0" u="none" strike="noStrike" kern="0" cap="none" spc="0" normalizeH="0" baseline="0" noProof="0" dirty="0">
                  <a:ln>
                    <a:noFill/>
                  </a:ln>
                  <a:solidFill>
                    <a:srgbClr val="FF3399"/>
                  </a:solidFill>
                  <a:effectLst/>
                  <a:uLnTx/>
                  <a:uFillTx/>
                  <a:cs typeface="Microsoft Himalaya" panose="01010100010101010101" pitchFamily="2" charset="0"/>
                </a:rPr>
                <a:t>年度</a:t>
              </a:r>
              <a:r>
                <a:rPr kumimoji="0" lang="en-US" altLang="ja-JP" sz="1270" b="0" i="0" u="none" strike="noStrike" kern="0" cap="none" spc="0" normalizeH="0" baseline="0" noProof="0" dirty="0">
                  <a:ln>
                    <a:noFill/>
                  </a:ln>
                  <a:solidFill>
                    <a:srgbClr val="FF3399"/>
                  </a:solidFill>
                  <a:effectLst/>
                  <a:uLnTx/>
                  <a:uFillTx/>
                  <a:cs typeface="Microsoft Himalaya" panose="01010100010101010101" pitchFamily="2" charset="0"/>
                </a:rPr>
                <a:t>14.08</a:t>
              </a:r>
              <a:r>
                <a:rPr kumimoji="0" lang="ja-JP" altLang="en-US" sz="1270" b="0" i="0" u="none" strike="noStrike" kern="0" cap="none" spc="0" normalizeH="0" baseline="0" noProof="0" dirty="0">
                  <a:ln>
                    <a:noFill/>
                  </a:ln>
                  <a:solidFill>
                    <a:srgbClr val="FF3399"/>
                  </a:solidFill>
                  <a:effectLst/>
                  <a:uLnTx/>
                  <a:uFillTx/>
                  <a:cs typeface="Microsoft Himalaya" panose="01010100010101010101" pitchFamily="2" charset="0"/>
                </a:rPr>
                <a:t>億トン</a:t>
              </a:r>
              <a:endParaRPr kumimoji="0" lang="en-US" altLang="ja-JP" sz="1270" b="0" i="0" u="none" strike="noStrike" kern="0" cap="none" spc="0" normalizeH="0" baseline="0" noProof="0" dirty="0">
                <a:ln>
                  <a:noFill/>
                </a:ln>
                <a:solidFill>
                  <a:srgbClr val="FF3399"/>
                </a:solidFill>
                <a:effectLst/>
                <a:uLnTx/>
                <a:uFillTx/>
                <a:cs typeface="Microsoft Himalaya" panose="01010100010101010101" pitchFamily="2" charset="0"/>
              </a:endParaRPr>
            </a:p>
          </p:txBody>
        </p:sp>
        <p:sp>
          <p:nvSpPr>
            <p:cNvPr id="16" name="右矢印 94">
              <a:extLst>
                <a:ext uri="{FF2B5EF4-FFF2-40B4-BE49-F238E27FC236}">
                  <a16:creationId xmlns:a16="http://schemas.microsoft.com/office/drawing/2014/main" id="{112E04EC-3C1E-BC3B-182A-11FF9DC6E84A}"/>
                </a:ext>
              </a:extLst>
            </p:cNvPr>
            <p:cNvSpPr/>
            <p:nvPr/>
          </p:nvSpPr>
          <p:spPr>
            <a:xfrm rot="2460000">
              <a:off x="5936924" y="5056659"/>
              <a:ext cx="2798829" cy="440648"/>
            </a:xfrm>
            <a:prstGeom prst="rightArrow">
              <a:avLst/>
            </a:prstGeom>
            <a:solidFill>
              <a:srgbClr val="00B050"/>
            </a:solidFill>
            <a:ln w="12700" cap="flat" cmpd="sng" algn="ctr">
              <a:noFill/>
              <a:prstDash val="solid"/>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601228" eaLnBrk="1" fontAlgn="auto" latinLnBrk="0" hangingPunct="1">
                <a:lnSpc>
                  <a:spcPct val="100000"/>
                </a:lnSpc>
                <a:spcBef>
                  <a:spcPts val="0"/>
                </a:spcBef>
                <a:spcAft>
                  <a:spcPts val="0"/>
                </a:spcAft>
                <a:buClrTx/>
                <a:buSzTx/>
                <a:buFontTx/>
                <a:buNone/>
                <a:tabLst/>
                <a:defRPr/>
              </a:pPr>
              <a:endParaRPr kumimoji="0" lang="ja-JP" altLang="en-US" sz="742" b="0" i="0" u="none" strike="noStrike" kern="0" cap="none" spc="0" normalizeH="0" baseline="0" noProof="0">
                <a:ln>
                  <a:noFill/>
                </a:ln>
                <a:solidFill>
                  <a:prstClr val="white"/>
                </a:solidFill>
                <a:effectLst/>
                <a:uLnTx/>
                <a:uFillTx/>
                <a:latin typeface="Meiryo UI"/>
                <a:ea typeface="Meiryo UI"/>
                <a:cs typeface="+mn-cs"/>
              </a:endParaRPr>
            </a:p>
          </p:txBody>
        </p:sp>
        <p:sp>
          <p:nvSpPr>
            <p:cNvPr id="17" name="Text Box 35">
              <a:extLst>
                <a:ext uri="{FF2B5EF4-FFF2-40B4-BE49-F238E27FC236}">
                  <a16:creationId xmlns:a16="http://schemas.microsoft.com/office/drawing/2014/main" id="{0B4E903B-7F61-D76A-5DC1-F65DB2C0B0C1}"/>
                </a:ext>
              </a:extLst>
            </p:cNvPr>
            <p:cNvSpPr txBox="1">
              <a:spLocks noChangeArrowheads="1"/>
            </p:cNvSpPr>
            <p:nvPr/>
          </p:nvSpPr>
          <p:spPr bwMode="auto">
            <a:xfrm>
              <a:off x="7241528" y="6745551"/>
              <a:ext cx="3344292" cy="377172"/>
            </a:xfrm>
            <a:prstGeom prst="wedgeRectCallout">
              <a:avLst>
                <a:gd name="adj1" fmla="val -12020"/>
                <a:gd name="adj2" fmla="val -188942"/>
              </a:avLst>
            </a:prstGeom>
            <a:noFill/>
            <a:ln w="31750">
              <a:solidFill>
                <a:srgbClr val="00B05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526009" eaLnBrk="1" fontAlgn="auto" latinLnBrk="0" hangingPunct="1">
                <a:lnSpc>
                  <a:spcPct val="100000"/>
                </a:lnSpc>
                <a:spcBef>
                  <a:spcPct val="0"/>
                </a:spcBef>
                <a:spcAft>
                  <a:spcPts val="0"/>
                </a:spcAft>
                <a:buClrTx/>
                <a:buSzTx/>
                <a:buFont typeface="Arial" charset="0"/>
                <a:buNone/>
                <a:tabLst/>
                <a:defRPr/>
              </a:pPr>
              <a:r>
                <a:rPr kumimoji="1" lang="en-US" altLang="ja-JP" sz="2177"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2050</a:t>
              </a:r>
              <a:r>
                <a:rPr kumimoji="1" lang="ja-JP" altLang="en-US" sz="2177"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rPr>
                <a:t>年までに実質ゼロ</a:t>
              </a:r>
              <a:endParaRPr kumimoji="1" lang="en-US" altLang="ja-JP" sz="2177" b="1" i="0" u="none" strike="noStrike" kern="0" cap="none" spc="0" normalizeH="0" baseline="0" noProof="0" dirty="0">
                <a:ln>
                  <a:noFill/>
                </a:ln>
                <a:solidFill>
                  <a:srgbClr val="00B050"/>
                </a:solidFill>
                <a:effectLst/>
                <a:uLnTx/>
                <a:uFillTx/>
                <a:latin typeface="Meiryo UI"/>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2805DBEF-AF6B-500D-3B3F-A889629F6CAE}"/>
                </a:ext>
              </a:extLst>
            </p:cNvPr>
            <p:cNvSpPr txBox="1"/>
            <p:nvPr/>
          </p:nvSpPr>
          <p:spPr>
            <a:xfrm>
              <a:off x="6197347" y="6127670"/>
              <a:ext cx="1758415" cy="349669"/>
            </a:xfrm>
            <a:prstGeom prst="rect">
              <a:avLst/>
            </a:prstGeom>
            <a:noFill/>
          </p:spPr>
          <p:txBody>
            <a:bodyPr wrap="square" rtlCol="0">
              <a:spAutoFit/>
            </a:bodyPr>
            <a:lstStyle/>
            <a:p>
              <a:pPr marL="0" marR="0" lvl="0" indent="0" algn="ctr" defTabSz="617295" eaLnBrk="1" fontAlgn="auto" latinLnBrk="0" hangingPunct="1">
                <a:lnSpc>
                  <a:spcPct val="100000"/>
                </a:lnSpc>
                <a:spcBef>
                  <a:spcPts val="0"/>
                </a:spcBef>
                <a:spcAft>
                  <a:spcPts val="0"/>
                </a:spcAft>
                <a:buClrTx/>
                <a:buSzTx/>
                <a:buFontTx/>
                <a:buNone/>
                <a:tabLst/>
                <a:defRPr/>
              </a:pPr>
              <a:r>
                <a:rPr kumimoji="0" lang="ja-JP" altLang="en-US" sz="709" b="1" i="0" u="none" strike="noStrike" kern="0" cap="none" spc="0" normalizeH="0" baseline="0" noProof="0" dirty="0">
                  <a:ln>
                    <a:noFill/>
                  </a:ln>
                  <a:solidFill>
                    <a:prstClr val="black"/>
                  </a:solidFill>
                  <a:effectLst/>
                  <a:uLnTx/>
                  <a:uFillTx/>
                </a:rPr>
                <a:t>令和２年</a:t>
              </a:r>
              <a:r>
                <a:rPr kumimoji="0" lang="en-US" altLang="ja-JP" sz="709" b="1" i="0" u="none" strike="noStrike" kern="0" cap="none" spc="0" normalizeH="0" baseline="0" noProof="0" dirty="0">
                  <a:ln>
                    <a:noFill/>
                  </a:ln>
                  <a:solidFill>
                    <a:prstClr val="black"/>
                  </a:solidFill>
                  <a:effectLst/>
                  <a:uLnTx/>
                  <a:uFillTx/>
                </a:rPr>
                <a:t>10</a:t>
              </a:r>
              <a:r>
                <a:rPr kumimoji="0" lang="ja-JP" altLang="en-US" sz="709" b="1" i="0" u="none" strike="noStrike" kern="0" cap="none" spc="0" normalizeH="0" baseline="0" noProof="0" dirty="0">
                  <a:ln>
                    <a:noFill/>
                  </a:ln>
                  <a:solidFill>
                    <a:prstClr val="black"/>
                  </a:solidFill>
                  <a:effectLst/>
                  <a:uLnTx/>
                  <a:uFillTx/>
                </a:rPr>
                <a:t>月</a:t>
              </a:r>
              <a:r>
                <a:rPr kumimoji="0" lang="en-US" altLang="ja-JP" sz="709" b="1" i="0" u="none" strike="noStrike" kern="0" cap="none" spc="0" normalizeH="0" baseline="0" noProof="0" dirty="0">
                  <a:ln>
                    <a:noFill/>
                  </a:ln>
                  <a:solidFill>
                    <a:prstClr val="black"/>
                  </a:solidFill>
                  <a:effectLst/>
                  <a:uLnTx/>
                  <a:uFillTx/>
                </a:rPr>
                <a:t>26</a:t>
              </a:r>
              <a:r>
                <a:rPr kumimoji="0" lang="ja-JP" altLang="en-US" sz="709" b="1" i="0" u="none" strike="noStrike" kern="0" cap="none" spc="0" normalizeH="0" baseline="0" noProof="0" dirty="0">
                  <a:ln>
                    <a:noFill/>
                  </a:ln>
                  <a:solidFill>
                    <a:prstClr val="black"/>
                  </a:solidFill>
                  <a:effectLst/>
                  <a:uLnTx/>
                  <a:uFillTx/>
                </a:rPr>
                <a:t>日</a:t>
              </a:r>
              <a:endParaRPr kumimoji="0" lang="en-US" altLang="ja-JP" sz="709" b="1" i="0" u="none" strike="noStrike" kern="0" cap="none" spc="0" normalizeH="0" baseline="0" noProof="0" dirty="0">
                <a:ln>
                  <a:noFill/>
                </a:ln>
                <a:solidFill>
                  <a:prstClr val="black"/>
                </a:solidFill>
                <a:effectLst/>
                <a:uLnTx/>
                <a:uFillTx/>
              </a:endParaRPr>
            </a:p>
            <a:p>
              <a:pPr marL="0" marR="0" lvl="0" indent="0" algn="ctr" defTabSz="617295" eaLnBrk="1" fontAlgn="auto" latinLnBrk="0" hangingPunct="1">
                <a:lnSpc>
                  <a:spcPct val="100000"/>
                </a:lnSpc>
                <a:spcBef>
                  <a:spcPts val="0"/>
                </a:spcBef>
                <a:spcAft>
                  <a:spcPts val="0"/>
                </a:spcAft>
                <a:buClrTx/>
                <a:buSzTx/>
                <a:buFontTx/>
                <a:buNone/>
                <a:tabLst/>
                <a:defRPr/>
              </a:pPr>
              <a:r>
                <a:rPr kumimoji="0" lang="ja-JP" altLang="en-US" sz="709" b="1" i="0" u="none" strike="noStrike" kern="0" cap="none" spc="0" normalizeH="0" baseline="0" noProof="0" dirty="0">
                  <a:ln>
                    <a:noFill/>
                  </a:ln>
                  <a:solidFill>
                    <a:prstClr val="black"/>
                  </a:solidFill>
                  <a:effectLst/>
                  <a:uLnTx/>
                  <a:uFillTx/>
                </a:rPr>
                <a:t>総理所信表明演説</a:t>
              </a:r>
            </a:p>
          </p:txBody>
        </p:sp>
        <p:sp>
          <p:nvSpPr>
            <p:cNvPr id="19" name="右矢印 25">
              <a:extLst>
                <a:ext uri="{FF2B5EF4-FFF2-40B4-BE49-F238E27FC236}">
                  <a16:creationId xmlns:a16="http://schemas.microsoft.com/office/drawing/2014/main" id="{DC475A77-C860-95E8-0331-6A514AFC2D7C}"/>
                </a:ext>
              </a:extLst>
            </p:cNvPr>
            <p:cNvSpPr/>
            <p:nvPr/>
          </p:nvSpPr>
          <p:spPr>
            <a:xfrm rot="3298979">
              <a:off x="8590436" y="5775541"/>
              <a:ext cx="600169" cy="398548"/>
            </a:xfrm>
            <a:prstGeom prst="rightArrow">
              <a:avLst/>
            </a:prstGeom>
            <a:solidFill>
              <a:sysClr val="window" lastClr="FFFFFF">
                <a:lumMod val="95000"/>
              </a:sysClr>
            </a:solidFill>
            <a:ln w="15875" cap="flat" cmpd="sng" algn="ctr">
              <a:solidFill>
                <a:sysClr val="windowText" lastClr="000000"/>
              </a:solidFill>
              <a:prstDash val="dash"/>
              <a:miter lim="800000"/>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765699" eaLnBrk="1" fontAlgn="auto" latinLnBrk="0" hangingPunct="1">
                <a:lnSpc>
                  <a:spcPct val="100000"/>
                </a:lnSpc>
                <a:spcBef>
                  <a:spcPts val="0"/>
                </a:spcBef>
                <a:spcAft>
                  <a:spcPts val="0"/>
                </a:spcAft>
                <a:buClrTx/>
                <a:buSzTx/>
                <a:buFontTx/>
                <a:buNone/>
                <a:tabLst/>
                <a:defRPr/>
              </a:pPr>
              <a:endParaRPr kumimoji="0" lang="ja-JP" altLang="en-US" sz="868" b="0" i="0" u="none" strike="noStrike" kern="0" cap="none" spc="0" normalizeH="0" baseline="0" noProof="0">
                <a:ln>
                  <a:noFill/>
                </a:ln>
                <a:solidFill>
                  <a:prstClr val="white"/>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03EB8A81-8B90-BF3E-1B73-6EECA9E436DD}"/>
                </a:ext>
              </a:extLst>
            </p:cNvPr>
            <p:cNvSpPr/>
            <p:nvPr/>
          </p:nvSpPr>
          <p:spPr>
            <a:xfrm>
              <a:off x="6559875" y="952495"/>
              <a:ext cx="1487686" cy="606109"/>
            </a:xfrm>
            <a:prstGeom prst="rect">
              <a:avLst/>
            </a:prstGeom>
            <a:solidFill>
              <a:srgbClr val="38BEE2">
                <a:alpha val="0"/>
              </a:srgbClr>
            </a:solidFill>
            <a:ln w="38100" cap="flat" cmpd="sng" algn="ctr">
              <a:noFill/>
              <a:prstDash val="solid"/>
              <a:miter lim="800000"/>
            </a:ln>
            <a:effectLst/>
          </p:spPr>
          <p:txBody>
            <a:bodyPr rtlCol="0" anchor="ctr"/>
            <a:lstStyle/>
            <a:p>
              <a:pPr marL="0" marR="0" lvl="0" indent="0" algn="ctr" defTabSz="545430" eaLnBrk="1" fontAlgn="auto" latinLnBrk="0" hangingPunct="1">
                <a:lnSpc>
                  <a:spcPct val="100000"/>
                </a:lnSpc>
                <a:spcBef>
                  <a:spcPts val="0"/>
                </a:spcBef>
                <a:spcAft>
                  <a:spcPts val="0"/>
                </a:spcAft>
                <a:buClrTx/>
                <a:buSzTx/>
                <a:buFontTx/>
                <a:buNone/>
                <a:tabLst/>
                <a:defRPr/>
              </a:pPr>
              <a:r>
                <a:rPr kumimoji="0" lang="ja-JP" altLang="en-US" sz="2177" b="1" i="0" u="none" strike="noStrike" kern="0" cap="none" spc="0" normalizeH="0" baseline="0" noProof="0" dirty="0">
                  <a:ln>
                    <a:noFill/>
                  </a:ln>
                  <a:solidFill>
                    <a:srgbClr val="FF0000"/>
                  </a:solidFill>
                  <a:effectLst/>
                  <a:uLnTx/>
                  <a:uFillTx/>
                </a:rPr>
                <a:t>中期目標</a:t>
              </a:r>
            </a:p>
          </p:txBody>
        </p:sp>
        <p:sp>
          <p:nvSpPr>
            <p:cNvPr id="21" name="テキスト ボックス 20">
              <a:extLst>
                <a:ext uri="{FF2B5EF4-FFF2-40B4-BE49-F238E27FC236}">
                  <a16:creationId xmlns:a16="http://schemas.microsoft.com/office/drawing/2014/main" id="{74649BBB-E9C8-E220-4D4E-7E840DB6642C}"/>
                </a:ext>
              </a:extLst>
            </p:cNvPr>
            <p:cNvSpPr txBox="1"/>
            <p:nvPr/>
          </p:nvSpPr>
          <p:spPr>
            <a:xfrm>
              <a:off x="8373267" y="2887476"/>
              <a:ext cx="2334279" cy="764016"/>
            </a:xfrm>
            <a:prstGeom prst="rect">
              <a:avLst/>
            </a:prstGeom>
            <a:noFill/>
          </p:spPr>
          <p:txBody>
            <a:bodyPr wrap="square" rtlCol="0">
              <a:spAutoFit/>
            </a:bodyPr>
            <a:lstStyle/>
            <a:p>
              <a:pPr marL="0" marR="0" lvl="0" indent="0" algn="ctr" defTabSz="617295" eaLnBrk="1" fontAlgn="auto" latinLnBrk="0" hangingPunct="1">
                <a:lnSpc>
                  <a:spcPct val="100000"/>
                </a:lnSpc>
                <a:spcBef>
                  <a:spcPts val="0"/>
                </a:spcBef>
                <a:spcAft>
                  <a:spcPts val="0"/>
                </a:spcAft>
                <a:buClrTx/>
                <a:buSzTx/>
                <a:buFontTx/>
                <a:buNone/>
                <a:tabLst/>
                <a:defRPr/>
              </a:pPr>
              <a:r>
                <a:rPr kumimoji="0" lang="ja-JP" altLang="en-US" sz="1270" b="0" i="0" u="none" strike="noStrike" kern="0" cap="none" spc="0" normalizeH="0" baseline="0" noProof="0" dirty="0">
                  <a:ln>
                    <a:noFill/>
                  </a:ln>
                  <a:solidFill>
                    <a:prstClr val="black"/>
                  </a:solidFill>
                  <a:effectLst/>
                  <a:uLnTx/>
                  <a:uFillTx/>
                </a:rPr>
                <a:t>令和</a:t>
              </a:r>
              <a:r>
                <a:rPr kumimoji="0" lang="en-US" altLang="ja-JP" sz="1270" b="0" i="0" u="none" strike="noStrike" kern="0" cap="none" spc="0" normalizeH="0" baseline="0" noProof="0" dirty="0">
                  <a:ln>
                    <a:noFill/>
                  </a:ln>
                  <a:solidFill>
                    <a:prstClr val="black"/>
                  </a:solidFill>
                  <a:effectLst/>
                  <a:uLnTx/>
                  <a:uFillTx/>
                </a:rPr>
                <a:t>3</a:t>
              </a:r>
              <a:r>
                <a:rPr kumimoji="0" lang="ja-JP" altLang="en-US" sz="1270" b="0" i="0" u="none" strike="noStrike" kern="0" cap="none" spc="0" normalizeH="0" baseline="0" noProof="0" dirty="0">
                  <a:ln>
                    <a:noFill/>
                  </a:ln>
                  <a:solidFill>
                    <a:prstClr val="black"/>
                  </a:solidFill>
                  <a:effectLst/>
                  <a:uLnTx/>
                  <a:uFillTx/>
                </a:rPr>
                <a:t>年４月</a:t>
              </a:r>
              <a:r>
                <a:rPr kumimoji="0" lang="en-US" altLang="ja-JP" sz="1270" b="0" i="0" u="none" strike="noStrike" kern="0" cap="none" spc="0" normalizeH="0" baseline="0" noProof="0" dirty="0">
                  <a:ln>
                    <a:noFill/>
                  </a:ln>
                  <a:solidFill>
                    <a:prstClr val="black"/>
                  </a:solidFill>
                  <a:effectLst/>
                  <a:uLnTx/>
                  <a:uFillTx/>
                </a:rPr>
                <a:t>22</a:t>
              </a:r>
              <a:r>
                <a:rPr kumimoji="0" lang="ja-JP" altLang="en-US" sz="1270" b="0" i="0" u="none" strike="noStrike" kern="0" cap="none" spc="0" normalizeH="0" baseline="0" noProof="0" dirty="0">
                  <a:ln>
                    <a:noFill/>
                  </a:ln>
                  <a:solidFill>
                    <a:prstClr val="black"/>
                  </a:solidFill>
                  <a:effectLst/>
                  <a:uLnTx/>
                  <a:uFillTx/>
                </a:rPr>
                <a:t>日</a:t>
              </a:r>
              <a:endParaRPr kumimoji="0" lang="en-US" altLang="ja-JP" sz="1270" b="0" i="0" u="none" strike="noStrike" kern="0" cap="none" spc="0" normalizeH="0" baseline="0" noProof="0" dirty="0">
                <a:ln>
                  <a:noFill/>
                </a:ln>
                <a:solidFill>
                  <a:prstClr val="black"/>
                </a:solidFill>
                <a:effectLst/>
                <a:uLnTx/>
                <a:uFillTx/>
              </a:endParaRPr>
            </a:p>
            <a:p>
              <a:pPr marL="0" marR="0" lvl="0" indent="0" algn="ctr" defTabSz="617295" eaLnBrk="1" fontAlgn="auto" latinLnBrk="0" hangingPunct="1">
                <a:lnSpc>
                  <a:spcPct val="100000"/>
                </a:lnSpc>
                <a:spcBef>
                  <a:spcPts val="0"/>
                </a:spcBef>
                <a:spcAft>
                  <a:spcPts val="0"/>
                </a:spcAft>
                <a:buClrTx/>
                <a:buSzTx/>
                <a:buFontTx/>
                <a:buNone/>
                <a:tabLst/>
                <a:defRPr/>
              </a:pPr>
              <a:r>
                <a:rPr kumimoji="0" lang="ja-JP" altLang="en-US" sz="1270" b="0" i="0" u="none" strike="noStrike" kern="0" cap="none" spc="0" normalizeH="0" baseline="0" noProof="0" dirty="0">
                  <a:ln>
                    <a:noFill/>
                  </a:ln>
                  <a:solidFill>
                    <a:prstClr val="black"/>
                  </a:solidFill>
                  <a:effectLst/>
                  <a:uLnTx/>
                  <a:uFillTx/>
                </a:rPr>
                <a:t>地球温暖化対策推進本部・気候サミット</a:t>
              </a:r>
            </a:p>
          </p:txBody>
        </p:sp>
        <p:sp>
          <p:nvSpPr>
            <p:cNvPr id="22" name="Text Box 35">
              <a:extLst>
                <a:ext uri="{FF2B5EF4-FFF2-40B4-BE49-F238E27FC236}">
                  <a16:creationId xmlns:a16="http://schemas.microsoft.com/office/drawing/2014/main" id="{DBB270F9-46D4-D87C-7C1C-78245C569DB4}"/>
                </a:ext>
              </a:extLst>
            </p:cNvPr>
            <p:cNvSpPr txBox="1">
              <a:spLocks noChangeArrowheads="1"/>
            </p:cNvSpPr>
            <p:nvPr/>
          </p:nvSpPr>
          <p:spPr bwMode="auto">
            <a:xfrm>
              <a:off x="6720451" y="1689307"/>
              <a:ext cx="3987096" cy="1138297"/>
            </a:xfrm>
            <a:prstGeom prst="wedgeRectCallout">
              <a:avLst>
                <a:gd name="adj1" fmla="val -60170"/>
                <a:gd name="adj2" fmla="val 159998"/>
              </a:avLst>
            </a:prstGeom>
            <a:solidFill>
              <a:srgbClr val="FFFFFF"/>
            </a:solidFill>
            <a:ln w="28575">
              <a:solidFill>
                <a:srgbClr val="FF0000"/>
              </a:solidFill>
              <a:prstDash val="solid"/>
              <a:miter lim="800000"/>
              <a:headEnd/>
              <a:tailEnd/>
            </a:ln>
          </p:spPr>
          <p:txBody>
            <a:bodyPr wrap="square" lIns="0" tIns="63955" rIns="0"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617300" eaLnBrk="1" fontAlgn="auto" latinLnBrk="0" hangingPunct="1">
                <a:lnSpc>
                  <a:spcPct val="100000"/>
                </a:lnSpc>
                <a:spcBef>
                  <a:spcPts val="0"/>
                </a:spcBef>
                <a:spcAft>
                  <a:spcPts val="0"/>
                </a:spcAft>
                <a:buClrTx/>
                <a:buSzTx/>
                <a:buFont typeface="Arial" charset="0"/>
                <a:buNone/>
                <a:tabLst/>
                <a:defRPr/>
              </a:pPr>
              <a:r>
                <a:rPr kumimoji="1" lang="en-US" altLang="ja-JP" sz="2177" b="1" i="0" u="none" strike="noStrike" kern="0" cap="none" spc="0" normalizeH="0" baseline="0" noProof="0" dirty="0">
                  <a:ln>
                    <a:noFill/>
                  </a:ln>
                  <a:solidFill>
                    <a:srgbClr val="FF0000"/>
                  </a:solidFill>
                  <a:effectLst/>
                  <a:uLnTx/>
                  <a:uFillTx/>
                  <a:latin typeface="Meiryo UI"/>
                  <a:ea typeface="Meiryo UI"/>
                </a:rPr>
                <a:t>2030</a:t>
              </a:r>
              <a:r>
                <a:rPr kumimoji="1" lang="ja-JP" altLang="en-US" sz="2177" b="1" i="0" u="none" strike="noStrike" kern="0" cap="none" spc="0" normalizeH="0" baseline="0" noProof="0" dirty="0">
                  <a:ln>
                    <a:noFill/>
                  </a:ln>
                  <a:solidFill>
                    <a:srgbClr val="FF0000"/>
                  </a:solidFill>
                  <a:effectLst/>
                  <a:uLnTx/>
                  <a:uFillTx/>
                  <a:latin typeface="Meiryo UI"/>
                  <a:ea typeface="Meiryo UI"/>
                </a:rPr>
                <a:t>年目標</a:t>
              </a:r>
              <a:endParaRPr kumimoji="1" lang="en-US" altLang="ja-JP" sz="2177" b="1" i="0" u="none" strike="noStrike" kern="0" cap="none" spc="0" normalizeH="0" baseline="0" noProof="0" dirty="0">
                <a:ln>
                  <a:noFill/>
                </a:ln>
                <a:solidFill>
                  <a:srgbClr val="FF0000"/>
                </a:solidFill>
                <a:effectLst/>
                <a:uLnTx/>
                <a:uFillTx/>
                <a:latin typeface="Meiryo UI"/>
                <a:ea typeface="Meiryo UI"/>
              </a:endParaRPr>
            </a:p>
            <a:p>
              <a:pPr marL="0" marR="0" lvl="0" indent="0" algn="ctr" defTabSz="526009" eaLnBrk="0" fontAlgn="auto" latinLnBrk="0" hangingPunct="0">
                <a:lnSpc>
                  <a:spcPct val="100000"/>
                </a:lnSpc>
                <a:spcBef>
                  <a:spcPct val="0"/>
                </a:spcBef>
                <a:spcAft>
                  <a:spcPts val="0"/>
                </a:spcAft>
                <a:buClrTx/>
                <a:buSzTx/>
                <a:buFont typeface="Arial" charset="0"/>
                <a:buNone/>
                <a:tabLst/>
                <a:defRPr/>
              </a:pPr>
              <a:r>
                <a:rPr kumimoji="1" lang="en-US" altLang="ja-JP" sz="2177" b="1" i="0" u="none" strike="noStrike" kern="0" cap="none" spc="0" normalizeH="0" baseline="0" noProof="0" dirty="0">
                  <a:ln>
                    <a:noFill/>
                  </a:ln>
                  <a:solidFill>
                    <a:srgbClr val="FF0000"/>
                  </a:solidFill>
                  <a:effectLst/>
                  <a:uLnTx/>
                  <a:uFillTx/>
                  <a:latin typeface="Meiryo UI"/>
                  <a:ea typeface="Meiryo UI"/>
                  <a:cs typeface="Meiryo UI" pitchFamily="50" charset="-128"/>
                </a:rPr>
                <a:t>13</a:t>
              </a:r>
              <a:r>
                <a:rPr kumimoji="1" lang="ja-JP" altLang="en-US" sz="2177" b="1" i="0" u="none" strike="noStrike" kern="0" cap="none" spc="0" normalizeH="0" baseline="0" noProof="0" dirty="0">
                  <a:ln>
                    <a:noFill/>
                  </a:ln>
                  <a:solidFill>
                    <a:srgbClr val="FF0000"/>
                  </a:solidFill>
                  <a:effectLst/>
                  <a:uLnTx/>
                  <a:uFillTx/>
                  <a:latin typeface="Meiryo UI"/>
                  <a:ea typeface="Meiryo UI"/>
                  <a:cs typeface="Meiryo UI" pitchFamily="50" charset="-128"/>
                </a:rPr>
                <a:t>年度比</a:t>
              </a:r>
              <a:r>
                <a:rPr kumimoji="1" lang="en-US" altLang="ja-JP" sz="2177" b="1" i="0" u="heavy" strike="noStrike" kern="0" cap="none" spc="0" normalizeH="0" baseline="0" noProof="0" dirty="0">
                  <a:ln>
                    <a:noFill/>
                  </a:ln>
                  <a:solidFill>
                    <a:srgbClr val="FF0000"/>
                  </a:solidFill>
                  <a:effectLst/>
                  <a:uLnTx/>
                  <a:uFillTx/>
                  <a:latin typeface="Meiryo UI"/>
                  <a:ea typeface="Meiryo UI"/>
                  <a:cs typeface="Meiryo UI" pitchFamily="50" charset="-128"/>
                </a:rPr>
                <a:t>46%</a:t>
              </a:r>
              <a:r>
                <a:rPr kumimoji="1" lang="ja-JP" altLang="en-US" sz="2177" b="1" i="0" u="heavy" strike="noStrike" kern="0" cap="none" spc="0" normalizeH="0" baseline="0" noProof="0" dirty="0">
                  <a:ln>
                    <a:noFill/>
                  </a:ln>
                  <a:solidFill>
                    <a:srgbClr val="FF0000"/>
                  </a:solidFill>
                  <a:effectLst/>
                  <a:uLnTx/>
                  <a:uFillTx/>
                  <a:latin typeface="Meiryo UI"/>
                  <a:ea typeface="Meiryo UI"/>
                  <a:cs typeface="Meiryo UI" pitchFamily="50" charset="-128"/>
                </a:rPr>
                <a:t>減</a:t>
              </a:r>
              <a:r>
                <a:rPr kumimoji="1" lang="ja-JP" altLang="en-US" sz="1633" b="1" i="0" u="none" strike="noStrike" kern="0" cap="none" spc="0" normalizeH="0" baseline="0" noProof="0" dirty="0">
                  <a:ln>
                    <a:noFill/>
                  </a:ln>
                  <a:solidFill>
                    <a:srgbClr val="FF0000"/>
                  </a:solidFill>
                  <a:effectLst/>
                  <a:uLnTx/>
                  <a:uFillTx/>
                  <a:latin typeface="Meiryo UI"/>
                  <a:ea typeface="Meiryo UI"/>
                  <a:cs typeface="Meiryo UI" pitchFamily="50" charset="-128"/>
                </a:rPr>
                <a:t>（</a:t>
              </a:r>
              <a:r>
                <a:rPr kumimoji="1" lang="en-US" altLang="ja-JP" sz="1633" b="1" i="0" u="none" strike="noStrike" kern="0" cap="none" spc="0" normalizeH="0" baseline="0" noProof="0" dirty="0">
                  <a:ln>
                    <a:noFill/>
                  </a:ln>
                  <a:solidFill>
                    <a:srgbClr val="FF0000"/>
                  </a:solidFill>
                  <a:effectLst/>
                  <a:uLnTx/>
                  <a:uFillTx/>
                  <a:latin typeface="Meiryo UI"/>
                  <a:ea typeface="Meiryo UI"/>
                  <a:cs typeface="Meiryo UI" pitchFamily="50" charset="-128"/>
                </a:rPr>
                <a:t>7.6</a:t>
              </a:r>
              <a:r>
                <a:rPr kumimoji="1" lang="ja-JP" altLang="en-US" sz="1633" b="1" i="0" u="none" strike="noStrike" kern="0" cap="none" spc="0" normalizeH="0" baseline="0" noProof="0" dirty="0">
                  <a:ln>
                    <a:noFill/>
                  </a:ln>
                  <a:solidFill>
                    <a:srgbClr val="FF0000"/>
                  </a:solidFill>
                  <a:effectLst/>
                  <a:uLnTx/>
                  <a:uFillTx/>
                  <a:latin typeface="Meiryo UI"/>
                  <a:ea typeface="Meiryo UI"/>
                  <a:cs typeface="Meiryo UI" pitchFamily="50" charset="-128"/>
                </a:rPr>
                <a:t>億トン）</a:t>
              </a:r>
              <a:endParaRPr kumimoji="1" lang="en-US" altLang="ja-JP" sz="2177" b="1" i="0" u="none" strike="noStrike" kern="0" cap="none" spc="0" normalizeH="0" baseline="0" noProof="0" dirty="0">
                <a:ln>
                  <a:noFill/>
                </a:ln>
                <a:solidFill>
                  <a:srgbClr val="FF0000"/>
                </a:solidFill>
                <a:effectLst/>
                <a:uLnTx/>
                <a:uFillTx/>
                <a:latin typeface="Meiryo UI"/>
                <a:ea typeface="Meiryo UI"/>
                <a:cs typeface="Meiryo UI" pitchFamily="50" charset="-128"/>
              </a:endParaRPr>
            </a:p>
            <a:p>
              <a:pPr marL="0" marR="0" lvl="0" indent="0" algn="ctr" defTabSz="526009" eaLnBrk="0" fontAlgn="auto" latinLnBrk="0" hangingPunct="0">
                <a:lnSpc>
                  <a:spcPct val="100000"/>
                </a:lnSpc>
                <a:spcBef>
                  <a:spcPct val="0"/>
                </a:spcBef>
                <a:spcAft>
                  <a:spcPts val="0"/>
                </a:spcAft>
                <a:buClrTx/>
                <a:buSzTx/>
                <a:buFont typeface="Arial" charset="0"/>
                <a:buNone/>
                <a:tabLst/>
                <a:defRPr/>
              </a:pPr>
              <a:r>
                <a:rPr kumimoji="1" lang="en-US" altLang="ja-JP" sz="1633" b="1" i="0" u="none" strike="noStrike" kern="0" cap="none" spc="0" normalizeH="0" baseline="0" noProof="0" dirty="0">
                  <a:ln>
                    <a:noFill/>
                  </a:ln>
                  <a:solidFill>
                    <a:prstClr val="black"/>
                  </a:solidFill>
                  <a:effectLst/>
                  <a:uLnTx/>
                  <a:uFillTx/>
                  <a:latin typeface="Meiryo UI"/>
                  <a:ea typeface="Meiryo UI"/>
                  <a:cs typeface="Meiryo UI" pitchFamily="50" charset="-128"/>
                </a:rPr>
                <a:t>※50</a:t>
              </a:r>
              <a:r>
                <a:rPr kumimoji="1" lang="ja-JP" altLang="en-US" sz="1633" b="1" i="0" u="none" strike="noStrike" kern="0" cap="none" spc="0" normalizeH="0" baseline="0" noProof="0" dirty="0">
                  <a:ln>
                    <a:noFill/>
                  </a:ln>
                  <a:solidFill>
                    <a:prstClr val="black"/>
                  </a:solidFill>
                  <a:effectLst/>
                  <a:uLnTx/>
                  <a:uFillTx/>
                  <a:latin typeface="Meiryo UI"/>
                  <a:ea typeface="Meiryo UI"/>
                  <a:cs typeface="Meiryo UI" pitchFamily="50" charset="-128"/>
                </a:rPr>
                <a:t>％の高みに向けて、挑戦を続ける</a:t>
              </a:r>
              <a:endParaRPr kumimoji="1" lang="en-US" altLang="ja-JP" sz="1633" b="1" i="0" u="none" strike="noStrike" kern="0" cap="none" spc="0" normalizeH="0" baseline="0" noProof="0" dirty="0">
                <a:ln>
                  <a:noFill/>
                </a:ln>
                <a:solidFill>
                  <a:prstClr val="black"/>
                </a:solidFill>
                <a:effectLst/>
                <a:uLnTx/>
                <a:uFillTx/>
                <a:latin typeface="Meiryo UI"/>
                <a:ea typeface="Meiryo UI"/>
                <a:cs typeface="Meiryo UI" pitchFamily="50" charset="-128"/>
              </a:endParaRPr>
            </a:p>
          </p:txBody>
        </p:sp>
        <p:sp>
          <p:nvSpPr>
            <p:cNvPr id="23" name="左カーブ矢印 4">
              <a:extLst>
                <a:ext uri="{FF2B5EF4-FFF2-40B4-BE49-F238E27FC236}">
                  <a16:creationId xmlns:a16="http://schemas.microsoft.com/office/drawing/2014/main" id="{B9CB1E8A-E2E0-1906-5C5B-8AAC63D16558}"/>
                </a:ext>
              </a:extLst>
            </p:cNvPr>
            <p:cNvSpPr/>
            <p:nvPr/>
          </p:nvSpPr>
          <p:spPr>
            <a:xfrm rot="21278295">
              <a:off x="6120134" y="3418881"/>
              <a:ext cx="202602" cy="736513"/>
            </a:xfrm>
            <a:prstGeom prst="curvedLeftArrow">
              <a:avLst>
                <a:gd name="adj1" fmla="val 54319"/>
                <a:gd name="adj2" fmla="val 144835"/>
                <a:gd name="adj3" fmla="val 51652"/>
              </a:avLst>
            </a:prstGeom>
            <a:solidFill>
              <a:srgbClr val="00584E"/>
            </a:solidFill>
            <a:ln w="12700" cap="flat" cmpd="sng" algn="ctr">
              <a:noFill/>
              <a:prstDash val="solid"/>
              <a:miter lim="800000"/>
            </a:ln>
            <a:effectLst/>
          </p:spPr>
          <p:txBody>
            <a:bodyPr lIns="0" tIns="0" rIns="0" bIns="0" rtlCol="0" anchor="ctr"/>
            <a:lstStyle/>
            <a:p>
              <a:pPr marL="0" marR="0" lvl="0" indent="0" algn="ctr" defTabSz="765699" eaLnBrk="1" fontAlgn="auto" latinLnBrk="0" hangingPunct="1">
                <a:lnSpc>
                  <a:spcPct val="100000"/>
                </a:lnSpc>
                <a:spcBef>
                  <a:spcPts val="0"/>
                </a:spcBef>
                <a:spcAft>
                  <a:spcPts val="0"/>
                </a:spcAft>
                <a:buClrTx/>
                <a:buSzTx/>
                <a:buFontTx/>
                <a:buNone/>
                <a:tabLst/>
                <a:defRPr/>
              </a:pPr>
              <a:endParaRPr kumimoji="0" lang="ja-JP" altLang="en-US" sz="1339" b="0" i="0" u="none" strike="noStrike" kern="0" cap="none" spc="0" normalizeH="0" baseline="0" noProof="0" dirty="0">
                <a:ln>
                  <a:noFill/>
                </a:ln>
                <a:solidFill>
                  <a:prstClr val="black"/>
                </a:solidFill>
                <a:effectLst/>
                <a:uLnTx/>
                <a:uFillTx/>
              </a:endParaRPr>
            </a:p>
          </p:txBody>
        </p:sp>
      </p:grpSp>
      <p:sp>
        <p:nvSpPr>
          <p:cNvPr id="24" name="テキスト ボックス 23">
            <a:extLst>
              <a:ext uri="{FF2B5EF4-FFF2-40B4-BE49-F238E27FC236}">
                <a16:creationId xmlns:a16="http://schemas.microsoft.com/office/drawing/2014/main" id="{27C8C45B-2F86-D906-681E-45AB8CB8A776}"/>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145562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D1759227-25FF-1192-1156-C17A7D9BDFCB}"/>
              </a:ext>
            </a:extLst>
          </p:cNvPr>
          <p:cNvGraphicFramePr>
            <a:graphicFrameLocks noGrp="1"/>
          </p:cNvGraphicFramePr>
          <p:nvPr>
            <p:extLst>
              <p:ext uri="{D42A27DB-BD31-4B8C-83A1-F6EECF244321}">
                <p14:modId xmlns:p14="http://schemas.microsoft.com/office/powerpoint/2010/main" val="2859802381"/>
              </p:ext>
            </p:extLst>
          </p:nvPr>
        </p:nvGraphicFramePr>
        <p:xfrm>
          <a:off x="150024" y="950510"/>
          <a:ext cx="9642809" cy="3258188"/>
        </p:xfrm>
        <a:graphic>
          <a:graphicData uri="http://schemas.openxmlformats.org/drawingml/2006/table">
            <a:tbl>
              <a:tblPr firstRow="1" bandRow="1"/>
              <a:tblGrid>
                <a:gridCol w="1613462">
                  <a:extLst>
                    <a:ext uri="{9D8B030D-6E8A-4147-A177-3AD203B41FA5}">
                      <a16:colId xmlns:a16="http://schemas.microsoft.com/office/drawing/2014/main" val="1221995966"/>
                    </a:ext>
                  </a:extLst>
                </a:gridCol>
                <a:gridCol w="8029347">
                  <a:extLst>
                    <a:ext uri="{9D8B030D-6E8A-4147-A177-3AD203B41FA5}">
                      <a16:colId xmlns:a16="http://schemas.microsoft.com/office/drawing/2014/main" val="3369573714"/>
                    </a:ext>
                  </a:extLst>
                </a:gridCol>
              </a:tblGrid>
              <a:tr h="258956">
                <a:tc>
                  <a:txBody>
                    <a:bodyPr/>
                    <a:lstStyle>
                      <a:lvl1pPr marL="0" algn="l" defTabSz="844100" rtl="0" eaLnBrk="1" latinLnBrk="0" hangingPunct="1">
                        <a:defRPr kumimoji="1" sz="1662" b="1" kern="1200">
                          <a:solidFill>
                            <a:schemeClr val="lt1"/>
                          </a:solidFill>
                          <a:latin typeface="Meiryo UI"/>
                          <a:ea typeface="Meiryo UI"/>
                        </a:defRPr>
                      </a:lvl1pPr>
                      <a:lvl2pPr marL="422049" algn="l" defTabSz="844100" rtl="0" eaLnBrk="1" latinLnBrk="0" hangingPunct="1">
                        <a:defRPr kumimoji="1" sz="1662" b="1" kern="1200">
                          <a:solidFill>
                            <a:schemeClr val="lt1"/>
                          </a:solidFill>
                          <a:latin typeface="Meiryo UI"/>
                          <a:ea typeface="Meiryo UI"/>
                        </a:defRPr>
                      </a:lvl2pPr>
                      <a:lvl3pPr marL="844100" algn="l" defTabSz="844100" rtl="0" eaLnBrk="1" latinLnBrk="0" hangingPunct="1">
                        <a:defRPr kumimoji="1" sz="1662" b="1" kern="1200">
                          <a:solidFill>
                            <a:schemeClr val="lt1"/>
                          </a:solidFill>
                          <a:latin typeface="Meiryo UI"/>
                          <a:ea typeface="Meiryo UI"/>
                        </a:defRPr>
                      </a:lvl3pPr>
                      <a:lvl4pPr marL="1266150" algn="l" defTabSz="844100" rtl="0" eaLnBrk="1" latinLnBrk="0" hangingPunct="1">
                        <a:defRPr kumimoji="1" sz="1662" b="1" kern="1200">
                          <a:solidFill>
                            <a:schemeClr val="lt1"/>
                          </a:solidFill>
                          <a:latin typeface="Meiryo UI"/>
                          <a:ea typeface="Meiryo UI"/>
                        </a:defRPr>
                      </a:lvl4pPr>
                      <a:lvl5pPr marL="1688199" algn="l" defTabSz="844100" rtl="0" eaLnBrk="1" latinLnBrk="0" hangingPunct="1">
                        <a:defRPr kumimoji="1" sz="1662" b="1" kern="1200">
                          <a:solidFill>
                            <a:schemeClr val="lt1"/>
                          </a:solidFill>
                          <a:latin typeface="Meiryo UI"/>
                          <a:ea typeface="Meiryo UI"/>
                        </a:defRPr>
                      </a:lvl5pPr>
                      <a:lvl6pPr marL="2110249" algn="l" defTabSz="844100" rtl="0" eaLnBrk="1" latinLnBrk="0" hangingPunct="1">
                        <a:defRPr kumimoji="1" sz="1662" b="1" kern="1200">
                          <a:solidFill>
                            <a:schemeClr val="lt1"/>
                          </a:solidFill>
                          <a:latin typeface="Meiryo UI"/>
                          <a:ea typeface="Meiryo UI"/>
                        </a:defRPr>
                      </a:lvl6pPr>
                      <a:lvl7pPr marL="2532299" algn="l" defTabSz="844100" rtl="0" eaLnBrk="1" latinLnBrk="0" hangingPunct="1">
                        <a:defRPr kumimoji="1" sz="1662" b="1" kern="1200">
                          <a:solidFill>
                            <a:schemeClr val="lt1"/>
                          </a:solidFill>
                          <a:latin typeface="Meiryo UI"/>
                          <a:ea typeface="Meiryo UI"/>
                        </a:defRPr>
                      </a:lvl7pPr>
                      <a:lvl8pPr marL="2954348" algn="l" defTabSz="844100" rtl="0" eaLnBrk="1" latinLnBrk="0" hangingPunct="1">
                        <a:defRPr kumimoji="1" sz="1662" b="1" kern="1200">
                          <a:solidFill>
                            <a:schemeClr val="lt1"/>
                          </a:solidFill>
                          <a:latin typeface="Meiryo UI"/>
                          <a:ea typeface="Meiryo UI"/>
                        </a:defRPr>
                      </a:lvl8pPr>
                      <a:lvl9pPr marL="3376398" algn="l" defTabSz="844100" rtl="0" eaLnBrk="1" latinLnBrk="0" hangingPunct="1">
                        <a:defRPr kumimoji="1" sz="1662" b="1" kern="1200">
                          <a:solidFill>
                            <a:schemeClr val="lt1"/>
                          </a:solidFill>
                          <a:latin typeface="Meiryo UI"/>
                          <a:ea typeface="Meiryo UI"/>
                        </a:defRPr>
                      </a:lvl9pPr>
                    </a:lstStyle>
                    <a:p>
                      <a:pPr marL="72000" algn="l">
                        <a:lnSpc>
                          <a:spcPct val="150000"/>
                        </a:lnSpc>
                      </a:pPr>
                      <a:r>
                        <a:rPr kumimoji="1" lang="en-US" altLang="ja-JP" sz="1200" b="1" dirty="0">
                          <a:solidFill>
                            <a:schemeClr val="tx1"/>
                          </a:solidFill>
                        </a:rPr>
                        <a:t>2020</a:t>
                      </a:r>
                      <a:r>
                        <a:rPr kumimoji="1" lang="ja-JP" altLang="en-US" sz="1200" b="1" dirty="0">
                          <a:solidFill>
                            <a:schemeClr val="tx1"/>
                          </a:solidFill>
                        </a:rPr>
                        <a:t>年</a:t>
                      </a:r>
                      <a:r>
                        <a:rPr kumimoji="1" lang="en-US" altLang="ja-JP" sz="1200" b="1" dirty="0">
                          <a:solidFill>
                            <a:schemeClr val="tx1"/>
                          </a:solidFill>
                        </a:rPr>
                        <a:t>10</a:t>
                      </a:r>
                      <a:r>
                        <a:rPr kumimoji="1" lang="ja-JP" altLang="en-US" sz="1200" b="1" dirty="0">
                          <a:solidFill>
                            <a:schemeClr val="tx1"/>
                          </a:solidFill>
                        </a:rPr>
                        <a:t>月</a:t>
                      </a:r>
                    </a:p>
                  </a:txBody>
                  <a:tcPr marL="29814" marR="29814" marT="14907" marB="14907">
                    <a:lnL w="28575" cap="flat" cmpd="sng" algn="ctr">
                      <a:solidFill>
                        <a:srgbClr val="009C89">
                          <a:lumMod val="75000"/>
                        </a:srgbClr>
                      </a:solidFill>
                      <a:prstDash val="solid"/>
                      <a:round/>
                      <a:headEnd type="none" w="med" len="med"/>
                      <a:tailEnd type="none" w="med" len="med"/>
                    </a:lnL>
                    <a:lnR w="12700" cmpd="sng">
                      <a:solidFill>
                        <a:sysClr val="window" lastClr="FFFFFF"/>
                      </a:solidFill>
                    </a:lnR>
                    <a:lnT w="28575" cap="flat" cmpd="sng" algn="ctr">
                      <a:solidFill>
                        <a:srgbClr val="009C89">
                          <a:lumMod val="75000"/>
                        </a:srgbClr>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844100" rtl="0" eaLnBrk="1" latinLnBrk="0" hangingPunct="1">
                        <a:defRPr kumimoji="1" sz="1662" b="1" kern="1200">
                          <a:solidFill>
                            <a:schemeClr val="lt1"/>
                          </a:solidFill>
                          <a:latin typeface="Meiryo UI"/>
                          <a:ea typeface="Meiryo UI"/>
                        </a:defRPr>
                      </a:lvl1pPr>
                      <a:lvl2pPr marL="422049" algn="l" defTabSz="844100" rtl="0" eaLnBrk="1" latinLnBrk="0" hangingPunct="1">
                        <a:defRPr kumimoji="1" sz="1662" b="1" kern="1200">
                          <a:solidFill>
                            <a:schemeClr val="lt1"/>
                          </a:solidFill>
                          <a:latin typeface="Meiryo UI"/>
                          <a:ea typeface="Meiryo UI"/>
                        </a:defRPr>
                      </a:lvl2pPr>
                      <a:lvl3pPr marL="844100" algn="l" defTabSz="844100" rtl="0" eaLnBrk="1" latinLnBrk="0" hangingPunct="1">
                        <a:defRPr kumimoji="1" sz="1662" b="1" kern="1200">
                          <a:solidFill>
                            <a:schemeClr val="lt1"/>
                          </a:solidFill>
                          <a:latin typeface="Meiryo UI"/>
                          <a:ea typeface="Meiryo UI"/>
                        </a:defRPr>
                      </a:lvl3pPr>
                      <a:lvl4pPr marL="1266150" algn="l" defTabSz="844100" rtl="0" eaLnBrk="1" latinLnBrk="0" hangingPunct="1">
                        <a:defRPr kumimoji="1" sz="1662" b="1" kern="1200">
                          <a:solidFill>
                            <a:schemeClr val="lt1"/>
                          </a:solidFill>
                          <a:latin typeface="Meiryo UI"/>
                          <a:ea typeface="Meiryo UI"/>
                        </a:defRPr>
                      </a:lvl4pPr>
                      <a:lvl5pPr marL="1688199" algn="l" defTabSz="844100" rtl="0" eaLnBrk="1" latinLnBrk="0" hangingPunct="1">
                        <a:defRPr kumimoji="1" sz="1662" b="1" kern="1200">
                          <a:solidFill>
                            <a:schemeClr val="lt1"/>
                          </a:solidFill>
                          <a:latin typeface="Meiryo UI"/>
                          <a:ea typeface="Meiryo UI"/>
                        </a:defRPr>
                      </a:lvl5pPr>
                      <a:lvl6pPr marL="2110249" algn="l" defTabSz="844100" rtl="0" eaLnBrk="1" latinLnBrk="0" hangingPunct="1">
                        <a:defRPr kumimoji="1" sz="1662" b="1" kern="1200">
                          <a:solidFill>
                            <a:schemeClr val="lt1"/>
                          </a:solidFill>
                          <a:latin typeface="Meiryo UI"/>
                          <a:ea typeface="Meiryo UI"/>
                        </a:defRPr>
                      </a:lvl6pPr>
                      <a:lvl7pPr marL="2532299" algn="l" defTabSz="844100" rtl="0" eaLnBrk="1" latinLnBrk="0" hangingPunct="1">
                        <a:defRPr kumimoji="1" sz="1662" b="1" kern="1200">
                          <a:solidFill>
                            <a:schemeClr val="lt1"/>
                          </a:solidFill>
                          <a:latin typeface="Meiryo UI"/>
                          <a:ea typeface="Meiryo UI"/>
                        </a:defRPr>
                      </a:lvl7pPr>
                      <a:lvl8pPr marL="2954348" algn="l" defTabSz="844100" rtl="0" eaLnBrk="1" latinLnBrk="0" hangingPunct="1">
                        <a:defRPr kumimoji="1" sz="1662" b="1" kern="1200">
                          <a:solidFill>
                            <a:schemeClr val="lt1"/>
                          </a:solidFill>
                          <a:latin typeface="Meiryo UI"/>
                          <a:ea typeface="Meiryo UI"/>
                        </a:defRPr>
                      </a:lvl8pPr>
                      <a:lvl9pPr marL="3376398" algn="l" defTabSz="844100" rtl="0" eaLnBrk="1" latinLnBrk="0" hangingPunct="1">
                        <a:defRPr kumimoji="1" sz="1662" b="1" kern="1200">
                          <a:solidFill>
                            <a:schemeClr val="lt1"/>
                          </a:solidFill>
                          <a:latin typeface="Meiryo UI"/>
                          <a:ea typeface="Meiryo UI"/>
                        </a:defRPr>
                      </a:lvl9pPr>
                    </a:lstStyle>
                    <a:p>
                      <a:pPr marL="0" indent="0">
                        <a:lnSpc>
                          <a:spcPct val="150000"/>
                        </a:lnSpc>
                        <a:buNone/>
                      </a:pPr>
                      <a:r>
                        <a:rPr kumimoji="1" lang="ja-JP" altLang="en-US" sz="1200" b="1" kern="1200" dirty="0">
                          <a:solidFill>
                            <a:schemeClr val="tx1"/>
                          </a:solidFill>
                          <a:latin typeface="Meiryo UI"/>
                          <a:ea typeface="Meiryo UI"/>
                          <a:cs typeface="+mn-cs"/>
                        </a:rPr>
                        <a:t>菅内閣総理⼤⾂（当時）による</a:t>
                      </a:r>
                      <a:r>
                        <a:rPr kumimoji="1" lang="en-US" altLang="ja-JP" sz="1200" b="1" kern="1200" dirty="0">
                          <a:solidFill>
                            <a:schemeClr val="tx1"/>
                          </a:solidFill>
                          <a:latin typeface="Meiryo UI"/>
                          <a:ea typeface="Meiryo UI"/>
                          <a:cs typeface="+mn-cs"/>
                        </a:rPr>
                        <a:t>2050</a:t>
                      </a:r>
                      <a:r>
                        <a:rPr kumimoji="1" lang="ja-JP" altLang="en-US" sz="1200" b="1" kern="1200" dirty="0">
                          <a:solidFill>
                            <a:schemeClr val="tx1"/>
                          </a:solidFill>
                          <a:latin typeface="Meiryo UI"/>
                          <a:ea typeface="Meiryo UI"/>
                          <a:cs typeface="+mn-cs"/>
                        </a:rPr>
                        <a:t>年カーボンニュートラル宣⾔</a:t>
                      </a:r>
                      <a:endParaRPr kumimoji="1" lang="en-US" altLang="ja-JP" sz="1200" b="1" kern="1200" dirty="0">
                        <a:solidFill>
                          <a:schemeClr val="tx1"/>
                        </a:solidFill>
                        <a:latin typeface="Meiryo UI"/>
                        <a:ea typeface="Meiryo UI"/>
                        <a:cs typeface="+mn-cs"/>
                      </a:endParaRPr>
                    </a:p>
                  </a:txBody>
                  <a:tcPr marL="29814" marR="29814" marT="14907" marB="14907">
                    <a:lnL w="12700" cmpd="sng">
                      <a:solidFill>
                        <a:sysClr val="window" lastClr="FFFFFF"/>
                      </a:solidFill>
                    </a:lnL>
                    <a:lnR w="28575" cap="flat" cmpd="sng" algn="ctr">
                      <a:solidFill>
                        <a:srgbClr val="009C89">
                          <a:lumMod val="75000"/>
                        </a:srgbClr>
                      </a:solidFill>
                      <a:prstDash val="solid"/>
                      <a:round/>
                      <a:headEnd type="none" w="med" len="med"/>
                      <a:tailEnd type="none" w="med" len="med"/>
                    </a:lnR>
                    <a:lnT w="28575" cap="flat" cmpd="sng" algn="ctr">
                      <a:solidFill>
                        <a:srgbClr val="009C89">
                          <a:lumMod val="75000"/>
                        </a:srgbClr>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3778070"/>
                  </a:ext>
                </a:extLst>
              </a:tr>
              <a:tr h="258956">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algn="l">
                        <a:lnSpc>
                          <a:spcPct val="150000"/>
                        </a:lnSpc>
                      </a:pP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4</a:t>
                      </a:r>
                      <a:r>
                        <a:rPr kumimoji="1" lang="ja-JP" altLang="en-US" sz="1200" b="1" dirty="0">
                          <a:solidFill>
                            <a:schemeClr val="tx1"/>
                          </a:solidFill>
                        </a:rPr>
                        <a:t>月</a:t>
                      </a:r>
                    </a:p>
                  </a:txBody>
                  <a:tcPr marL="29814" marR="29814" marT="14907" marB="14907">
                    <a:lnL w="28575" cap="flat" cmpd="sng" algn="ctr">
                      <a:solidFill>
                        <a:srgbClr val="009C89">
                          <a:lumMod val="75000"/>
                        </a:srgbClr>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0" marR="0" lvl="0" indent="0" algn="l" defTabSz="1007943" rtl="0" eaLnBrk="1" fontAlgn="auto" latinLnBrk="0" hangingPunct="1">
                        <a:lnSpc>
                          <a:spcPct val="150000"/>
                        </a:lnSpc>
                        <a:spcBef>
                          <a:spcPts val="0"/>
                        </a:spcBef>
                        <a:spcAft>
                          <a:spcPts val="0"/>
                        </a:spcAft>
                        <a:buClrTx/>
                        <a:buSzTx/>
                        <a:buFontTx/>
                        <a:buNone/>
                        <a:tabLst/>
                        <a:defRPr/>
                      </a:pPr>
                      <a:r>
                        <a:rPr kumimoji="1" lang="en-US" altLang="ja-JP" sz="1200" b="1" dirty="0">
                          <a:solidFill>
                            <a:schemeClr val="tx1"/>
                          </a:solidFill>
                        </a:rPr>
                        <a:t>2030</a:t>
                      </a:r>
                      <a:r>
                        <a:rPr kumimoji="1" lang="ja-JP" altLang="en-US" sz="1200" b="1" dirty="0">
                          <a:solidFill>
                            <a:schemeClr val="tx1"/>
                          </a:solidFill>
                        </a:rPr>
                        <a:t>年温室効果ガス排出目標</a:t>
                      </a:r>
                      <a:r>
                        <a:rPr kumimoji="1" lang="ja-JP" altLang="en-US" sz="1200" b="1" u="none" dirty="0">
                          <a:solidFill>
                            <a:schemeClr val="tx1"/>
                          </a:solidFill>
                        </a:rPr>
                        <a:t>　</a:t>
                      </a:r>
                      <a:r>
                        <a:rPr kumimoji="1" lang="en-US" altLang="ja-JP" sz="1100" b="1" u="sng" dirty="0">
                          <a:solidFill>
                            <a:srgbClr val="FF0000"/>
                          </a:solidFill>
                        </a:rPr>
                        <a:t>2013</a:t>
                      </a:r>
                      <a:r>
                        <a:rPr kumimoji="1" lang="ja-JP" altLang="en-US" sz="1100" b="1" u="sng" dirty="0">
                          <a:solidFill>
                            <a:srgbClr val="FF0000"/>
                          </a:solidFill>
                        </a:rPr>
                        <a:t>年度比で</a:t>
                      </a:r>
                      <a:r>
                        <a:rPr kumimoji="1" lang="en-US" altLang="ja-JP" sz="1100" b="1" u="sng" dirty="0">
                          <a:solidFill>
                            <a:srgbClr val="FF0000"/>
                          </a:solidFill>
                        </a:rPr>
                        <a:t>2030</a:t>
                      </a:r>
                      <a:r>
                        <a:rPr kumimoji="1" lang="ja-JP" altLang="en-US" sz="1100" b="1" u="sng" dirty="0">
                          <a:solidFill>
                            <a:srgbClr val="FF0000"/>
                          </a:solidFill>
                        </a:rPr>
                        <a:t>年度</a:t>
                      </a:r>
                      <a:r>
                        <a:rPr kumimoji="1" lang="en-US" altLang="ja-JP" sz="1100" b="1" u="sng" dirty="0">
                          <a:solidFill>
                            <a:srgbClr val="FF0000"/>
                          </a:solidFill>
                        </a:rPr>
                        <a:t>46</a:t>
                      </a:r>
                      <a:r>
                        <a:rPr kumimoji="1" lang="ja-JP" altLang="en-US" sz="1100" b="1" u="sng" dirty="0">
                          <a:solidFill>
                            <a:srgbClr val="FF0000"/>
                          </a:solidFill>
                        </a:rPr>
                        <a:t>％削減を目指し、更に</a:t>
                      </a:r>
                      <a:r>
                        <a:rPr kumimoji="1" lang="en-US" altLang="ja-JP" sz="1100" b="1" u="sng" dirty="0">
                          <a:solidFill>
                            <a:srgbClr val="FF0000"/>
                          </a:solidFill>
                        </a:rPr>
                        <a:t>50%</a:t>
                      </a:r>
                      <a:r>
                        <a:rPr kumimoji="1" lang="ja-JP" altLang="en-US" sz="1100" b="1" u="sng" dirty="0">
                          <a:solidFill>
                            <a:srgbClr val="FF0000"/>
                          </a:solidFill>
                        </a:rPr>
                        <a:t>の高みに向けて挑戦</a:t>
                      </a:r>
                    </a:p>
                  </a:txBody>
                  <a:tcPr marL="29814" marR="29814" marT="14907" marB="14907">
                    <a:lnL w="12700" cmpd="sng">
                      <a:solidFill>
                        <a:sysClr val="window" lastClr="FFFFFF"/>
                      </a:solidFill>
                    </a:lnL>
                    <a:lnR w="28575" cap="flat" cmpd="sng" algn="ctr">
                      <a:solidFill>
                        <a:srgbClr val="009C89">
                          <a:lumMod val="75000"/>
                        </a:srgbClr>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15209877"/>
                  </a:ext>
                </a:extLst>
              </a:tr>
              <a:tr h="622997">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marR="0" lvl="0" indent="0" algn="l" defTabSz="1007943" rtl="0" eaLnBrk="1" fontAlgn="auto" latinLnBrk="0" hangingPunct="1">
                        <a:lnSpc>
                          <a:spcPct val="150000"/>
                        </a:lnSpc>
                        <a:spcBef>
                          <a:spcPts val="0"/>
                        </a:spcBef>
                        <a:spcAft>
                          <a:spcPts val="0"/>
                        </a:spcAft>
                        <a:buClrTx/>
                        <a:buSzTx/>
                        <a:buFontTx/>
                        <a:buNone/>
                        <a:tabLst/>
                        <a:defRPr/>
                      </a:pP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5</a:t>
                      </a:r>
                      <a:r>
                        <a:rPr kumimoji="1" lang="ja-JP" altLang="en-US" sz="1200" b="1" dirty="0">
                          <a:solidFill>
                            <a:schemeClr val="tx1"/>
                          </a:solidFill>
                        </a:rPr>
                        <a:t>月</a:t>
                      </a:r>
                    </a:p>
                    <a:p>
                      <a:pPr marL="72000" algn="l">
                        <a:lnSpc>
                          <a:spcPct val="150000"/>
                        </a:lnSpc>
                      </a:pPr>
                      <a:endParaRPr kumimoji="1" lang="ja-JP" altLang="en-US" sz="1200" b="1" dirty="0">
                        <a:solidFill>
                          <a:schemeClr val="tx1"/>
                        </a:solidFill>
                      </a:endParaRPr>
                    </a:p>
                  </a:txBody>
                  <a:tcPr marL="29814" marR="29814" marT="14907" marB="14907">
                    <a:lnL w="28575" cap="flat" cmpd="sng" algn="ctr">
                      <a:solidFill>
                        <a:srgbClr val="009C89">
                          <a:lumMod val="75000"/>
                        </a:srgbClr>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algn="l">
                        <a:lnSpc>
                          <a:spcPct val="150000"/>
                        </a:lnSpc>
                      </a:pPr>
                      <a:r>
                        <a:rPr kumimoji="1" lang="ja-JP" altLang="en-US" sz="1200" b="1" dirty="0">
                          <a:solidFill>
                            <a:schemeClr val="tx1"/>
                          </a:solidFill>
                        </a:rPr>
                        <a:t>地球温暖化対策の推進に関する法律の一部を改正する法律の成立</a:t>
                      </a:r>
                      <a:endParaRPr kumimoji="1" lang="en-US" altLang="ja-JP" sz="1200" b="1" dirty="0">
                        <a:solidFill>
                          <a:schemeClr val="tx1"/>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○パリ協定や</a:t>
                      </a:r>
                      <a:r>
                        <a:rPr kumimoji="1" lang="en-US" altLang="ja-JP" sz="1050" dirty="0">
                          <a:solidFill>
                            <a:schemeClr val="tx1"/>
                          </a:solidFill>
                        </a:rPr>
                        <a:t>2050</a:t>
                      </a:r>
                      <a:r>
                        <a:rPr kumimoji="1" lang="ja-JP" altLang="en-US" sz="1050" dirty="0">
                          <a:solidFill>
                            <a:schemeClr val="tx1"/>
                          </a:solidFill>
                        </a:rPr>
                        <a:t>年カーボンニュートラル宣言を踏まえた基本理念を定立</a:t>
                      </a:r>
                      <a:endParaRPr kumimoji="1" lang="en-US" altLang="ja-JP" sz="1050" dirty="0">
                        <a:solidFill>
                          <a:schemeClr val="tx1"/>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○地域の再エネを活用した脱炭素化を促進するための計画・認定制度の創設</a:t>
                      </a:r>
                      <a:endParaRPr kumimoji="1" lang="en-US" altLang="ja-JP" sz="1050" dirty="0">
                        <a:solidFill>
                          <a:schemeClr val="tx1"/>
                        </a:solidFill>
                      </a:endParaRPr>
                    </a:p>
                  </a:txBody>
                  <a:tcPr marL="29814" marR="29814" marT="14907" marB="14907">
                    <a:lnL w="12700" cmpd="sng">
                      <a:solidFill>
                        <a:sysClr val="window" lastClr="FFFFFF"/>
                      </a:solidFill>
                    </a:lnL>
                    <a:lnR w="28575" cap="flat" cmpd="sng" algn="ctr">
                      <a:solidFill>
                        <a:srgbClr val="009C89">
                          <a:lumMod val="75000"/>
                        </a:srgbClr>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47105002"/>
                  </a:ext>
                </a:extLst>
              </a:tr>
              <a:tr h="622997">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algn="l">
                        <a:lnSpc>
                          <a:spcPct val="150000"/>
                        </a:lnSpc>
                      </a:pP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6</a:t>
                      </a:r>
                      <a:r>
                        <a:rPr kumimoji="1" lang="ja-JP" altLang="en-US" sz="1200" b="1" dirty="0">
                          <a:solidFill>
                            <a:schemeClr val="tx1"/>
                          </a:solidFill>
                        </a:rPr>
                        <a:t>月</a:t>
                      </a:r>
                      <a:endParaRPr kumimoji="1" lang="en-US" altLang="ja-JP" sz="1200" b="1" dirty="0">
                        <a:solidFill>
                          <a:schemeClr val="tx1"/>
                        </a:solidFill>
                      </a:endParaRPr>
                    </a:p>
                  </a:txBody>
                  <a:tcPr marL="29814" marR="29814" marT="14907" marB="14907">
                    <a:lnL w="28575" cap="flat" cmpd="sng" algn="ctr">
                      <a:solidFill>
                        <a:srgbClr val="009C89">
                          <a:lumMod val="75000"/>
                        </a:srgbClr>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0" marR="0" lvl="0" indent="0" algn="l" defTabSz="1007943" rtl="0" eaLnBrk="1" fontAlgn="auto" latinLnBrk="0" hangingPunct="1">
                        <a:lnSpc>
                          <a:spcPct val="150000"/>
                        </a:lnSpc>
                        <a:spcBef>
                          <a:spcPts val="0"/>
                        </a:spcBef>
                        <a:spcAft>
                          <a:spcPts val="0"/>
                        </a:spcAft>
                        <a:buClrTx/>
                        <a:buSzTx/>
                        <a:buFontTx/>
                        <a:buNone/>
                        <a:tabLst/>
                        <a:defRPr/>
                      </a:pPr>
                      <a:r>
                        <a:rPr kumimoji="1" lang="ja-JP" altLang="en-US" sz="1200" b="1" dirty="0">
                          <a:solidFill>
                            <a:schemeClr val="tx1"/>
                          </a:solidFill>
                        </a:rPr>
                        <a:t>地域脱炭素ロードマップの決定</a:t>
                      </a:r>
                      <a:endParaRPr kumimoji="1" lang="en-US" altLang="ja-JP" sz="1200" b="1" dirty="0">
                        <a:solidFill>
                          <a:schemeClr val="tx1"/>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uFill>
                            <a:solidFill>
                              <a:schemeClr val="tx1"/>
                            </a:solidFill>
                          </a:uFill>
                        </a:rPr>
                        <a:t>○</a:t>
                      </a:r>
                      <a:r>
                        <a:rPr kumimoji="1" lang="en-US" altLang="ja-JP" sz="1100" b="1" u="sng" baseline="0" dirty="0">
                          <a:solidFill>
                            <a:schemeClr val="tx1"/>
                          </a:solidFill>
                          <a:uFill>
                            <a:solidFill>
                              <a:schemeClr val="tx1"/>
                            </a:solidFill>
                          </a:uFill>
                        </a:rPr>
                        <a:t>2030</a:t>
                      </a:r>
                      <a:r>
                        <a:rPr kumimoji="1" lang="ja-JP" altLang="en-US" sz="1100" b="1" u="sng" baseline="0" dirty="0">
                          <a:solidFill>
                            <a:schemeClr val="tx1"/>
                          </a:solidFill>
                          <a:uFill>
                            <a:solidFill>
                              <a:schemeClr val="tx1"/>
                            </a:solidFill>
                          </a:uFill>
                        </a:rPr>
                        <a:t>年までに、少なくとも</a:t>
                      </a:r>
                      <a:r>
                        <a:rPr kumimoji="1" lang="en-US" altLang="ja-JP" sz="1100" b="1" u="sng" baseline="0" dirty="0">
                          <a:solidFill>
                            <a:schemeClr val="tx1"/>
                          </a:solidFill>
                          <a:uFill>
                            <a:solidFill>
                              <a:schemeClr val="tx1"/>
                            </a:solidFill>
                          </a:uFill>
                        </a:rPr>
                        <a:t>100</a:t>
                      </a:r>
                      <a:r>
                        <a:rPr kumimoji="1" lang="ja-JP" altLang="en-US" sz="1100" b="1" u="sng" baseline="0" dirty="0">
                          <a:solidFill>
                            <a:schemeClr val="tx1"/>
                          </a:solidFill>
                          <a:uFill>
                            <a:solidFill>
                              <a:schemeClr val="tx1"/>
                            </a:solidFill>
                          </a:uFill>
                        </a:rPr>
                        <a:t>か所の「脱炭素先行地域」を創出</a:t>
                      </a:r>
                      <a:endParaRPr kumimoji="1" lang="en-US" altLang="ja-JP" sz="1100" b="1" u="sng" baseline="0" dirty="0">
                        <a:solidFill>
                          <a:schemeClr val="tx1"/>
                        </a:solidFill>
                        <a:uFill>
                          <a:solidFill>
                            <a:schemeClr val="tx1"/>
                          </a:solidFill>
                        </a:u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a:t>
                      </a:r>
                      <a:r>
                        <a:rPr kumimoji="1" lang="ja-JP" altLang="en-US" sz="1100" b="1" u="sng" dirty="0">
                          <a:solidFill>
                            <a:schemeClr val="tx1"/>
                          </a:solidFill>
                        </a:rPr>
                        <a:t>全国で重点対策を実施</a:t>
                      </a:r>
                      <a:r>
                        <a:rPr kumimoji="1" lang="ja-JP" altLang="en-US" sz="1100" b="0" dirty="0">
                          <a:solidFill>
                            <a:schemeClr val="tx1"/>
                          </a:solidFill>
                        </a:rPr>
                        <a:t>（自家消費型太陽光発電、省エネ住宅、ゼロカーボン・ドライブ等）</a:t>
                      </a:r>
                      <a:endParaRPr kumimoji="1" lang="en-US" altLang="ja-JP" sz="1100" b="0" dirty="0">
                        <a:solidFill>
                          <a:schemeClr val="tx1"/>
                        </a:solidFill>
                      </a:endParaRPr>
                    </a:p>
                  </a:txBody>
                  <a:tcPr marL="29814" marR="29814" marT="14907" marB="14907">
                    <a:lnL w="12700" cmpd="sng">
                      <a:solidFill>
                        <a:sysClr val="window" lastClr="FFFFFF"/>
                      </a:solidFill>
                    </a:lnL>
                    <a:lnR w="28575" cap="flat" cmpd="sng" algn="ctr">
                      <a:solidFill>
                        <a:srgbClr val="009C89">
                          <a:lumMod val="75000"/>
                        </a:srgbClr>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788117865"/>
                  </a:ext>
                </a:extLst>
              </a:tr>
              <a:tr h="769133">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marR="0" lvl="0" indent="0" algn="l" defTabSz="914406"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rPr>
                        <a:t>2021</a:t>
                      </a:r>
                      <a:r>
                        <a:rPr kumimoji="1" lang="ja-JP" altLang="en-US" sz="1200" b="1" dirty="0">
                          <a:solidFill>
                            <a:schemeClr val="tx1"/>
                          </a:solidFill>
                        </a:rPr>
                        <a:t>年</a:t>
                      </a:r>
                      <a:r>
                        <a:rPr kumimoji="1" lang="en-US" altLang="ja-JP" sz="1200" b="1" dirty="0">
                          <a:solidFill>
                            <a:schemeClr val="tx1"/>
                          </a:solidFill>
                        </a:rPr>
                        <a:t>10</a:t>
                      </a:r>
                      <a:r>
                        <a:rPr kumimoji="1" lang="ja-JP" altLang="en-US" sz="1200" b="1" dirty="0">
                          <a:solidFill>
                            <a:schemeClr val="tx1"/>
                          </a:solidFill>
                        </a:rPr>
                        <a:t>月</a:t>
                      </a: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endParaRPr>
                    </a:p>
                    <a:p>
                      <a:pPr marL="72000" marR="0" lvl="0" indent="0" algn="l" defTabSz="914406"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endParaRPr>
                    </a:p>
                  </a:txBody>
                  <a:tcPr marL="0" marR="0" marT="0" marB="0">
                    <a:lnL w="28575" cap="flat" cmpd="sng" algn="ctr">
                      <a:solidFill>
                        <a:srgbClr val="009C89">
                          <a:lumMod val="75000"/>
                        </a:srgbClr>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182563" marR="0" lvl="0" indent="-182563" algn="l" defTabSz="1007943" rtl="0" eaLnBrk="1" fontAlgn="auto" latinLnBrk="0" hangingPunct="1">
                        <a:lnSpc>
                          <a:spcPct val="150000"/>
                        </a:lnSpc>
                        <a:spcBef>
                          <a:spcPts val="0"/>
                        </a:spcBef>
                        <a:spcAft>
                          <a:spcPts val="0"/>
                        </a:spcAft>
                        <a:buClrTx/>
                        <a:buSzTx/>
                        <a:buFontTx/>
                        <a:buNone/>
                        <a:tabLst/>
                        <a:defRPr/>
                      </a:pPr>
                      <a:r>
                        <a:rPr kumimoji="1" lang="ja-JP" altLang="en-US" sz="1200" b="1" dirty="0">
                          <a:solidFill>
                            <a:schemeClr val="tx1"/>
                          </a:solidFill>
                          <a:latin typeface="+mn-ea"/>
                          <a:ea typeface="+mn-ea"/>
                        </a:rPr>
                        <a:t>地球温暖化対策計画（改訂）を閣議決定</a:t>
                      </a:r>
                      <a:endParaRPr kumimoji="1" lang="en-US" altLang="ja-JP" sz="1200" b="1" dirty="0">
                        <a:solidFill>
                          <a:schemeClr val="tx1"/>
                        </a:solidFill>
                        <a:latin typeface="+mn-ea"/>
                        <a:ea typeface="+mn-ea"/>
                      </a:endParaRPr>
                    </a:p>
                    <a:p>
                      <a:pPr marL="182563" marR="0" lvl="0" indent="-182563" algn="l" defTabSz="1007943" rtl="0" eaLnBrk="1" fontAlgn="auto" latinLnBrk="0" hangingPunct="1">
                        <a:lnSpc>
                          <a:spcPct val="150000"/>
                        </a:lnSpc>
                        <a:spcBef>
                          <a:spcPts val="0"/>
                        </a:spcBef>
                        <a:spcAft>
                          <a:spcPts val="0"/>
                        </a:spcAft>
                        <a:buClrTx/>
                        <a:buSzTx/>
                        <a:buFontTx/>
                        <a:buNone/>
                        <a:tabLst/>
                        <a:defRPr/>
                      </a:pPr>
                      <a:r>
                        <a:rPr kumimoji="1" lang="ja-JP" altLang="en-US" sz="1200" b="1" dirty="0">
                          <a:solidFill>
                            <a:schemeClr val="tx1"/>
                          </a:solidFill>
                        </a:rPr>
                        <a:t>政府実行計画閣議決定</a:t>
                      </a:r>
                    </a:p>
                    <a:p>
                      <a:pPr marL="182563" marR="0" lvl="0" indent="-182563" algn="l" defTabSz="1007943"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a:t>
                      </a:r>
                      <a:r>
                        <a:rPr kumimoji="1" lang="ja-JP" altLang="en-US" sz="1050" b="1" u="sng" dirty="0">
                          <a:solidFill>
                            <a:schemeClr val="tx1"/>
                          </a:solidFill>
                        </a:rPr>
                        <a:t>設置可能な政府保有の建築物（敷地含む）の約</a:t>
                      </a:r>
                      <a:r>
                        <a:rPr kumimoji="1" lang="en-US" altLang="ja-JP" sz="1050" b="1" u="sng" dirty="0">
                          <a:solidFill>
                            <a:schemeClr val="tx1"/>
                          </a:solidFill>
                        </a:rPr>
                        <a:t>50</a:t>
                      </a:r>
                      <a:r>
                        <a:rPr kumimoji="1" lang="ja-JP" altLang="en-US" sz="1050" b="1" u="sng" dirty="0">
                          <a:solidFill>
                            <a:schemeClr val="tx1"/>
                          </a:solidFill>
                        </a:rPr>
                        <a:t>％以上に太陽光発電設備を設置することを目指す。</a:t>
                      </a:r>
                    </a:p>
                    <a:p>
                      <a:pPr marL="182563" marR="0" lvl="0" indent="-182563" algn="l" defTabSz="1007943"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rPr>
                        <a:t>○代替可能な電動車がない場合等を除き、</a:t>
                      </a:r>
                      <a:r>
                        <a:rPr kumimoji="1" lang="ja-JP" altLang="en-US" sz="1050" b="1" u="sng" dirty="0">
                          <a:solidFill>
                            <a:schemeClr val="tx1"/>
                          </a:solidFill>
                        </a:rPr>
                        <a:t>新規導入・更新については</a:t>
                      </a:r>
                      <a:r>
                        <a:rPr kumimoji="1" lang="en-US" altLang="ja-JP" sz="1050" b="1" u="sng" dirty="0">
                          <a:solidFill>
                            <a:schemeClr val="tx1"/>
                          </a:solidFill>
                        </a:rPr>
                        <a:t>2022</a:t>
                      </a:r>
                      <a:r>
                        <a:rPr kumimoji="1" lang="ja-JP" altLang="en-US" sz="1050" b="1" u="sng" dirty="0">
                          <a:solidFill>
                            <a:schemeClr val="tx1"/>
                          </a:solidFill>
                        </a:rPr>
                        <a:t>年度以降全て電動車とし、ストック（使用する公用車全体）でも</a:t>
                      </a:r>
                      <a:r>
                        <a:rPr kumimoji="1" lang="en-US" altLang="ja-JP" sz="1050" b="1" u="sng" dirty="0">
                          <a:solidFill>
                            <a:schemeClr val="tx1"/>
                          </a:solidFill>
                        </a:rPr>
                        <a:t>2030</a:t>
                      </a:r>
                      <a:r>
                        <a:rPr kumimoji="1" lang="ja-JP" altLang="en-US" sz="1050" b="1" u="sng" dirty="0">
                          <a:solidFill>
                            <a:schemeClr val="tx1"/>
                          </a:solidFill>
                        </a:rPr>
                        <a:t>年度までに全て電動車</a:t>
                      </a:r>
                      <a:r>
                        <a:rPr kumimoji="1" lang="ja-JP" altLang="en-US" sz="1050" b="0" dirty="0">
                          <a:solidFill>
                            <a:schemeClr val="tx1"/>
                          </a:solidFill>
                        </a:rPr>
                        <a:t>とする。</a:t>
                      </a:r>
                      <a:endParaRPr kumimoji="1" lang="en-US" altLang="ja-JP" sz="1050" b="0" dirty="0">
                        <a:solidFill>
                          <a:schemeClr val="tx1"/>
                        </a:solidFill>
                      </a:endParaRPr>
                    </a:p>
                    <a:p>
                      <a:pPr marL="182563" marR="0" lvl="0" indent="-182563" algn="l" defTabSz="1007943"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rPr>
                        <a:t>NDC</a:t>
                      </a:r>
                      <a:r>
                        <a:rPr kumimoji="1" lang="ja-JP" altLang="en-US" sz="1200" b="1" dirty="0">
                          <a:solidFill>
                            <a:schemeClr val="tx1"/>
                          </a:solidFill>
                        </a:rPr>
                        <a:t>（国が決定する貢献）として、</a:t>
                      </a:r>
                      <a:r>
                        <a:rPr kumimoji="1" lang="en-US" altLang="ja-JP" sz="1200" b="1" dirty="0">
                          <a:solidFill>
                            <a:schemeClr val="tx1"/>
                          </a:solidFill>
                        </a:rPr>
                        <a:t>2030</a:t>
                      </a:r>
                      <a:r>
                        <a:rPr kumimoji="1" lang="ja-JP" altLang="en-US" sz="1200" b="1" dirty="0">
                          <a:solidFill>
                            <a:schemeClr val="tx1"/>
                          </a:solidFill>
                        </a:rPr>
                        <a:t>年・</a:t>
                      </a:r>
                      <a:r>
                        <a:rPr kumimoji="1" lang="en-US" altLang="ja-JP" sz="1200" b="1" dirty="0">
                          <a:solidFill>
                            <a:schemeClr val="tx1"/>
                          </a:solidFill>
                        </a:rPr>
                        <a:t>50</a:t>
                      </a:r>
                      <a:r>
                        <a:rPr kumimoji="1" lang="ja-JP" altLang="en-US" sz="1200" b="1" dirty="0">
                          <a:solidFill>
                            <a:schemeClr val="tx1"/>
                          </a:solidFill>
                        </a:rPr>
                        <a:t>年目標を国連気候変動枠組条約事務局に提出</a:t>
                      </a:r>
                      <a:endParaRPr kumimoji="1" lang="en-US" altLang="ja-JP" sz="1200" b="1" dirty="0">
                        <a:solidFill>
                          <a:schemeClr val="tx1"/>
                        </a:solidFill>
                      </a:endParaRPr>
                    </a:p>
                  </a:txBody>
                  <a:tcPr marL="0" marR="0" marT="0" marB="0">
                    <a:lnL w="12700" cmpd="sng">
                      <a:solidFill>
                        <a:sysClr val="window" lastClr="FFFFFF"/>
                      </a:solidFill>
                    </a:lnL>
                    <a:lnR w="28575" cap="flat" cmpd="sng" algn="ctr">
                      <a:solidFill>
                        <a:srgbClr val="009C89">
                          <a:lumMod val="75000"/>
                        </a:srgbClr>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274554"/>
                  </a:ext>
                </a:extLst>
              </a:tr>
            </a:tbl>
          </a:graphicData>
        </a:graphic>
      </p:graphicFrame>
      <p:sp>
        <p:nvSpPr>
          <p:cNvPr id="4" name="タイトル 3">
            <a:extLst>
              <a:ext uri="{FF2B5EF4-FFF2-40B4-BE49-F238E27FC236}">
                <a16:creationId xmlns:a16="http://schemas.microsoft.com/office/drawing/2014/main" id="{9062D8C7-57B0-E380-584E-2F73F5B47710}"/>
              </a:ext>
            </a:extLst>
          </p:cNvPr>
          <p:cNvSpPr>
            <a:spLocks noGrp="1"/>
          </p:cNvSpPr>
          <p:nvPr>
            <p:ph type="title"/>
          </p:nvPr>
        </p:nvSpPr>
        <p:spPr/>
        <p:txBody>
          <a:bodyPr/>
          <a:lstStyle/>
          <a:p>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我が国におけるカーボンニュートラル</a:t>
            </a:r>
            <a:r>
              <a:rPr lang="ja-JP" altLang="en-US" sz="2000" dirty="0">
                <a:solidFill>
                  <a:prstClr val="white"/>
                </a:solidFill>
              </a:rPr>
              <a:t>政策の近年の動き</a:t>
            </a:r>
            <a:endParaRPr lang="ja-JP" altLang="en-US" dirty="0"/>
          </a:p>
        </p:txBody>
      </p:sp>
      <p:graphicFrame>
        <p:nvGraphicFramePr>
          <p:cNvPr id="2" name="表 1">
            <a:extLst>
              <a:ext uri="{FF2B5EF4-FFF2-40B4-BE49-F238E27FC236}">
                <a16:creationId xmlns:a16="http://schemas.microsoft.com/office/drawing/2014/main" id="{031C2AC6-13E9-540F-973F-1E7C9C0E29B1}"/>
              </a:ext>
            </a:extLst>
          </p:cNvPr>
          <p:cNvGraphicFramePr>
            <a:graphicFrameLocks noGrp="1"/>
          </p:cNvGraphicFramePr>
          <p:nvPr>
            <p:extLst>
              <p:ext uri="{D42A27DB-BD31-4B8C-83A1-F6EECF244321}">
                <p14:modId xmlns:p14="http://schemas.microsoft.com/office/powerpoint/2010/main" val="544397954"/>
              </p:ext>
            </p:extLst>
          </p:nvPr>
        </p:nvGraphicFramePr>
        <p:xfrm>
          <a:off x="150024" y="3959225"/>
          <a:ext cx="9642809" cy="2728257"/>
        </p:xfrm>
        <a:graphic>
          <a:graphicData uri="http://schemas.openxmlformats.org/drawingml/2006/table">
            <a:tbl>
              <a:tblPr firstRow="1" bandRow="1"/>
              <a:tblGrid>
                <a:gridCol w="1613091">
                  <a:extLst>
                    <a:ext uri="{9D8B030D-6E8A-4147-A177-3AD203B41FA5}">
                      <a16:colId xmlns:a16="http://schemas.microsoft.com/office/drawing/2014/main" val="695438149"/>
                    </a:ext>
                  </a:extLst>
                </a:gridCol>
                <a:gridCol w="8029718">
                  <a:extLst>
                    <a:ext uri="{9D8B030D-6E8A-4147-A177-3AD203B41FA5}">
                      <a16:colId xmlns:a16="http://schemas.microsoft.com/office/drawing/2014/main" val="1361763259"/>
                    </a:ext>
                  </a:extLst>
                </a:gridCol>
              </a:tblGrid>
              <a:tr h="639527">
                <a:tc>
                  <a:txBody>
                    <a:bodyPr/>
                    <a:lstStyle>
                      <a:lvl1pPr marL="0" algn="l" defTabSz="844100" rtl="0" eaLnBrk="1" latinLnBrk="0" hangingPunct="1">
                        <a:defRPr kumimoji="1" sz="1662" b="1" kern="1200">
                          <a:solidFill>
                            <a:schemeClr val="lt1"/>
                          </a:solidFill>
                          <a:latin typeface="Meiryo UI"/>
                          <a:ea typeface="Meiryo UI"/>
                        </a:defRPr>
                      </a:lvl1pPr>
                      <a:lvl2pPr marL="422049" algn="l" defTabSz="844100" rtl="0" eaLnBrk="1" latinLnBrk="0" hangingPunct="1">
                        <a:defRPr kumimoji="1" sz="1662" b="1" kern="1200">
                          <a:solidFill>
                            <a:schemeClr val="lt1"/>
                          </a:solidFill>
                          <a:latin typeface="Meiryo UI"/>
                          <a:ea typeface="Meiryo UI"/>
                        </a:defRPr>
                      </a:lvl2pPr>
                      <a:lvl3pPr marL="844100" algn="l" defTabSz="844100" rtl="0" eaLnBrk="1" latinLnBrk="0" hangingPunct="1">
                        <a:defRPr kumimoji="1" sz="1662" b="1" kern="1200">
                          <a:solidFill>
                            <a:schemeClr val="lt1"/>
                          </a:solidFill>
                          <a:latin typeface="Meiryo UI"/>
                          <a:ea typeface="Meiryo UI"/>
                        </a:defRPr>
                      </a:lvl3pPr>
                      <a:lvl4pPr marL="1266150" algn="l" defTabSz="844100" rtl="0" eaLnBrk="1" latinLnBrk="0" hangingPunct="1">
                        <a:defRPr kumimoji="1" sz="1662" b="1" kern="1200">
                          <a:solidFill>
                            <a:schemeClr val="lt1"/>
                          </a:solidFill>
                          <a:latin typeface="Meiryo UI"/>
                          <a:ea typeface="Meiryo UI"/>
                        </a:defRPr>
                      </a:lvl4pPr>
                      <a:lvl5pPr marL="1688199" algn="l" defTabSz="844100" rtl="0" eaLnBrk="1" latinLnBrk="0" hangingPunct="1">
                        <a:defRPr kumimoji="1" sz="1662" b="1" kern="1200">
                          <a:solidFill>
                            <a:schemeClr val="lt1"/>
                          </a:solidFill>
                          <a:latin typeface="Meiryo UI"/>
                          <a:ea typeface="Meiryo UI"/>
                        </a:defRPr>
                      </a:lvl5pPr>
                      <a:lvl6pPr marL="2110249" algn="l" defTabSz="844100" rtl="0" eaLnBrk="1" latinLnBrk="0" hangingPunct="1">
                        <a:defRPr kumimoji="1" sz="1662" b="1" kern="1200">
                          <a:solidFill>
                            <a:schemeClr val="lt1"/>
                          </a:solidFill>
                          <a:latin typeface="Meiryo UI"/>
                          <a:ea typeface="Meiryo UI"/>
                        </a:defRPr>
                      </a:lvl6pPr>
                      <a:lvl7pPr marL="2532299" algn="l" defTabSz="844100" rtl="0" eaLnBrk="1" latinLnBrk="0" hangingPunct="1">
                        <a:defRPr kumimoji="1" sz="1662" b="1" kern="1200">
                          <a:solidFill>
                            <a:schemeClr val="lt1"/>
                          </a:solidFill>
                          <a:latin typeface="Meiryo UI"/>
                          <a:ea typeface="Meiryo UI"/>
                        </a:defRPr>
                      </a:lvl7pPr>
                      <a:lvl8pPr marL="2954348" algn="l" defTabSz="844100" rtl="0" eaLnBrk="1" latinLnBrk="0" hangingPunct="1">
                        <a:defRPr kumimoji="1" sz="1662" b="1" kern="1200">
                          <a:solidFill>
                            <a:schemeClr val="lt1"/>
                          </a:solidFill>
                          <a:latin typeface="Meiryo UI"/>
                          <a:ea typeface="Meiryo UI"/>
                        </a:defRPr>
                      </a:lvl8pPr>
                      <a:lvl9pPr marL="3376398" algn="l" defTabSz="844100" rtl="0" eaLnBrk="1" latinLnBrk="0" hangingPunct="1">
                        <a:defRPr kumimoji="1" sz="1662" b="1" kern="1200">
                          <a:solidFill>
                            <a:schemeClr val="lt1"/>
                          </a:solidFill>
                          <a:latin typeface="Meiryo UI"/>
                          <a:ea typeface="Meiryo UI"/>
                        </a:defRPr>
                      </a:lvl9pPr>
                    </a:lstStyle>
                    <a:p>
                      <a:pPr marL="72000" algn="l">
                        <a:lnSpc>
                          <a:spcPct val="150000"/>
                        </a:lnSpc>
                      </a:pPr>
                      <a:r>
                        <a:rPr kumimoji="1" lang="en-US" altLang="ja-JP" sz="1200" b="1" kern="1200" dirty="0">
                          <a:solidFill>
                            <a:schemeClr val="tx1"/>
                          </a:solidFill>
                          <a:latin typeface="+mn-ea"/>
                          <a:ea typeface="+mn-ea"/>
                          <a:cs typeface="+mn-cs"/>
                        </a:rPr>
                        <a:t>2022</a:t>
                      </a:r>
                      <a:r>
                        <a:rPr kumimoji="1" lang="ja-JP" altLang="en-US" sz="1200" b="1" kern="1200" dirty="0">
                          <a:solidFill>
                            <a:schemeClr val="tx1"/>
                          </a:solidFill>
                          <a:latin typeface="+mn-ea"/>
                          <a:ea typeface="+mn-ea"/>
                          <a:cs typeface="+mn-cs"/>
                        </a:rPr>
                        <a:t>年１月</a:t>
                      </a:r>
                    </a:p>
                  </a:txBody>
                  <a:tcPr marL="33231" marR="33231" marT="16615" marB="16615">
                    <a:lnL w="28575" cap="flat" cmpd="sng" algn="ctr">
                      <a:solidFill>
                        <a:srgbClr val="009C89">
                          <a:lumMod val="75000"/>
                        </a:srgb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100" rtl="0" eaLnBrk="1" latinLnBrk="0" hangingPunct="1">
                        <a:defRPr kumimoji="1" sz="1662" b="1" kern="1200">
                          <a:solidFill>
                            <a:schemeClr val="lt1"/>
                          </a:solidFill>
                          <a:latin typeface="Meiryo UI"/>
                          <a:ea typeface="Meiryo UI"/>
                        </a:defRPr>
                      </a:lvl1pPr>
                      <a:lvl2pPr marL="422049" algn="l" defTabSz="844100" rtl="0" eaLnBrk="1" latinLnBrk="0" hangingPunct="1">
                        <a:defRPr kumimoji="1" sz="1662" b="1" kern="1200">
                          <a:solidFill>
                            <a:schemeClr val="lt1"/>
                          </a:solidFill>
                          <a:latin typeface="Meiryo UI"/>
                          <a:ea typeface="Meiryo UI"/>
                        </a:defRPr>
                      </a:lvl2pPr>
                      <a:lvl3pPr marL="844100" algn="l" defTabSz="844100" rtl="0" eaLnBrk="1" latinLnBrk="0" hangingPunct="1">
                        <a:defRPr kumimoji="1" sz="1662" b="1" kern="1200">
                          <a:solidFill>
                            <a:schemeClr val="lt1"/>
                          </a:solidFill>
                          <a:latin typeface="Meiryo UI"/>
                          <a:ea typeface="Meiryo UI"/>
                        </a:defRPr>
                      </a:lvl3pPr>
                      <a:lvl4pPr marL="1266150" algn="l" defTabSz="844100" rtl="0" eaLnBrk="1" latinLnBrk="0" hangingPunct="1">
                        <a:defRPr kumimoji="1" sz="1662" b="1" kern="1200">
                          <a:solidFill>
                            <a:schemeClr val="lt1"/>
                          </a:solidFill>
                          <a:latin typeface="Meiryo UI"/>
                          <a:ea typeface="Meiryo UI"/>
                        </a:defRPr>
                      </a:lvl4pPr>
                      <a:lvl5pPr marL="1688199" algn="l" defTabSz="844100" rtl="0" eaLnBrk="1" latinLnBrk="0" hangingPunct="1">
                        <a:defRPr kumimoji="1" sz="1662" b="1" kern="1200">
                          <a:solidFill>
                            <a:schemeClr val="lt1"/>
                          </a:solidFill>
                          <a:latin typeface="Meiryo UI"/>
                          <a:ea typeface="Meiryo UI"/>
                        </a:defRPr>
                      </a:lvl5pPr>
                      <a:lvl6pPr marL="2110249" algn="l" defTabSz="844100" rtl="0" eaLnBrk="1" latinLnBrk="0" hangingPunct="1">
                        <a:defRPr kumimoji="1" sz="1662" b="1" kern="1200">
                          <a:solidFill>
                            <a:schemeClr val="lt1"/>
                          </a:solidFill>
                          <a:latin typeface="Meiryo UI"/>
                          <a:ea typeface="Meiryo UI"/>
                        </a:defRPr>
                      </a:lvl6pPr>
                      <a:lvl7pPr marL="2532299" algn="l" defTabSz="844100" rtl="0" eaLnBrk="1" latinLnBrk="0" hangingPunct="1">
                        <a:defRPr kumimoji="1" sz="1662" b="1" kern="1200">
                          <a:solidFill>
                            <a:schemeClr val="lt1"/>
                          </a:solidFill>
                          <a:latin typeface="Meiryo UI"/>
                          <a:ea typeface="Meiryo UI"/>
                        </a:defRPr>
                      </a:lvl7pPr>
                      <a:lvl8pPr marL="2954348" algn="l" defTabSz="844100" rtl="0" eaLnBrk="1" latinLnBrk="0" hangingPunct="1">
                        <a:defRPr kumimoji="1" sz="1662" b="1" kern="1200">
                          <a:solidFill>
                            <a:schemeClr val="lt1"/>
                          </a:solidFill>
                          <a:latin typeface="Meiryo UI"/>
                          <a:ea typeface="Meiryo UI"/>
                        </a:defRPr>
                      </a:lvl8pPr>
                      <a:lvl9pPr marL="3376398" algn="l" defTabSz="844100" rtl="0" eaLnBrk="1" latinLnBrk="0" hangingPunct="1">
                        <a:defRPr kumimoji="1" sz="1662" b="1" kern="1200">
                          <a:solidFill>
                            <a:schemeClr val="lt1"/>
                          </a:solidFill>
                          <a:latin typeface="Meiryo UI"/>
                          <a:ea typeface="Meiryo UI"/>
                        </a:defRPr>
                      </a:lvl9pPr>
                    </a:lstStyle>
                    <a:p>
                      <a:pPr marL="0" indent="0">
                        <a:lnSpc>
                          <a:spcPct val="150000"/>
                        </a:lnSpc>
                        <a:buNone/>
                      </a:pPr>
                      <a:r>
                        <a:rPr kumimoji="1" lang="ja-JP" altLang="en-US" sz="1200" b="1" kern="1200" dirty="0">
                          <a:solidFill>
                            <a:schemeClr val="tx1"/>
                          </a:solidFill>
                          <a:latin typeface="+mn-ea"/>
                          <a:ea typeface="+mn-ea"/>
                          <a:cs typeface="+mn-cs"/>
                        </a:rPr>
                        <a:t>「クリーンエネルギー戦略に関する有識者懇談会」総理発言</a:t>
                      </a:r>
                      <a:endParaRPr kumimoji="1" lang="en-US" altLang="ja-JP" sz="1200" b="1" kern="1200" dirty="0">
                        <a:solidFill>
                          <a:schemeClr val="tx1"/>
                        </a:solidFill>
                        <a:latin typeface="+mn-ea"/>
                        <a:ea typeface="+mn-ea"/>
                        <a:cs typeface="+mn-cs"/>
                      </a:endParaRPr>
                    </a:p>
                    <a:p>
                      <a:pPr marL="0" marR="0" lvl="0" indent="0" algn="l" defTabSz="844100"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a:ea typeface="Meiryo UI"/>
                          <a:cs typeface="+mn-cs"/>
                        </a:rPr>
                        <a:t>○</a:t>
                      </a:r>
                      <a:r>
                        <a:rPr kumimoji="1" lang="ja-JP" altLang="en-US" sz="1050" b="0" kern="1200" noProof="0" dirty="0">
                          <a:solidFill>
                            <a:schemeClr val="tx1"/>
                          </a:solidFill>
                          <a:latin typeface="Meiryo UI"/>
                          <a:ea typeface="Meiryo UI"/>
                          <a:cs typeface="+mn-cs"/>
                        </a:rPr>
                        <a:t>萩生田経産大臣及び山口環境大臣へクリーンエネルギー戦略の策定に向けて方向性を見出し、「新しい資本主義実現会議」へ報告するよう指示</a:t>
                      </a:r>
                      <a:endParaRPr kumimoji="1" lang="en-US" altLang="ja-JP" sz="1050" b="0" kern="1200" noProof="0" dirty="0">
                        <a:solidFill>
                          <a:schemeClr val="tx1"/>
                        </a:solidFill>
                        <a:latin typeface="Meiryo UI"/>
                        <a:ea typeface="Meiryo UI"/>
                        <a:cs typeface="+mn-cs"/>
                      </a:endParaRPr>
                    </a:p>
                  </a:txBody>
                  <a:tcPr marL="33231" marR="33231" marT="16615" marB="16615">
                    <a:lnL w="12700" cap="flat" cmpd="sng" algn="ctr">
                      <a:solidFill>
                        <a:sysClr val="window" lastClr="FFFFFF"/>
                      </a:solidFill>
                      <a:prstDash val="solid"/>
                      <a:round/>
                      <a:headEnd type="none" w="med" len="med"/>
                      <a:tailEnd type="none" w="med" len="med"/>
                    </a:lnL>
                    <a:lnR w="28575" cap="flat" cmpd="sng" algn="ctr">
                      <a:solidFill>
                        <a:srgbClr val="009C89">
                          <a:lumMod val="75000"/>
                        </a:srgb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524386"/>
                  </a:ext>
                </a:extLst>
              </a:tr>
              <a:tr h="1445900">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algn="l">
                        <a:lnSpc>
                          <a:spcPct val="150000"/>
                        </a:lnSpc>
                      </a:pPr>
                      <a:r>
                        <a:rPr kumimoji="1" lang="en-US" altLang="ja-JP" sz="1200" b="1" kern="1200" dirty="0">
                          <a:solidFill>
                            <a:schemeClr val="tx1"/>
                          </a:solidFill>
                          <a:latin typeface="+mn-ea"/>
                          <a:ea typeface="+mn-ea"/>
                          <a:cs typeface="+mn-cs"/>
                        </a:rPr>
                        <a:t>2022</a:t>
                      </a:r>
                      <a:r>
                        <a:rPr kumimoji="1" lang="ja-JP" altLang="en-US" sz="1200" b="1" kern="1200" dirty="0">
                          <a:solidFill>
                            <a:schemeClr val="tx1"/>
                          </a:solidFill>
                          <a:latin typeface="+mn-ea"/>
                          <a:ea typeface="+mn-ea"/>
                          <a:cs typeface="+mn-cs"/>
                        </a:rPr>
                        <a:t>年５月</a:t>
                      </a:r>
                    </a:p>
                  </a:txBody>
                  <a:tcPr marL="33231" marR="33231" marT="16615" marB="16615">
                    <a:lnL w="28575" cap="flat" cmpd="sng" algn="ctr">
                      <a:solidFill>
                        <a:srgbClr val="009C89">
                          <a:lumMod val="75000"/>
                        </a:srgb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mn-ea"/>
                          <a:ea typeface="+mn-ea"/>
                          <a:cs typeface="+mn-cs"/>
                        </a:rPr>
                        <a:t>中央環境審議会炭素中立型社会経済変革小委員会「中間とりまとめ」公表</a:t>
                      </a:r>
                      <a:endParaRPr kumimoji="1" lang="en-US" altLang="ja-JP" sz="1200" b="1" kern="1200" dirty="0">
                        <a:solidFill>
                          <a:schemeClr val="tx1"/>
                        </a:solidFill>
                        <a:latin typeface="+mn-ea"/>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mn-ea"/>
                          <a:ea typeface="+mn-ea"/>
                          <a:cs typeface="+mn-cs"/>
                        </a:rPr>
                        <a:t>「クリーンエネルギー戦略中間とりまとめ」公表</a:t>
                      </a:r>
                      <a:endParaRPr kumimoji="1" lang="en-US" altLang="ja-JP" sz="1200" b="1" kern="1200" dirty="0">
                        <a:solidFill>
                          <a:schemeClr val="tx1"/>
                        </a:solidFill>
                        <a:latin typeface="+mn-ea"/>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latin typeface="+mn-ea"/>
                          <a:ea typeface="+mn-ea"/>
                          <a:cs typeface="+mn-cs"/>
                        </a:rPr>
                        <a:t>「クリーンエネルギー戦略に関する有識者懇談会」総理発言</a:t>
                      </a:r>
                      <a:endParaRPr kumimoji="1" lang="en-US" altLang="ja-JP" sz="1200" b="1" kern="1200" dirty="0">
                        <a:solidFill>
                          <a:schemeClr val="tx1"/>
                        </a:solidFill>
                        <a:latin typeface="+mn-ea"/>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b="0" kern="1200" dirty="0">
                          <a:solidFill>
                            <a:schemeClr val="tx1"/>
                          </a:solidFill>
                          <a:latin typeface="Meiryo UI"/>
                          <a:ea typeface="Meiryo UI"/>
                          <a:cs typeface="+mn-cs"/>
                        </a:rPr>
                        <a:t>○</a:t>
                      </a:r>
                      <a:r>
                        <a:rPr kumimoji="1" lang="ja-JP" altLang="en-US" sz="1050" b="0" u="sng" kern="1200" noProof="0" dirty="0">
                          <a:solidFill>
                            <a:schemeClr val="tx1"/>
                          </a:solidFill>
                          <a:latin typeface="Meiryo UI"/>
                          <a:ea typeface="Meiryo UI"/>
                          <a:cs typeface="+mn-cs"/>
                        </a:rPr>
                        <a:t>今後</a:t>
                      </a:r>
                      <a:r>
                        <a:rPr kumimoji="1" lang="en-US" altLang="ja-JP" sz="1050" b="0" u="sng" kern="1200" noProof="0" dirty="0">
                          <a:solidFill>
                            <a:schemeClr val="tx1"/>
                          </a:solidFill>
                          <a:latin typeface="Meiryo UI"/>
                          <a:ea typeface="Meiryo UI"/>
                          <a:cs typeface="+mn-cs"/>
                        </a:rPr>
                        <a:t>10</a:t>
                      </a:r>
                      <a:r>
                        <a:rPr kumimoji="1" lang="ja-JP" altLang="en-US" sz="1050" b="0" u="sng" kern="1200" noProof="0" dirty="0">
                          <a:solidFill>
                            <a:schemeClr val="tx1"/>
                          </a:solidFill>
                          <a:latin typeface="Meiryo UI"/>
                          <a:ea typeface="Meiryo UI"/>
                          <a:cs typeface="+mn-cs"/>
                        </a:rPr>
                        <a:t>年超を見通して、</a:t>
                      </a:r>
                      <a:r>
                        <a:rPr kumimoji="1" lang="en-US" altLang="ja-JP" sz="1050" b="0" u="sng" kern="1200" noProof="0" dirty="0">
                          <a:solidFill>
                            <a:schemeClr val="tx1"/>
                          </a:solidFill>
                          <a:latin typeface="Meiryo UI"/>
                          <a:ea typeface="Meiryo UI"/>
                          <a:cs typeface="+mn-cs"/>
                        </a:rPr>
                        <a:t>GX</a:t>
                      </a:r>
                      <a:r>
                        <a:rPr kumimoji="1" lang="ja-JP" altLang="en-US" sz="1050" b="0" u="sng" kern="1200" noProof="0" dirty="0">
                          <a:solidFill>
                            <a:schemeClr val="tx1"/>
                          </a:solidFill>
                          <a:latin typeface="Meiryo UI"/>
                          <a:ea typeface="Meiryo UI"/>
                          <a:cs typeface="+mn-cs"/>
                        </a:rPr>
                        <a:t>（グリーントランスフォーメーション）投資のための</a:t>
                      </a:r>
                      <a:r>
                        <a:rPr kumimoji="1" lang="en-US" altLang="ja-JP" sz="1050" b="0" u="sng" kern="1200" noProof="0" dirty="0">
                          <a:solidFill>
                            <a:schemeClr val="tx1"/>
                          </a:solidFill>
                          <a:latin typeface="Meiryo UI"/>
                          <a:ea typeface="Meiryo UI"/>
                          <a:cs typeface="+mn-cs"/>
                        </a:rPr>
                        <a:t>10</a:t>
                      </a:r>
                      <a:r>
                        <a:rPr kumimoji="1" lang="ja-JP" altLang="en-US" sz="1050" b="0" u="sng" kern="1200" noProof="0" dirty="0">
                          <a:solidFill>
                            <a:schemeClr val="tx1"/>
                          </a:solidFill>
                          <a:latin typeface="Meiryo UI"/>
                          <a:ea typeface="Meiryo UI"/>
                          <a:cs typeface="+mn-cs"/>
                        </a:rPr>
                        <a:t>年ロードマップ</a:t>
                      </a:r>
                      <a:r>
                        <a:rPr kumimoji="1" lang="ja-JP" altLang="en-US" sz="1050" b="0" kern="1200" noProof="0" dirty="0">
                          <a:solidFill>
                            <a:schemeClr val="tx1"/>
                          </a:solidFill>
                          <a:latin typeface="Meiryo UI"/>
                          <a:ea typeface="Meiryo UI"/>
                          <a:cs typeface="+mn-cs"/>
                        </a:rPr>
                        <a:t>を示す</a:t>
                      </a:r>
                      <a:endParaRPr kumimoji="1" lang="en-US" altLang="ja-JP" sz="1050" b="0" kern="1200" noProof="0" dirty="0">
                        <a:solidFill>
                          <a:schemeClr val="tx1"/>
                        </a:solidFill>
                        <a:latin typeface="Meiryo UI"/>
                        <a:ea typeface="Meiryo UI"/>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u="sng" kern="1200" noProof="0" dirty="0">
                          <a:solidFill>
                            <a:schemeClr val="tx1"/>
                          </a:solidFill>
                          <a:latin typeface="Meiryo UI"/>
                          <a:ea typeface="Meiryo UI"/>
                          <a:cs typeface="+mn-cs"/>
                        </a:rPr>
                        <a:t>今後</a:t>
                      </a:r>
                      <a:r>
                        <a:rPr kumimoji="1" lang="en-US" altLang="ja-JP" sz="1050" b="0" u="sng" kern="1200" noProof="0" dirty="0">
                          <a:solidFill>
                            <a:schemeClr val="tx1"/>
                          </a:solidFill>
                          <a:latin typeface="Meiryo UI"/>
                          <a:ea typeface="Meiryo UI"/>
                          <a:cs typeface="+mn-cs"/>
                        </a:rPr>
                        <a:t>10</a:t>
                      </a:r>
                      <a:r>
                        <a:rPr kumimoji="1" lang="ja-JP" altLang="en-US" sz="1050" b="0" u="sng" kern="1200" noProof="0" dirty="0">
                          <a:solidFill>
                            <a:schemeClr val="tx1"/>
                          </a:solidFill>
                          <a:latin typeface="Meiryo UI"/>
                          <a:ea typeface="Meiryo UI"/>
                          <a:cs typeface="+mn-cs"/>
                        </a:rPr>
                        <a:t>年間に</a:t>
                      </a:r>
                      <a:r>
                        <a:rPr kumimoji="1" lang="en-US" altLang="ja-JP" sz="1050" b="0" u="sng" kern="1200" noProof="0" dirty="0">
                          <a:solidFill>
                            <a:schemeClr val="tx1"/>
                          </a:solidFill>
                          <a:latin typeface="Meiryo UI"/>
                          <a:ea typeface="Meiryo UI"/>
                          <a:cs typeface="+mn-cs"/>
                        </a:rPr>
                        <a:t>150</a:t>
                      </a:r>
                      <a:r>
                        <a:rPr kumimoji="1" lang="ja-JP" altLang="en-US" sz="1050" b="0" u="sng" kern="1200" noProof="0" dirty="0">
                          <a:solidFill>
                            <a:schemeClr val="tx1"/>
                          </a:solidFill>
                          <a:latin typeface="Meiryo UI"/>
                          <a:ea typeface="Meiryo UI"/>
                          <a:cs typeface="+mn-cs"/>
                        </a:rPr>
                        <a:t>兆円超の投資</a:t>
                      </a:r>
                      <a:r>
                        <a:rPr kumimoji="1" lang="ja-JP" altLang="en-US" sz="1050" b="0" kern="1200" noProof="0" dirty="0">
                          <a:solidFill>
                            <a:schemeClr val="tx1"/>
                          </a:solidFill>
                          <a:latin typeface="Meiryo UI"/>
                          <a:ea typeface="Meiryo UI"/>
                          <a:cs typeface="+mn-cs"/>
                        </a:rPr>
                        <a:t>を実現するため、成長促進と排出抑制をともに最大化する効果を持った、</a:t>
                      </a:r>
                      <a:r>
                        <a:rPr kumimoji="1" lang="ja-JP" altLang="en-US" sz="1050" b="0" u="sng" kern="1200" noProof="0" dirty="0">
                          <a:solidFill>
                            <a:schemeClr val="tx1"/>
                          </a:solidFill>
                          <a:latin typeface="Meiryo UI"/>
                          <a:ea typeface="Meiryo UI"/>
                          <a:cs typeface="+mn-cs"/>
                        </a:rPr>
                        <a:t>成長志向型カーボンプライシング構想を具体化</a:t>
                      </a:r>
                      <a:r>
                        <a:rPr kumimoji="1" lang="ja-JP" altLang="en-US" sz="1050" b="0" kern="1200" noProof="0" dirty="0">
                          <a:solidFill>
                            <a:schemeClr val="tx1"/>
                          </a:solidFill>
                          <a:latin typeface="Meiryo UI"/>
                          <a:ea typeface="Meiryo UI"/>
                          <a:cs typeface="+mn-cs"/>
                        </a:rPr>
                        <a:t>する中で、</a:t>
                      </a:r>
                      <a:r>
                        <a:rPr kumimoji="1" lang="ja-JP" altLang="en-US" sz="1050" b="0" u="sng" kern="1200" noProof="0" dirty="0">
                          <a:solidFill>
                            <a:schemeClr val="tx1"/>
                          </a:solidFill>
                          <a:latin typeface="Meiryo UI"/>
                          <a:ea typeface="Meiryo UI"/>
                          <a:cs typeface="+mn-cs"/>
                        </a:rPr>
                        <a:t>裏付けとなる将来の財源を確保しながら</a:t>
                      </a:r>
                      <a:r>
                        <a:rPr kumimoji="1" lang="en-US" altLang="ja-JP" sz="1050" b="0" u="sng" kern="1200" noProof="0" dirty="0">
                          <a:solidFill>
                            <a:schemeClr val="tx1"/>
                          </a:solidFill>
                          <a:latin typeface="Meiryo UI"/>
                          <a:ea typeface="Meiryo UI"/>
                          <a:cs typeface="+mn-cs"/>
                        </a:rPr>
                        <a:t>20</a:t>
                      </a:r>
                      <a:r>
                        <a:rPr kumimoji="1" lang="ja-JP" altLang="en-US" sz="1050" b="0" u="sng" kern="1200" noProof="0" dirty="0">
                          <a:solidFill>
                            <a:schemeClr val="tx1"/>
                          </a:solidFill>
                          <a:latin typeface="Meiryo UI"/>
                          <a:ea typeface="Meiryo UI"/>
                          <a:cs typeface="+mn-cs"/>
                        </a:rPr>
                        <a:t>兆円とも言われている必要な政府資金を</a:t>
                      </a:r>
                      <a:r>
                        <a:rPr kumimoji="1" lang="en-US" altLang="ja-JP" sz="1050" b="0" u="sng" kern="1200" noProof="0" dirty="0">
                          <a:solidFill>
                            <a:schemeClr val="tx1"/>
                          </a:solidFill>
                          <a:latin typeface="Meiryo UI"/>
                          <a:ea typeface="Meiryo UI"/>
                          <a:cs typeface="+mn-cs"/>
                        </a:rPr>
                        <a:t>GX</a:t>
                      </a:r>
                      <a:r>
                        <a:rPr kumimoji="1" lang="ja-JP" altLang="en-US" sz="1050" b="0" u="sng" kern="1200" noProof="0" dirty="0">
                          <a:solidFill>
                            <a:schemeClr val="tx1"/>
                          </a:solidFill>
                          <a:latin typeface="Meiryo UI"/>
                          <a:ea typeface="Meiryo UI"/>
                          <a:cs typeface="+mn-cs"/>
                        </a:rPr>
                        <a:t>経済移行債（仮称）で先行して調達</a:t>
                      </a:r>
                      <a:r>
                        <a:rPr kumimoji="1" lang="ja-JP" altLang="en-US" sz="1050" b="0" kern="1200" noProof="0" dirty="0">
                          <a:solidFill>
                            <a:schemeClr val="tx1"/>
                          </a:solidFill>
                          <a:latin typeface="Meiryo UI"/>
                          <a:ea typeface="Meiryo UI"/>
                          <a:cs typeface="+mn-cs"/>
                        </a:rPr>
                        <a:t>し、速やかに投資支援に回していくことと一体で検討</a:t>
                      </a:r>
                      <a:endParaRPr kumimoji="1" lang="en-US" altLang="ja-JP" sz="1050" b="0" kern="1200" noProof="0" dirty="0">
                        <a:solidFill>
                          <a:schemeClr val="tx1"/>
                        </a:solidFill>
                        <a:latin typeface="Meiryo UI"/>
                        <a:ea typeface="Meiryo UI"/>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050" b="0" kern="1200" noProof="0" dirty="0">
                          <a:solidFill>
                            <a:schemeClr val="tx1"/>
                          </a:solidFill>
                          <a:latin typeface="Meiryo UI"/>
                          <a:ea typeface="Meiryo UI"/>
                          <a:cs typeface="+mn-cs"/>
                        </a:rPr>
                        <a:t>○</a:t>
                      </a:r>
                      <a:r>
                        <a:rPr kumimoji="1" lang="ja-JP" altLang="en-US" sz="1050" b="0" u="sng" kern="1200" noProof="0" dirty="0">
                          <a:solidFill>
                            <a:schemeClr val="tx1"/>
                          </a:solidFill>
                          <a:latin typeface="Meiryo UI"/>
                          <a:ea typeface="Meiryo UI"/>
                          <a:cs typeface="+mn-cs"/>
                        </a:rPr>
                        <a:t>本年夏に官邸に新たに「</a:t>
                      </a:r>
                      <a:r>
                        <a:rPr kumimoji="1" lang="en-US" altLang="ja-JP" sz="1050" b="0" u="sng" kern="1200" noProof="0" dirty="0">
                          <a:solidFill>
                            <a:schemeClr val="tx1"/>
                          </a:solidFill>
                          <a:latin typeface="Meiryo UI"/>
                          <a:ea typeface="Meiryo UI"/>
                          <a:cs typeface="+mn-cs"/>
                        </a:rPr>
                        <a:t>GX</a:t>
                      </a:r>
                      <a:r>
                        <a:rPr kumimoji="1" lang="ja-JP" altLang="en-US" sz="1050" b="0" u="sng" kern="1200" noProof="0" dirty="0">
                          <a:solidFill>
                            <a:schemeClr val="tx1"/>
                          </a:solidFill>
                          <a:latin typeface="Meiryo UI"/>
                          <a:ea typeface="Meiryo UI"/>
                          <a:cs typeface="+mn-cs"/>
                        </a:rPr>
                        <a:t>実行会議」を設置</a:t>
                      </a:r>
                      <a:endParaRPr kumimoji="1" lang="en-US" altLang="ja-JP" sz="1050" b="0" u="sng" kern="1200" noProof="0" dirty="0">
                        <a:solidFill>
                          <a:schemeClr val="tx1"/>
                        </a:solidFill>
                        <a:latin typeface="Meiryo UI"/>
                        <a:ea typeface="Meiryo UI"/>
                        <a:cs typeface="+mn-cs"/>
                      </a:endParaRPr>
                    </a:p>
                  </a:txBody>
                  <a:tcPr marL="33231" marR="33231" marT="16615" marB="16615">
                    <a:lnL w="12700" cap="flat" cmpd="sng" algn="ctr">
                      <a:solidFill>
                        <a:sysClr val="window" lastClr="FFFFFF"/>
                      </a:solidFill>
                      <a:prstDash val="solid"/>
                      <a:round/>
                      <a:headEnd type="none" w="med" len="med"/>
                      <a:tailEnd type="none" w="med" len="med"/>
                    </a:lnL>
                    <a:lnR w="28575" cap="flat" cmpd="sng" algn="ctr">
                      <a:solidFill>
                        <a:srgbClr val="009C89">
                          <a:lumMod val="75000"/>
                        </a:srgbClr>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357094"/>
                  </a:ext>
                </a:extLst>
              </a:tr>
              <a:tr h="392231">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marL="72000" algn="l">
                        <a:lnSpc>
                          <a:spcPct val="150000"/>
                        </a:lnSpc>
                      </a:pPr>
                      <a:endParaRPr kumimoji="1" lang="ja-JP" altLang="en-US" sz="1400" b="1" dirty="0">
                        <a:solidFill>
                          <a:schemeClr val="tx1"/>
                        </a:solidFill>
                      </a:endParaRPr>
                    </a:p>
                  </a:txBody>
                  <a:tcPr marL="33231" marR="33231" marT="16615" marB="16615">
                    <a:lnL w="28575" cap="flat" cmpd="sng" algn="ctr">
                      <a:solidFill>
                        <a:srgbClr val="009C89">
                          <a:lumMod val="75000"/>
                        </a:srgbClr>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28575" cap="flat" cmpd="sng" algn="ctr">
                      <a:solidFill>
                        <a:srgbClr val="009C89">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44100" rtl="0" eaLnBrk="1" latinLnBrk="0" hangingPunct="1">
                        <a:defRPr kumimoji="1" sz="1662" kern="1200">
                          <a:solidFill>
                            <a:schemeClr val="dk1"/>
                          </a:solidFill>
                          <a:latin typeface="Meiryo UI"/>
                          <a:ea typeface="Meiryo UI"/>
                        </a:defRPr>
                      </a:lvl1pPr>
                      <a:lvl2pPr marL="422049" algn="l" defTabSz="844100" rtl="0" eaLnBrk="1" latinLnBrk="0" hangingPunct="1">
                        <a:defRPr kumimoji="1" sz="1662" kern="1200">
                          <a:solidFill>
                            <a:schemeClr val="dk1"/>
                          </a:solidFill>
                          <a:latin typeface="Meiryo UI"/>
                          <a:ea typeface="Meiryo UI"/>
                        </a:defRPr>
                      </a:lvl2pPr>
                      <a:lvl3pPr marL="844100" algn="l" defTabSz="844100" rtl="0" eaLnBrk="1" latinLnBrk="0" hangingPunct="1">
                        <a:defRPr kumimoji="1" sz="1662" kern="1200">
                          <a:solidFill>
                            <a:schemeClr val="dk1"/>
                          </a:solidFill>
                          <a:latin typeface="Meiryo UI"/>
                          <a:ea typeface="Meiryo UI"/>
                        </a:defRPr>
                      </a:lvl3pPr>
                      <a:lvl4pPr marL="1266150" algn="l" defTabSz="844100" rtl="0" eaLnBrk="1" latinLnBrk="0" hangingPunct="1">
                        <a:defRPr kumimoji="1" sz="1662" kern="1200">
                          <a:solidFill>
                            <a:schemeClr val="dk1"/>
                          </a:solidFill>
                          <a:latin typeface="Meiryo UI"/>
                          <a:ea typeface="Meiryo UI"/>
                        </a:defRPr>
                      </a:lvl4pPr>
                      <a:lvl5pPr marL="1688199" algn="l" defTabSz="844100" rtl="0" eaLnBrk="1" latinLnBrk="0" hangingPunct="1">
                        <a:defRPr kumimoji="1" sz="1662" kern="1200">
                          <a:solidFill>
                            <a:schemeClr val="dk1"/>
                          </a:solidFill>
                          <a:latin typeface="Meiryo UI"/>
                          <a:ea typeface="Meiryo UI"/>
                        </a:defRPr>
                      </a:lvl5pPr>
                      <a:lvl6pPr marL="2110249" algn="l" defTabSz="844100" rtl="0" eaLnBrk="1" latinLnBrk="0" hangingPunct="1">
                        <a:defRPr kumimoji="1" sz="1662" kern="1200">
                          <a:solidFill>
                            <a:schemeClr val="dk1"/>
                          </a:solidFill>
                          <a:latin typeface="Meiryo UI"/>
                          <a:ea typeface="Meiryo UI"/>
                        </a:defRPr>
                      </a:lvl6pPr>
                      <a:lvl7pPr marL="2532299" algn="l" defTabSz="844100" rtl="0" eaLnBrk="1" latinLnBrk="0" hangingPunct="1">
                        <a:defRPr kumimoji="1" sz="1662" kern="1200">
                          <a:solidFill>
                            <a:schemeClr val="dk1"/>
                          </a:solidFill>
                          <a:latin typeface="Meiryo UI"/>
                          <a:ea typeface="Meiryo UI"/>
                        </a:defRPr>
                      </a:lvl7pPr>
                      <a:lvl8pPr marL="2954348" algn="l" defTabSz="844100" rtl="0" eaLnBrk="1" latinLnBrk="0" hangingPunct="1">
                        <a:defRPr kumimoji="1" sz="1662" kern="1200">
                          <a:solidFill>
                            <a:schemeClr val="dk1"/>
                          </a:solidFill>
                          <a:latin typeface="Meiryo UI"/>
                          <a:ea typeface="Meiryo UI"/>
                        </a:defRPr>
                      </a:lvl8pPr>
                      <a:lvl9pPr marL="3376398" algn="l" defTabSz="844100" rtl="0" eaLnBrk="1" latinLnBrk="0" hangingPunct="1">
                        <a:defRPr kumimoji="1" sz="1662" kern="1200">
                          <a:solidFill>
                            <a:schemeClr val="dk1"/>
                          </a:solidFill>
                          <a:latin typeface="Meiryo UI"/>
                          <a:ea typeface="Meiryo UI"/>
                        </a:defRPr>
                      </a:lvl9pPr>
                    </a:lstStyle>
                    <a:p>
                      <a:pPr algn="l">
                        <a:lnSpc>
                          <a:spcPct val="150000"/>
                        </a:lnSpc>
                      </a:pPr>
                      <a:r>
                        <a:rPr kumimoji="1" lang="ja-JP" altLang="en-US" sz="1200" b="1" kern="1200" dirty="0">
                          <a:solidFill>
                            <a:schemeClr val="tx1"/>
                          </a:solidFill>
                          <a:latin typeface="+mn-ea"/>
                          <a:ea typeface="+mn-ea"/>
                          <a:cs typeface="+mn-cs"/>
                        </a:rPr>
                        <a:t>地球温暖化対策の推進に関する法律の一部を改正する法律の成立</a:t>
                      </a:r>
                      <a:endParaRPr kumimoji="1" lang="en-US" altLang="ja-JP" sz="1200" b="1" kern="1200" dirty="0">
                        <a:solidFill>
                          <a:schemeClr val="tx1"/>
                        </a:solidFill>
                        <a:latin typeface="+mn-ea"/>
                        <a:ea typeface="+mn-ea"/>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kern="1200" dirty="0">
                          <a:solidFill>
                            <a:srgbClr val="FF0000"/>
                          </a:solidFill>
                          <a:latin typeface="Meiryo UI"/>
                          <a:ea typeface="Meiryo UI"/>
                          <a:cs typeface="+mn-cs"/>
                        </a:rPr>
                        <a:t>○出資制度（株式会社脱炭素化支援機構）の創設</a:t>
                      </a:r>
                      <a:endParaRPr kumimoji="1" lang="en-US" altLang="ja-JP" sz="1100" b="0" kern="1200" dirty="0">
                        <a:solidFill>
                          <a:srgbClr val="FF0000"/>
                        </a:solidFill>
                        <a:latin typeface="Meiryo UI"/>
                        <a:ea typeface="Meiryo UI"/>
                        <a:cs typeface="+mn-cs"/>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0" kern="1200" dirty="0">
                          <a:solidFill>
                            <a:schemeClr val="tx1"/>
                          </a:solidFill>
                          <a:latin typeface="Meiryo UI"/>
                          <a:ea typeface="Meiryo UI"/>
                          <a:cs typeface="+mn-cs"/>
                        </a:rPr>
                        <a:t>○地方公共団体に対する財政支援の努力義務の規定</a:t>
                      </a:r>
                      <a:endParaRPr kumimoji="1" lang="en-US" altLang="ja-JP" sz="1100" b="0" kern="1200" dirty="0">
                        <a:solidFill>
                          <a:schemeClr val="tx1"/>
                        </a:solidFill>
                        <a:latin typeface="Meiryo UI"/>
                        <a:ea typeface="Meiryo UI"/>
                        <a:cs typeface="+mn-cs"/>
                      </a:endParaRPr>
                    </a:p>
                  </a:txBody>
                  <a:tcPr marL="33231" marR="33231" marT="16615" marB="16615">
                    <a:lnL w="12700" cap="flat" cmpd="sng" algn="ctr">
                      <a:solidFill>
                        <a:sysClr val="window" lastClr="FFFFFF"/>
                      </a:solidFill>
                      <a:prstDash val="solid"/>
                      <a:round/>
                      <a:headEnd type="none" w="med" len="med"/>
                      <a:tailEnd type="none" w="med" len="med"/>
                    </a:lnL>
                    <a:lnR w="28575" cap="flat" cmpd="sng" algn="ctr">
                      <a:solidFill>
                        <a:srgbClr val="009C89">
                          <a:lumMod val="75000"/>
                        </a:srgbClr>
                      </a:solidFill>
                      <a:prstDash val="solid"/>
                      <a:round/>
                      <a:headEnd type="none" w="med" len="med"/>
                      <a:tailEnd type="none" w="med" len="med"/>
                    </a:lnR>
                    <a:lnT w="12700" cmpd="sng">
                      <a:solidFill>
                        <a:sysClr val="window" lastClr="FFFFFF"/>
                      </a:solidFill>
                    </a:lnT>
                    <a:lnB w="28575" cap="flat" cmpd="sng" algn="ctr">
                      <a:solidFill>
                        <a:srgbClr val="009C89">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53784"/>
                  </a:ext>
                </a:extLst>
              </a:tr>
            </a:tbl>
          </a:graphicData>
        </a:graphic>
      </p:graphicFrame>
      <p:sp>
        <p:nvSpPr>
          <p:cNvPr id="8" name="テキスト ボックス 7">
            <a:extLst>
              <a:ext uri="{FF2B5EF4-FFF2-40B4-BE49-F238E27FC236}">
                <a16:creationId xmlns:a16="http://schemas.microsoft.com/office/drawing/2014/main" id="{AA0AD5DF-3D0A-3B84-0CD0-DD5C6A5C8AAB}"/>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76252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8AB0D9-C708-9F88-BA27-BE5D32DE024D}"/>
              </a:ext>
            </a:extLst>
          </p:cNvPr>
          <p:cNvSpPr>
            <a:spLocks noGrp="1"/>
          </p:cNvSpPr>
          <p:nvPr>
            <p:ph type="title"/>
          </p:nvPr>
        </p:nvSpPr>
        <p:spPr>
          <a:xfrm>
            <a:off x="150024" y="233818"/>
            <a:ext cx="9395029" cy="587854"/>
          </a:xfrm>
        </p:spPr>
        <p:txBody>
          <a:bodyPr/>
          <a:lstStyle/>
          <a:p>
            <a:r>
              <a:rPr lang="ja-JP" altLang="en-US" sz="2000" dirty="0"/>
              <a:t>岸田内閣総理大臣指示</a:t>
            </a:r>
            <a:r>
              <a:rPr lang="ja-JP" altLang="en-US" sz="1600" dirty="0"/>
              <a:t>（「クリーンエネルギー戦略」に関する有識者懇談会 </a:t>
            </a:r>
            <a:r>
              <a:rPr lang="en-US" altLang="ja-JP" sz="1600" dirty="0"/>
              <a:t>2022</a:t>
            </a:r>
            <a:r>
              <a:rPr lang="ja-JP" altLang="en-US" sz="1600" dirty="0"/>
              <a:t>年</a:t>
            </a:r>
            <a:r>
              <a:rPr lang="en-US" altLang="ja-JP" sz="1600" dirty="0"/>
              <a:t>5</a:t>
            </a:r>
            <a:r>
              <a:rPr lang="ja-JP" altLang="en-US" sz="1600" dirty="0"/>
              <a:t>月</a:t>
            </a:r>
            <a:r>
              <a:rPr lang="en-US" altLang="ja-JP" sz="1600" dirty="0"/>
              <a:t>19</a:t>
            </a:r>
            <a:r>
              <a:rPr lang="ja-JP" altLang="en-US" sz="1600" dirty="0"/>
              <a:t>日）</a:t>
            </a:r>
            <a:endParaRPr kumimoji="1" lang="ja-JP" altLang="en-US" sz="2400" dirty="0"/>
          </a:p>
        </p:txBody>
      </p:sp>
      <p:sp>
        <p:nvSpPr>
          <p:cNvPr id="4" name="正方形/長方形 3">
            <a:extLst>
              <a:ext uri="{FF2B5EF4-FFF2-40B4-BE49-F238E27FC236}">
                <a16:creationId xmlns:a16="http://schemas.microsoft.com/office/drawing/2014/main" id="{CFC986EF-A086-69FA-818E-98A7B8077D7F}"/>
              </a:ext>
            </a:extLst>
          </p:cNvPr>
          <p:cNvSpPr/>
          <p:nvPr/>
        </p:nvSpPr>
        <p:spPr>
          <a:xfrm>
            <a:off x="150024" y="962527"/>
            <a:ext cx="9395030" cy="57980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クリーンエネルギー中心の経済・社会、産業構造に転換し、気候変動問題に対応していくことは、これまでの資本主義の負の側面を克服していく、新しい資本主義の中核的課題。あわせて、こうした取組は、投資拡大を通じた経済の成長を実現し、国民生活に裨益するもの。</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さらに、ロシアによるウクライナ侵略により、エネルギー安全保障をめぐる環境は一変。産業革命以来の長期的な化石燃料中心社会から</a:t>
            </a:r>
            <a:r>
              <a:rPr kumimoji="1" lang="ja-JP" altLang="en-US" sz="1400" b="1" u="sng" dirty="0">
                <a:solidFill>
                  <a:srgbClr val="FF0000"/>
                </a:solidFill>
                <a:latin typeface="Meiryo UI"/>
                <a:ea typeface="Meiryo UI"/>
              </a:rPr>
              <a:t>、炭素中立型社会へ転換するため、少なくとも今後</a:t>
            </a:r>
            <a:r>
              <a:rPr kumimoji="1" lang="en-US" altLang="ja-JP" sz="1400" b="1" u="sng" dirty="0">
                <a:solidFill>
                  <a:srgbClr val="FF0000"/>
                </a:solidFill>
                <a:latin typeface="Meiryo UI"/>
                <a:ea typeface="Meiryo UI"/>
              </a:rPr>
              <a:t>10</a:t>
            </a:r>
            <a:r>
              <a:rPr kumimoji="1" lang="ja-JP" altLang="en-US" sz="1400" b="1" u="sng" dirty="0">
                <a:solidFill>
                  <a:srgbClr val="FF0000"/>
                </a:solidFill>
                <a:latin typeface="Meiryo UI"/>
                <a:ea typeface="Meiryo UI"/>
              </a:rPr>
              <a:t>年間で、官民協調で</a:t>
            </a:r>
            <a:r>
              <a:rPr kumimoji="1" lang="en-US" altLang="ja-JP" sz="1400" b="1" u="sng" dirty="0">
                <a:solidFill>
                  <a:srgbClr val="FF0000"/>
                </a:solidFill>
                <a:latin typeface="Meiryo UI"/>
                <a:ea typeface="Meiryo UI"/>
              </a:rPr>
              <a:t>150</a:t>
            </a:r>
            <a:r>
              <a:rPr kumimoji="1" lang="ja-JP" altLang="en-US" sz="1400" b="1" u="sng" dirty="0">
                <a:solidFill>
                  <a:srgbClr val="FF0000"/>
                </a:solidFill>
                <a:latin typeface="Meiryo UI"/>
                <a:ea typeface="Meiryo UI"/>
              </a:rPr>
              <a:t>兆円超の脱炭素分野での新たな関連投資を実現していく。</a:t>
            </a:r>
            <a:endParaRPr kumimoji="1" lang="en-US" altLang="ja-JP" sz="1400" b="1" u="sng" dirty="0">
              <a:solidFill>
                <a:srgbClr val="FF0000"/>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en-US" altLang="ja-JP" sz="1400" b="1" dirty="0">
                <a:solidFill>
                  <a:prstClr val="black"/>
                </a:solidFill>
                <a:latin typeface="Meiryo UI"/>
                <a:ea typeface="Meiryo UI"/>
              </a:rPr>
              <a:t>『</a:t>
            </a:r>
            <a:r>
              <a:rPr kumimoji="1" lang="ja-JP" altLang="en-US" sz="1400" b="1" dirty="0">
                <a:solidFill>
                  <a:prstClr val="black"/>
                </a:solidFill>
                <a:latin typeface="Meiryo UI"/>
                <a:ea typeface="Meiryo UI"/>
              </a:rPr>
              <a:t>官も民も</a:t>
            </a:r>
            <a:r>
              <a:rPr kumimoji="1" lang="en-US" altLang="ja-JP" sz="1400" b="1" dirty="0">
                <a:solidFill>
                  <a:prstClr val="black"/>
                </a:solidFill>
                <a:latin typeface="Meiryo UI"/>
                <a:ea typeface="Meiryo UI"/>
              </a:rPr>
              <a:t>』</a:t>
            </a:r>
            <a:r>
              <a:rPr kumimoji="1" lang="ja-JP" altLang="en-US" sz="1400" b="1" dirty="0">
                <a:solidFill>
                  <a:prstClr val="black"/>
                </a:solidFill>
                <a:latin typeface="Meiryo UI"/>
                <a:ea typeface="Meiryo UI"/>
              </a:rPr>
              <a:t>の発想で、今後</a:t>
            </a:r>
            <a:r>
              <a:rPr kumimoji="1" lang="en-US" altLang="ja-JP" sz="1400" b="1" dirty="0">
                <a:solidFill>
                  <a:prstClr val="black"/>
                </a:solidFill>
                <a:latin typeface="Meiryo UI"/>
                <a:ea typeface="Meiryo UI"/>
              </a:rPr>
              <a:t>10</a:t>
            </a:r>
            <a:r>
              <a:rPr kumimoji="1" lang="ja-JP" altLang="en-US" sz="1400" b="1" dirty="0">
                <a:solidFill>
                  <a:prstClr val="black"/>
                </a:solidFill>
                <a:latin typeface="Meiryo UI"/>
                <a:ea typeface="Meiryo UI"/>
              </a:rPr>
              <a:t>年超を見通して、脱炭素に向けた野心的な投資を前倒しで大胆に行っていくため、政府は、まず、規制・市場設計・政府支援・金融枠組み・インフラ整備などを包括的に、</a:t>
            </a:r>
            <a:r>
              <a:rPr kumimoji="1" lang="en-US" altLang="ja-JP" sz="1400" b="1" u="sng" dirty="0">
                <a:solidFill>
                  <a:srgbClr val="FF0000"/>
                </a:solidFill>
                <a:latin typeface="Meiryo UI"/>
                <a:ea typeface="Meiryo UI"/>
              </a:rPr>
              <a:t>GX</a:t>
            </a:r>
            <a:r>
              <a:rPr kumimoji="1" lang="ja-JP" altLang="en-US" sz="1400" b="1" u="sng" dirty="0">
                <a:solidFill>
                  <a:srgbClr val="FF0000"/>
                </a:solidFill>
                <a:latin typeface="Meiryo UI"/>
                <a:ea typeface="Meiryo UI"/>
              </a:rPr>
              <a:t>（グリーントランスフォーメーション）投資のための</a:t>
            </a:r>
            <a:r>
              <a:rPr kumimoji="1" lang="en-US" altLang="ja-JP" sz="1400" b="1" u="sng" dirty="0">
                <a:solidFill>
                  <a:srgbClr val="FF0000"/>
                </a:solidFill>
                <a:latin typeface="Meiryo UI"/>
                <a:ea typeface="Meiryo UI"/>
              </a:rPr>
              <a:t>10</a:t>
            </a:r>
            <a:r>
              <a:rPr kumimoji="1" lang="ja-JP" altLang="en-US" sz="1400" b="1" u="sng" dirty="0">
                <a:solidFill>
                  <a:srgbClr val="FF0000"/>
                </a:solidFill>
                <a:latin typeface="Meiryo UI"/>
                <a:ea typeface="Meiryo UI"/>
              </a:rPr>
              <a:t>年ロードマップ</a:t>
            </a:r>
            <a:r>
              <a:rPr kumimoji="1" lang="ja-JP" altLang="en-US" sz="1400" b="1" dirty="0">
                <a:solidFill>
                  <a:prstClr val="black"/>
                </a:solidFill>
                <a:latin typeface="Meiryo UI"/>
                <a:ea typeface="Meiryo UI"/>
              </a:rPr>
              <a:t>として示す。</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そのロードマップには、企業投資の予見可能性を高め、多くのプレーヤー間の市場取引を最大限活用することを可能とする、５つの政策イニシアティブを盛り込む。</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大きな柱は、前例のない支援の枠組み。従来の本予算・補正予算を毎年繰り返すのではなく、複数年度にわたり、予見可能性を高め、脱炭素に向けた民間の長期巨額投資の呼び水とするため、可及的速やかに</a:t>
            </a:r>
            <a:r>
              <a:rPr kumimoji="1" lang="en-US" altLang="ja-JP" sz="1400" b="1" dirty="0">
                <a:solidFill>
                  <a:prstClr val="black"/>
                </a:solidFill>
                <a:latin typeface="Meiryo UI"/>
                <a:ea typeface="Meiryo UI"/>
              </a:rPr>
              <a:t>GX</a:t>
            </a:r>
            <a:r>
              <a:rPr kumimoji="1" lang="ja-JP" altLang="en-US" sz="1400" b="1" dirty="0">
                <a:solidFill>
                  <a:prstClr val="black"/>
                </a:solidFill>
                <a:latin typeface="Meiryo UI"/>
                <a:ea typeface="Meiryo UI"/>
              </a:rPr>
              <a:t>促進のための支援資金を先行して調達し、民間セクターや市場に、政府としてのコミットメントを明確にする。</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u="sng" dirty="0">
                <a:solidFill>
                  <a:srgbClr val="FF0000"/>
                </a:solidFill>
                <a:latin typeface="Meiryo UI"/>
                <a:ea typeface="Meiryo UI"/>
              </a:rPr>
              <a:t>今後</a:t>
            </a:r>
            <a:r>
              <a:rPr kumimoji="1" lang="en-US" altLang="ja-JP" sz="1400" b="1" u="sng" dirty="0">
                <a:solidFill>
                  <a:srgbClr val="FF0000"/>
                </a:solidFill>
                <a:latin typeface="Meiryo UI"/>
                <a:ea typeface="Meiryo UI"/>
              </a:rPr>
              <a:t>10</a:t>
            </a:r>
            <a:r>
              <a:rPr kumimoji="1" lang="ja-JP" altLang="en-US" sz="1400" b="1" u="sng" dirty="0">
                <a:solidFill>
                  <a:srgbClr val="FF0000"/>
                </a:solidFill>
                <a:latin typeface="Meiryo UI"/>
                <a:ea typeface="Meiryo UI"/>
              </a:rPr>
              <a:t>年間に</a:t>
            </a:r>
            <a:r>
              <a:rPr kumimoji="1" lang="en-US" altLang="ja-JP" sz="1400" b="1" u="sng" dirty="0">
                <a:solidFill>
                  <a:srgbClr val="FF0000"/>
                </a:solidFill>
                <a:latin typeface="Meiryo UI"/>
                <a:ea typeface="Meiryo UI"/>
              </a:rPr>
              <a:t>150</a:t>
            </a:r>
            <a:r>
              <a:rPr kumimoji="1" lang="ja-JP" altLang="en-US" sz="1400" b="1" u="sng" dirty="0">
                <a:solidFill>
                  <a:srgbClr val="FF0000"/>
                </a:solidFill>
                <a:latin typeface="Meiryo UI"/>
                <a:ea typeface="Meiryo UI"/>
              </a:rPr>
              <a:t>兆円超の投資</a:t>
            </a:r>
            <a:r>
              <a:rPr kumimoji="1" lang="ja-JP" altLang="en-US" sz="1400" b="1" dirty="0">
                <a:solidFill>
                  <a:prstClr val="black"/>
                </a:solidFill>
                <a:latin typeface="Meiryo UI"/>
                <a:ea typeface="Meiryo UI"/>
              </a:rPr>
              <a:t>を実現するため、成長促進と排出抑制をともに最大化する効果を持った、</a:t>
            </a:r>
            <a:r>
              <a:rPr kumimoji="1" lang="ja-JP" altLang="en-US" sz="1400" b="1" u="sng" dirty="0">
                <a:solidFill>
                  <a:srgbClr val="FF0000"/>
                </a:solidFill>
                <a:latin typeface="Meiryo UI"/>
                <a:ea typeface="Meiryo UI"/>
              </a:rPr>
              <a:t>成長志向型カーボンプライシング構想</a:t>
            </a:r>
            <a:r>
              <a:rPr kumimoji="1" lang="ja-JP" altLang="en-US" sz="1400" b="1" dirty="0">
                <a:solidFill>
                  <a:prstClr val="black"/>
                </a:solidFill>
                <a:latin typeface="Meiryo UI"/>
                <a:ea typeface="Meiryo UI"/>
              </a:rPr>
              <a:t>を具体化する中で、</a:t>
            </a:r>
            <a:r>
              <a:rPr kumimoji="1" lang="ja-JP" altLang="en-US" sz="1400" b="1" u="sng" dirty="0">
                <a:solidFill>
                  <a:srgbClr val="FF0000"/>
                </a:solidFill>
                <a:latin typeface="Meiryo UI"/>
                <a:ea typeface="Meiryo UI"/>
              </a:rPr>
              <a:t>裏付けとなる将来の財源を確保しながら</a:t>
            </a:r>
            <a:r>
              <a:rPr kumimoji="1" lang="en-US" altLang="ja-JP" sz="1400" b="1" u="sng" dirty="0">
                <a:solidFill>
                  <a:srgbClr val="FF0000"/>
                </a:solidFill>
                <a:latin typeface="Meiryo UI"/>
                <a:ea typeface="Meiryo UI"/>
              </a:rPr>
              <a:t>20</a:t>
            </a:r>
            <a:r>
              <a:rPr kumimoji="1" lang="ja-JP" altLang="en-US" sz="1400" b="1" u="sng" dirty="0">
                <a:solidFill>
                  <a:srgbClr val="FF0000"/>
                </a:solidFill>
                <a:latin typeface="Meiryo UI"/>
                <a:ea typeface="Meiryo UI"/>
              </a:rPr>
              <a:t>兆円とも言われている必要な政府資金を</a:t>
            </a:r>
            <a:r>
              <a:rPr kumimoji="1" lang="en-US" altLang="ja-JP" sz="1400" b="1" u="sng" dirty="0">
                <a:solidFill>
                  <a:srgbClr val="FF0000"/>
                </a:solidFill>
                <a:latin typeface="Meiryo UI"/>
                <a:ea typeface="Meiryo UI"/>
              </a:rPr>
              <a:t>GX</a:t>
            </a:r>
            <a:r>
              <a:rPr kumimoji="1" lang="ja-JP" altLang="en-US" sz="1400" b="1" u="sng" dirty="0">
                <a:solidFill>
                  <a:srgbClr val="FF0000"/>
                </a:solidFill>
                <a:latin typeface="Meiryo UI"/>
                <a:ea typeface="Meiryo UI"/>
              </a:rPr>
              <a:t>経済移行債（仮称）で先行して調達</a:t>
            </a:r>
            <a:r>
              <a:rPr kumimoji="1" lang="ja-JP" altLang="en-US" sz="1400" b="1" dirty="0">
                <a:solidFill>
                  <a:prstClr val="black"/>
                </a:solidFill>
                <a:latin typeface="Meiryo UI"/>
                <a:ea typeface="Meiryo UI"/>
              </a:rPr>
              <a:t>し、速やかに投資支援に回していくことと一体で検討していく。</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また、規制・支援一体型の投資促進策として、省エネ法などの規制対応、水素・アンモニアなどの新たなエネルギーや脱炭素電源の導入拡大に向け、新たなスキームを具体化させる。</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加えて、企業の排出削減に向けた取組を加速させるための</a:t>
            </a:r>
            <a:r>
              <a:rPr kumimoji="1" lang="en-US" altLang="ja-JP" sz="1400" b="1" dirty="0">
                <a:solidFill>
                  <a:prstClr val="black"/>
                </a:solidFill>
                <a:latin typeface="Meiryo UI"/>
                <a:ea typeface="Meiryo UI"/>
              </a:rPr>
              <a:t>GX</a:t>
            </a:r>
            <a:r>
              <a:rPr kumimoji="1" lang="ja-JP" altLang="en-US" sz="1400" b="1" dirty="0">
                <a:solidFill>
                  <a:prstClr val="black"/>
                </a:solidFill>
                <a:latin typeface="Meiryo UI"/>
                <a:ea typeface="Meiryo UI"/>
              </a:rPr>
              <a:t>リーグの段階的発展・活用、民間投資の呼び水として、トランジション・ファイナンスなどの新たな金融手法の活用、アジア・ゼロエミッション共同体などの国際展開戦略も含め、企業の投資の予見可能性を高められるよう、具体的なロードマップを示していく。</a:t>
            </a:r>
            <a:endParaRPr kumimoji="1" lang="en-US" altLang="ja-JP" sz="1400" b="1" dirty="0">
              <a:solidFill>
                <a:prstClr val="black"/>
              </a:solidFill>
              <a:latin typeface="Meiryo UI"/>
              <a:ea typeface="Meiryo UI"/>
            </a:endParaRPr>
          </a:p>
          <a:p>
            <a:pPr marL="195955" indent="-195955" defTabSz="829544">
              <a:spcBef>
                <a:spcPts val="600"/>
              </a:spcBef>
              <a:buClr>
                <a:srgbClr val="009C89"/>
              </a:buClr>
              <a:buSzPct val="80000"/>
              <a:buFont typeface="Wingdings" panose="05000000000000000000" pitchFamily="2" charset="2"/>
              <a:buChar char="l"/>
            </a:pPr>
            <a:r>
              <a:rPr kumimoji="1" lang="ja-JP" altLang="en-US" sz="1400" b="1" dirty="0">
                <a:solidFill>
                  <a:prstClr val="black"/>
                </a:solidFill>
                <a:latin typeface="Meiryo UI"/>
                <a:ea typeface="Meiryo UI"/>
              </a:rPr>
              <a:t>こうした新たな政策イニシアティブの具体化に向けて、</a:t>
            </a:r>
            <a:r>
              <a:rPr kumimoji="1" lang="ja-JP" altLang="en-US" sz="1400" b="1" u="sng" dirty="0">
                <a:solidFill>
                  <a:srgbClr val="FF0000"/>
                </a:solidFill>
                <a:latin typeface="Meiryo UI"/>
                <a:ea typeface="Meiryo UI"/>
              </a:rPr>
              <a:t>本年夏に官邸に新たに「</a:t>
            </a:r>
            <a:r>
              <a:rPr kumimoji="1" lang="en-US" altLang="ja-JP" sz="1400" b="1" u="sng" dirty="0">
                <a:solidFill>
                  <a:srgbClr val="FF0000"/>
                </a:solidFill>
                <a:latin typeface="Meiryo UI"/>
                <a:ea typeface="Meiryo UI"/>
              </a:rPr>
              <a:t>GX</a:t>
            </a:r>
            <a:r>
              <a:rPr kumimoji="1" lang="ja-JP" altLang="en-US" sz="1400" b="1" u="sng" dirty="0">
                <a:solidFill>
                  <a:srgbClr val="FF0000"/>
                </a:solidFill>
                <a:latin typeface="Meiryo UI"/>
                <a:ea typeface="Meiryo UI"/>
              </a:rPr>
              <a:t>実行会議」を設置</a:t>
            </a:r>
            <a:r>
              <a:rPr kumimoji="1" lang="ja-JP" altLang="en-US" sz="1400" b="1" dirty="0">
                <a:solidFill>
                  <a:prstClr val="black"/>
                </a:solidFill>
                <a:latin typeface="Meiryo UI"/>
                <a:ea typeface="Meiryo UI"/>
              </a:rPr>
              <a:t>し、更に議論を深め、速やかに結論を得ていく考え。</a:t>
            </a:r>
            <a:r>
              <a:rPr kumimoji="1" lang="ja-JP" altLang="en-US" sz="1400" b="1" u="sng" dirty="0">
                <a:solidFill>
                  <a:srgbClr val="FF0000"/>
                </a:solidFill>
                <a:latin typeface="Meiryo UI"/>
                <a:ea typeface="Meiryo UI"/>
              </a:rPr>
              <a:t>経済産業大臣を中心に、環境大臣始め、関係大臣とも緊密に連携して議論をまとめてもらいたい。</a:t>
            </a:r>
          </a:p>
        </p:txBody>
      </p:sp>
      <p:sp>
        <p:nvSpPr>
          <p:cNvPr id="7" name="テキスト ボックス 6">
            <a:extLst>
              <a:ext uri="{FF2B5EF4-FFF2-40B4-BE49-F238E27FC236}">
                <a16:creationId xmlns:a16="http://schemas.microsoft.com/office/drawing/2014/main" id="{A0970F8C-05A4-598C-3975-21942AB31D1F}"/>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235577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DB62932F-27BB-4D41-91E6-1A8B2BA8B52C}"/>
              </a:ext>
            </a:extLst>
          </p:cNvPr>
          <p:cNvSpPr txBox="1">
            <a:spLocks noChangeArrowheads="1"/>
          </p:cNvSpPr>
          <p:nvPr/>
        </p:nvSpPr>
        <p:spPr bwMode="auto">
          <a:xfrm>
            <a:off x="3652229" y="6078690"/>
            <a:ext cx="2964471" cy="27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693" eaLnBrk="1" fontAlgn="base" hangingPunct="1">
              <a:defRPr/>
            </a:pPr>
            <a:r>
              <a:rPr lang="en-US" altLang="ja-JP" sz="587" b="1" dirty="0">
                <a:solidFill>
                  <a:srgbClr val="000000"/>
                </a:solidFill>
                <a:latin typeface="Meiryo UI" pitchFamily="50" charset="-128"/>
                <a:ea typeface="Meiryo UI" pitchFamily="50" charset="-128"/>
                <a:cs typeface="Meiryo UI" pitchFamily="50" charset="-128"/>
              </a:rPr>
              <a:t>[</a:t>
            </a:r>
            <a:r>
              <a:rPr lang="ja-JP" altLang="en-US" sz="587" b="1" dirty="0">
                <a:solidFill>
                  <a:srgbClr val="000000"/>
                </a:solidFill>
                <a:latin typeface="Meiryo UI" pitchFamily="50" charset="-128"/>
                <a:ea typeface="Meiryo UI" pitchFamily="50" charset="-128"/>
                <a:cs typeface="Meiryo UI" pitchFamily="50" charset="-128"/>
              </a:rPr>
              <a:t>出所</a:t>
            </a:r>
            <a:r>
              <a:rPr lang="en-US" altLang="ja-JP" sz="587" b="1" dirty="0">
                <a:solidFill>
                  <a:srgbClr val="000000"/>
                </a:solidFill>
                <a:latin typeface="Meiryo UI" pitchFamily="50" charset="-128"/>
                <a:ea typeface="Meiryo UI" pitchFamily="50" charset="-128"/>
                <a:cs typeface="Meiryo UI" pitchFamily="50" charset="-128"/>
              </a:rPr>
              <a:t>]</a:t>
            </a:r>
            <a:r>
              <a:rPr lang="en-US" altLang="ja-JP" sz="587" dirty="0">
                <a:solidFill>
                  <a:srgbClr val="000000"/>
                </a:solidFill>
                <a:latin typeface="Meiryo UI" pitchFamily="50" charset="-128"/>
                <a:ea typeface="Meiryo UI" pitchFamily="50" charset="-128"/>
                <a:cs typeface="Meiryo UI" pitchFamily="50" charset="-128"/>
              </a:rPr>
              <a:t>Science Based Targets</a:t>
            </a:r>
            <a:r>
              <a:rPr lang="ja-JP" altLang="en-US" sz="587" dirty="0">
                <a:solidFill>
                  <a:srgbClr val="000000"/>
                </a:solidFill>
                <a:latin typeface="Meiryo UI" pitchFamily="50" charset="-128"/>
                <a:ea typeface="Meiryo UI" pitchFamily="50" charset="-128"/>
                <a:cs typeface="Meiryo UI" pitchFamily="50" charset="-128"/>
              </a:rPr>
              <a:t>ホームページ　</a:t>
            </a:r>
            <a:r>
              <a:rPr lang="en-US" altLang="ja-JP" sz="587" dirty="0">
                <a:solidFill>
                  <a:srgbClr val="000000"/>
                </a:solidFill>
                <a:latin typeface="Meiryo UI" pitchFamily="50" charset="-128"/>
                <a:ea typeface="Meiryo UI" pitchFamily="50" charset="-128"/>
                <a:cs typeface="Meiryo UI" pitchFamily="50" charset="-128"/>
              </a:rPr>
              <a:t>Companies</a:t>
            </a:r>
            <a:r>
              <a:rPr lang="ja-JP" altLang="en-US" sz="587" dirty="0">
                <a:solidFill>
                  <a:srgbClr val="000000"/>
                </a:solidFill>
                <a:latin typeface="Meiryo UI" pitchFamily="50" charset="-128"/>
                <a:ea typeface="Meiryo UI" pitchFamily="50" charset="-128"/>
                <a:cs typeface="Meiryo UI" pitchFamily="50" charset="-128"/>
              </a:rPr>
              <a:t> </a:t>
            </a:r>
            <a:r>
              <a:rPr lang="en-US" altLang="ja-JP" sz="587" dirty="0">
                <a:solidFill>
                  <a:srgbClr val="000000"/>
                </a:solidFill>
                <a:latin typeface="Meiryo UI" pitchFamily="50" charset="-128"/>
                <a:ea typeface="Meiryo UI" pitchFamily="50" charset="-128"/>
                <a:cs typeface="Meiryo UI" pitchFamily="50" charset="-128"/>
              </a:rPr>
              <a:t>Take</a:t>
            </a:r>
            <a:r>
              <a:rPr lang="ja-JP" altLang="en-US" sz="587" dirty="0">
                <a:solidFill>
                  <a:srgbClr val="000000"/>
                </a:solidFill>
                <a:latin typeface="Meiryo UI" pitchFamily="50" charset="-128"/>
                <a:ea typeface="Meiryo UI" pitchFamily="50" charset="-128"/>
                <a:cs typeface="Meiryo UI" pitchFamily="50" charset="-128"/>
              </a:rPr>
              <a:t> </a:t>
            </a:r>
            <a:r>
              <a:rPr lang="en-US" altLang="ja-JP" sz="587" dirty="0">
                <a:solidFill>
                  <a:srgbClr val="000000"/>
                </a:solidFill>
                <a:latin typeface="Meiryo UI" pitchFamily="50" charset="-128"/>
                <a:ea typeface="Meiryo UI" pitchFamily="50" charset="-128"/>
                <a:cs typeface="Meiryo UI" pitchFamily="50" charset="-128"/>
              </a:rPr>
              <a:t>Action</a:t>
            </a:r>
            <a:r>
              <a:rPr lang="ja-JP" altLang="en-US" sz="587" dirty="0">
                <a:solidFill>
                  <a:srgbClr val="000000"/>
                </a:solidFill>
                <a:latin typeface="Meiryo UI" pitchFamily="50" charset="-128"/>
                <a:ea typeface="Meiryo UI" pitchFamily="50" charset="-128"/>
                <a:cs typeface="Meiryo UI" pitchFamily="50" charset="-128"/>
              </a:rPr>
              <a:t>（</a:t>
            </a:r>
            <a:r>
              <a:rPr lang="en-US" altLang="ja-JP" sz="587" dirty="0">
                <a:solidFill>
                  <a:srgbClr val="000000"/>
                </a:solidFill>
                <a:latin typeface="Meiryo UI" pitchFamily="50" charset="-128"/>
                <a:ea typeface="Meiryo UI" pitchFamily="50" charset="-128"/>
                <a:cs typeface="Meiryo UI" pitchFamily="50" charset="-128"/>
              </a:rPr>
              <a:t>http://sciencebasedtargets.org/companies-taking-action/</a:t>
            </a:r>
            <a:r>
              <a:rPr lang="ja-JP" altLang="en-US" sz="587" dirty="0">
                <a:solidFill>
                  <a:srgbClr val="000000"/>
                </a:solidFill>
                <a:latin typeface="Meiryo UI" pitchFamily="50" charset="-128"/>
                <a:ea typeface="Meiryo UI" pitchFamily="50" charset="-128"/>
                <a:cs typeface="Meiryo UI" pitchFamily="50" charset="-128"/>
              </a:rPr>
              <a:t>）より作成。</a:t>
            </a:r>
          </a:p>
        </p:txBody>
      </p:sp>
      <p:sp>
        <p:nvSpPr>
          <p:cNvPr id="63" name="テキスト ボックス 62">
            <a:extLst>
              <a:ext uri="{FF2B5EF4-FFF2-40B4-BE49-F238E27FC236}">
                <a16:creationId xmlns:a16="http://schemas.microsoft.com/office/drawing/2014/main" id="{0AF35542-93E5-4A2A-8393-7DE98D5E20DF}"/>
              </a:ext>
            </a:extLst>
          </p:cNvPr>
          <p:cNvSpPr txBox="1">
            <a:spLocks noChangeArrowheads="1"/>
          </p:cNvSpPr>
          <p:nvPr/>
        </p:nvSpPr>
        <p:spPr bwMode="auto">
          <a:xfrm>
            <a:off x="522680" y="6073840"/>
            <a:ext cx="2551669" cy="27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765689" eaLnBrk="1" hangingPunct="1">
              <a:defRPr/>
            </a:pPr>
            <a:r>
              <a:rPr lang="en-US" altLang="ja-JP" sz="587" b="1" dirty="0">
                <a:solidFill>
                  <a:srgbClr val="000000"/>
                </a:solidFill>
                <a:latin typeface="Meiryo UI" pitchFamily="50" charset="-128"/>
                <a:ea typeface="Meiryo UI" pitchFamily="50" charset="-128"/>
                <a:cs typeface="Meiryo UI" pitchFamily="50" charset="-128"/>
              </a:rPr>
              <a:t>[</a:t>
            </a:r>
            <a:r>
              <a:rPr lang="ja-JP" altLang="en-US" sz="587" b="1" dirty="0">
                <a:solidFill>
                  <a:srgbClr val="000000"/>
                </a:solidFill>
                <a:latin typeface="Meiryo UI" pitchFamily="50" charset="-128"/>
                <a:ea typeface="Meiryo UI" pitchFamily="50" charset="-128"/>
                <a:cs typeface="Meiryo UI" pitchFamily="50" charset="-128"/>
              </a:rPr>
              <a:t>出所</a:t>
            </a:r>
            <a:r>
              <a:rPr lang="en-US" altLang="ja-JP" sz="587" b="1" dirty="0">
                <a:solidFill>
                  <a:srgbClr val="000000"/>
                </a:solidFill>
                <a:latin typeface="Meiryo UI" pitchFamily="50" charset="-128"/>
                <a:ea typeface="Meiryo UI" pitchFamily="50" charset="-128"/>
                <a:cs typeface="Meiryo UI" pitchFamily="50" charset="-128"/>
              </a:rPr>
              <a:t>]</a:t>
            </a:r>
            <a:r>
              <a:rPr lang="en-US" altLang="ja-JP" sz="587" dirty="0">
                <a:solidFill>
                  <a:srgbClr val="000000"/>
                </a:solidFill>
                <a:latin typeface="Meiryo UI" pitchFamily="50" charset="-128"/>
                <a:ea typeface="Meiryo UI" pitchFamily="50" charset="-128"/>
                <a:cs typeface="Meiryo UI" pitchFamily="50" charset="-128"/>
              </a:rPr>
              <a:t>TCFD</a:t>
            </a:r>
            <a:r>
              <a:rPr lang="ja-JP" altLang="en-US" sz="587" dirty="0">
                <a:solidFill>
                  <a:srgbClr val="000000"/>
                </a:solidFill>
                <a:latin typeface="Meiryo UI" pitchFamily="50" charset="-128"/>
                <a:ea typeface="Meiryo UI" pitchFamily="50" charset="-128"/>
                <a:cs typeface="Meiryo UI" pitchFamily="50" charset="-128"/>
              </a:rPr>
              <a:t>ホームページ　</a:t>
            </a:r>
            <a:r>
              <a:rPr lang="en-US" altLang="ja-JP" sz="587" dirty="0">
                <a:solidFill>
                  <a:srgbClr val="000000"/>
                </a:solidFill>
                <a:latin typeface="Meiryo UI" pitchFamily="50" charset="-128"/>
                <a:ea typeface="Meiryo UI" pitchFamily="50" charset="-128"/>
                <a:cs typeface="Meiryo UI" pitchFamily="50" charset="-128"/>
              </a:rPr>
              <a:t>TCFD Supporters</a:t>
            </a:r>
            <a:r>
              <a:rPr lang="ja-JP" altLang="en-US" sz="587" dirty="0">
                <a:solidFill>
                  <a:srgbClr val="000000"/>
                </a:solidFill>
                <a:latin typeface="Meiryo UI" pitchFamily="50" charset="-128"/>
                <a:ea typeface="Meiryo UI" pitchFamily="50" charset="-128"/>
                <a:cs typeface="Meiryo UI" pitchFamily="50" charset="-128"/>
              </a:rPr>
              <a:t>（</a:t>
            </a:r>
            <a:r>
              <a:rPr lang="en-US" altLang="ja-JP" sz="587" dirty="0">
                <a:solidFill>
                  <a:srgbClr val="000000"/>
                </a:solidFill>
                <a:latin typeface="Meiryo UI" pitchFamily="50" charset="-128"/>
                <a:ea typeface="Meiryo UI" pitchFamily="50" charset="-128"/>
                <a:cs typeface="Meiryo UI" pitchFamily="50" charset="-128"/>
              </a:rPr>
              <a:t>https://www.fsb-tcfd.org/tcfd-supporters/</a:t>
            </a:r>
            <a:r>
              <a:rPr lang="ja-JP" altLang="en-US" sz="587" dirty="0">
                <a:solidFill>
                  <a:srgbClr val="000000"/>
                </a:solidFill>
                <a:latin typeface="Meiryo UI" pitchFamily="50" charset="-128"/>
                <a:ea typeface="Meiryo UI" pitchFamily="50" charset="-128"/>
                <a:cs typeface="Meiryo UI" pitchFamily="50" charset="-128"/>
              </a:rPr>
              <a:t>）より作成</a:t>
            </a:r>
          </a:p>
        </p:txBody>
      </p:sp>
      <p:sp>
        <p:nvSpPr>
          <p:cNvPr id="64" name="Text Box 9">
            <a:extLst>
              <a:ext uri="{FF2B5EF4-FFF2-40B4-BE49-F238E27FC236}">
                <a16:creationId xmlns:a16="http://schemas.microsoft.com/office/drawing/2014/main" id="{8E46F700-B035-475E-B4D4-9695B11CC6F9}"/>
              </a:ext>
            </a:extLst>
          </p:cNvPr>
          <p:cNvSpPr txBox="1">
            <a:spLocks noChangeArrowheads="1"/>
          </p:cNvSpPr>
          <p:nvPr/>
        </p:nvSpPr>
        <p:spPr bwMode="auto">
          <a:xfrm>
            <a:off x="6924791" y="6144576"/>
            <a:ext cx="2390554" cy="16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5366" tIns="39190" rIns="75366" bIns="3919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defTabSz="765689" latinLnBrk="1">
              <a:defRPr/>
            </a:pPr>
            <a:r>
              <a:rPr lang="en-US" altLang="ja-JP" sz="587" b="1" dirty="0">
                <a:solidFill>
                  <a:srgbClr val="000000"/>
                </a:solidFill>
                <a:latin typeface="Meiryo UI"/>
                <a:ea typeface="メイリオ" panose="020B0604030504040204" pitchFamily="50" charset="-128"/>
                <a:cs typeface="Segoe UI" panose="020B0502040204020203" pitchFamily="34" charset="0"/>
              </a:rPr>
              <a:t>[</a:t>
            </a:r>
            <a:r>
              <a:rPr lang="ja-JP" altLang="en-US" sz="587" b="1" dirty="0">
                <a:solidFill>
                  <a:srgbClr val="000000"/>
                </a:solidFill>
                <a:latin typeface="Meiryo UI"/>
                <a:ea typeface="メイリオ" panose="020B0604030504040204" pitchFamily="50" charset="-128"/>
                <a:cs typeface="Segoe UI" panose="020B0502040204020203" pitchFamily="34" charset="0"/>
              </a:rPr>
              <a:t>出所</a:t>
            </a:r>
            <a:r>
              <a:rPr lang="en-US" altLang="ja-JP" sz="587" b="1" dirty="0">
                <a:solidFill>
                  <a:srgbClr val="000000"/>
                </a:solidFill>
                <a:latin typeface="Meiryo UI"/>
                <a:ea typeface="メイリオ" panose="020B0604030504040204" pitchFamily="50" charset="-128"/>
                <a:cs typeface="Segoe UI" panose="020B0502040204020203" pitchFamily="34" charset="0"/>
              </a:rPr>
              <a:t>] </a:t>
            </a:r>
            <a:r>
              <a:rPr lang="en-US" altLang="ja-JP" sz="587" dirty="0">
                <a:solidFill>
                  <a:srgbClr val="000000"/>
                </a:solidFill>
                <a:latin typeface="Meiryo UI"/>
                <a:ea typeface="メイリオ" panose="020B0604030504040204" pitchFamily="50" charset="-128"/>
                <a:cs typeface="Segoe UI" panose="020B0502040204020203" pitchFamily="34" charset="0"/>
              </a:rPr>
              <a:t>RE100</a:t>
            </a:r>
            <a:r>
              <a:rPr lang="ja-JP" altLang="en-US" sz="587" dirty="0">
                <a:solidFill>
                  <a:srgbClr val="000000"/>
                </a:solidFill>
                <a:latin typeface="Meiryo UI"/>
                <a:ea typeface="メイリオ" panose="020B0604030504040204" pitchFamily="50" charset="-128"/>
                <a:cs typeface="Segoe UI" panose="020B0502040204020203" pitchFamily="34" charset="0"/>
              </a:rPr>
              <a:t>ホームページ（</a:t>
            </a:r>
            <a:r>
              <a:rPr lang="en-US" altLang="ja-JP" sz="587" dirty="0">
                <a:solidFill>
                  <a:srgbClr val="000000"/>
                </a:solidFill>
                <a:latin typeface="Meiryo UI"/>
                <a:ea typeface="メイリオ" panose="020B0604030504040204" pitchFamily="50" charset="-128"/>
                <a:cs typeface="Segoe UI" panose="020B0502040204020203" pitchFamily="34" charset="0"/>
              </a:rPr>
              <a:t>http://there100.org/</a:t>
            </a:r>
            <a:r>
              <a:rPr lang="ja-JP" altLang="en-US" sz="587" dirty="0">
                <a:solidFill>
                  <a:srgbClr val="000000"/>
                </a:solidFill>
                <a:latin typeface="Meiryo UI"/>
                <a:ea typeface="メイリオ" panose="020B0604030504040204" pitchFamily="50" charset="-128"/>
                <a:cs typeface="Segoe UI" panose="020B0502040204020203" pitchFamily="34" charset="0"/>
              </a:rPr>
              <a:t>）より作成。</a:t>
            </a:r>
            <a:endParaRPr lang="ja-JP" altLang="en-US" sz="587" dirty="0">
              <a:solidFill>
                <a:srgbClr val="000000"/>
              </a:solidFill>
              <a:latin typeface="Meiryo UI"/>
              <a:ea typeface="Meiryo UI" pitchFamily="50" charset="-128"/>
              <a:cs typeface="Meiryo UI" pitchFamily="50" charset="-128"/>
            </a:endParaRPr>
          </a:p>
        </p:txBody>
      </p:sp>
      <p:sp>
        <p:nvSpPr>
          <p:cNvPr id="32" name="タイトル 1">
            <a:extLst>
              <a:ext uri="{FF2B5EF4-FFF2-40B4-BE49-F238E27FC236}">
                <a16:creationId xmlns:a16="http://schemas.microsoft.com/office/drawing/2014/main" id="{09F35AB9-7C48-43D9-88E6-2FA2769B9C96}"/>
              </a:ext>
            </a:extLst>
          </p:cNvPr>
          <p:cNvSpPr txBox="1">
            <a:spLocks/>
          </p:cNvSpPr>
          <p:nvPr/>
        </p:nvSpPr>
        <p:spPr bwMode="white">
          <a:xfrm>
            <a:off x="348261" y="324013"/>
            <a:ext cx="8250189" cy="575595"/>
          </a:xfrm>
          <a:prstGeom prst="rect">
            <a:avLst/>
          </a:prstGeom>
        </p:spPr>
        <p:txBody>
          <a:bodyPr lIns="223843" tIns="31978" rIns="0" bIns="0" anchor="ctr" anchorCtr="0"/>
          <a:lstStyle>
            <a:lvl1pPr algn="l" defTabSz="1007943" rtl="0" eaLnBrk="1" latinLnBrk="0" hangingPunct="1">
              <a:lnSpc>
                <a:spcPct val="90000"/>
              </a:lnSpc>
              <a:spcBef>
                <a:spcPct val="0"/>
              </a:spcBef>
              <a:buNone/>
              <a:defRPr kumimoji="1" sz="2800" b="1" kern="1200">
                <a:solidFill>
                  <a:schemeClr val="bg1"/>
                </a:solidFill>
                <a:latin typeface="Meiryo UI" panose="020B0604030504040204" pitchFamily="50" charset="-128"/>
                <a:ea typeface="Meiryo UI" panose="020B0604030504040204" pitchFamily="50" charset="-128"/>
                <a:cs typeface="+mj-cs"/>
              </a:defRPr>
            </a:lvl1pPr>
          </a:lstStyle>
          <a:p>
            <a:pPr defTabSz="895332">
              <a:tabLst>
                <a:tab pos="7970107" algn="r"/>
              </a:tabLst>
            </a:pPr>
            <a:r>
              <a:rPr lang="ja-JP" altLang="en-US" sz="2487" dirty="0">
                <a:solidFill>
                  <a:prstClr val="white"/>
                </a:solidFill>
              </a:rPr>
              <a:t>脱炭素経営に向けた取組の広がり</a:t>
            </a:r>
            <a:r>
              <a:rPr lang="en-US" altLang="ja-JP" sz="2487" dirty="0">
                <a:solidFill>
                  <a:prstClr val="white"/>
                </a:solidFill>
              </a:rPr>
              <a:t>	</a:t>
            </a:r>
            <a:r>
              <a:rPr lang="en-US" altLang="ja-JP" sz="1422" dirty="0">
                <a:solidFill>
                  <a:prstClr val="white"/>
                </a:solidFill>
                <a:latin typeface="Meiryo UI" panose="020B0604030504040204" pitchFamily="34" charset="-128"/>
                <a:ea typeface="Meiryo UI" panose="020B0604030504040204" pitchFamily="34" charset="-128"/>
              </a:rPr>
              <a:t>※2022</a:t>
            </a:r>
            <a:r>
              <a:rPr lang="ja-JP" altLang="en-US" sz="1422" dirty="0">
                <a:solidFill>
                  <a:prstClr val="white"/>
                </a:solidFill>
                <a:latin typeface="Meiryo UI" panose="020B0604030504040204" pitchFamily="34" charset="-128"/>
                <a:ea typeface="Meiryo UI" panose="020B0604030504040204" pitchFamily="34" charset="-128"/>
              </a:rPr>
              <a:t>年</a:t>
            </a:r>
            <a:r>
              <a:rPr lang="en-US" altLang="ja-JP" sz="1422" dirty="0">
                <a:solidFill>
                  <a:prstClr val="white"/>
                </a:solidFill>
                <a:latin typeface="Meiryo UI" panose="020B0604030504040204" pitchFamily="34" charset="-128"/>
                <a:ea typeface="Meiryo UI" panose="020B0604030504040204" pitchFamily="34" charset="-128"/>
              </a:rPr>
              <a:t>3</a:t>
            </a:r>
            <a:r>
              <a:rPr lang="ja-JP" altLang="en-US" sz="1422" dirty="0">
                <a:solidFill>
                  <a:prstClr val="white"/>
                </a:solidFill>
                <a:latin typeface="Meiryo UI" panose="020B0604030504040204" pitchFamily="34" charset="-128"/>
                <a:ea typeface="Meiryo UI" panose="020B0604030504040204" pitchFamily="34" charset="-128"/>
              </a:rPr>
              <a:t>月</a:t>
            </a:r>
            <a:r>
              <a:rPr lang="en-US" altLang="ja-JP" sz="1422" dirty="0">
                <a:solidFill>
                  <a:prstClr val="white"/>
                </a:solidFill>
                <a:latin typeface="Meiryo UI" panose="020B0604030504040204" pitchFamily="34" charset="-128"/>
                <a:ea typeface="Meiryo UI" panose="020B0604030504040204" pitchFamily="34" charset="-128"/>
              </a:rPr>
              <a:t>31</a:t>
            </a:r>
            <a:r>
              <a:rPr lang="ja-JP" altLang="en-US" sz="1422" dirty="0">
                <a:solidFill>
                  <a:prstClr val="white"/>
                </a:solidFill>
                <a:latin typeface="Meiryo UI" panose="020B0604030504040204" pitchFamily="34" charset="-128"/>
                <a:ea typeface="Meiryo UI" panose="020B0604030504040204" pitchFamily="34" charset="-128"/>
              </a:rPr>
              <a:t>日時点</a:t>
            </a:r>
            <a:endParaRPr lang="ja-JP" altLang="en-US" sz="2487" dirty="0">
              <a:solidFill>
                <a:prstClr val="white"/>
              </a:solidFill>
            </a:endParaRPr>
          </a:p>
        </p:txBody>
      </p:sp>
      <p:sp>
        <p:nvSpPr>
          <p:cNvPr id="33" name="正方形/長方形 32">
            <a:extLst>
              <a:ext uri="{FF2B5EF4-FFF2-40B4-BE49-F238E27FC236}">
                <a16:creationId xmlns:a16="http://schemas.microsoft.com/office/drawing/2014/main" id="{345243EB-24B6-4ECF-9DC8-AB30A98D956D}"/>
              </a:ext>
            </a:extLst>
          </p:cNvPr>
          <p:cNvSpPr/>
          <p:nvPr/>
        </p:nvSpPr>
        <p:spPr>
          <a:xfrm>
            <a:off x="6692483" y="2722806"/>
            <a:ext cx="2877973" cy="448938"/>
          </a:xfrm>
          <a:prstGeom prst="rect">
            <a:avLst/>
          </a:prstGeom>
          <a:solidFill>
            <a:schemeClr val="bg1">
              <a:lumMod val="50000"/>
            </a:schemeClr>
          </a:solidFill>
        </p:spPr>
        <p:txBody>
          <a:bodyPr wrap="none" lIns="0" tIns="0" rIns="0" bIns="0" anchor="ctr">
            <a:no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812241">
              <a:defRPr/>
            </a:pPr>
            <a:r>
              <a:rPr lang="en-US" altLang="ja-JP" sz="1244" b="1" dirty="0">
                <a:solidFill>
                  <a:prstClr val="white"/>
                </a:solidFill>
                <a:latin typeface="Meiryo UI"/>
                <a:ea typeface="Meiryo UI"/>
                <a:cs typeface="Meiryo UI" panose="020B0604030504040204" pitchFamily="50" charset="-128"/>
              </a:rPr>
              <a:t>RE100</a:t>
            </a:r>
            <a:r>
              <a:rPr lang="ja-JP" altLang="en-US" sz="1244" b="1" dirty="0">
                <a:solidFill>
                  <a:prstClr val="white"/>
                </a:solidFill>
                <a:latin typeface="Meiryo UI"/>
                <a:ea typeface="Meiryo UI"/>
                <a:cs typeface="Meiryo UI" panose="020B0604030504040204" pitchFamily="50" charset="-128"/>
              </a:rPr>
              <a:t>に参加している国別企業数グラフ</a:t>
            </a:r>
            <a:endParaRPr lang="en-US" altLang="ja-JP" sz="1244" b="1" dirty="0">
              <a:solidFill>
                <a:prstClr val="white"/>
              </a:solidFill>
              <a:latin typeface="Meiryo UI"/>
              <a:ea typeface="Meiryo UI"/>
              <a:cs typeface="Meiryo UI" panose="020B0604030504040204" pitchFamily="50" charset="-128"/>
            </a:endParaRPr>
          </a:p>
          <a:p>
            <a:pPr algn="ctr" defTabSz="812241">
              <a:defRPr/>
            </a:pPr>
            <a:r>
              <a:rPr lang="ja-JP" altLang="en-US" sz="1244" b="1" dirty="0">
                <a:solidFill>
                  <a:prstClr val="white"/>
                </a:solidFill>
                <a:latin typeface="Meiryo UI"/>
                <a:ea typeface="Meiryo UI"/>
                <a:cs typeface="Meiryo UI" panose="020B0604030504040204" pitchFamily="50" charset="-128"/>
              </a:rPr>
              <a:t>（上位</a:t>
            </a:r>
            <a:r>
              <a:rPr lang="en-US" altLang="ja-JP" sz="1244" b="1" dirty="0">
                <a:solidFill>
                  <a:prstClr val="white"/>
                </a:solidFill>
                <a:latin typeface="Meiryo UI"/>
                <a:ea typeface="Meiryo UI"/>
                <a:cs typeface="Meiryo UI" panose="020B0604030504040204" pitchFamily="50" charset="-128"/>
              </a:rPr>
              <a:t>10</a:t>
            </a:r>
            <a:r>
              <a:rPr lang="ja-JP" altLang="en-US" sz="1244" b="1" dirty="0">
                <a:solidFill>
                  <a:prstClr val="white"/>
                </a:solidFill>
                <a:latin typeface="Meiryo UI"/>
                <a:ea typeface="Meiryo UI"/>
                <a:cs typeface="Meiryo UI" panose="020B0604030504040204" pitchFamily="50" charset="-128"/>
              </a:rPr>
              <a:t>の国・地域）</a:t>
            </a:r>
            <a:endParaRPr lang="ja-JP" altLang="en-US" sz="1244" b="1" dirty="0">
              <a:solidFill>
                <a:prstClr val="white"/>
              </a:solidFill>
              <a:latin typeface="Meiryo UI"/>
              <a:ea typeface="Meiryo UI"/>
            </a:endParaRPr>
          </a:p>
        </p:txBody>
      </p:sp>
      <p:sp>
        <p:nvSpPr>
          <p:cNvPr id="34" name="正方形/長方形 33">
            <a:extLst>
              <a:ext uri="{FF2B5EF4-FFF2-40B4-BE49-F238E27FC236}">
                <a16:creationId xmlns:a16="http://schemas.microsoft.com/office/drawing/2014/main" id="{6DF677EE-265C-447A-995C-1673358A7089}"/>
              </a:ext>
            </a:extLst>
          </p:cNvPr>
          <p:cNvSpPr/>
          <p:nvPr/>
        </p:nvSpPr>
        <p:spPr>
          <a:xfrm>
            <a:off x="3520371" y="2722806"/>
            <a:ext cx="2877973" cy="448938"/>
          </a:xfrm>
          <a:prstGeom prst="rect">
            <a:avLst/>
          </a:prstGeom>
          <a:solidFill>
            <a:schemeClr val="bg1">
              <a:lumMod val="50000"/>
            </a:schemeClr>
          </a:solidFill>
        </p:spPr>
        <p:txBody>
          <a:bodyPr wrap="none" lIns="0" tIns="0" rIns="0" bIns="0" anchor="ctr">
            <a:no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812241">
              <a:defRPr/>
            </a:pPr>
            <a:r>
              <a:rPr lang="en-US" altLang="ja-JP" sz="1244" b="1" dirty="0">
                <a:solidFill>
                  <a:prstClr val="white"/>
                </a:solidFill>
                <a:latin typeface="Meiryo UI"/>
                <a:ea typeface="Meiryo UI"/>
                <a:cs typeface="Meiryo UI" panose="020B0604030504040204" pitchFamily="50" charset="-128"/>
              </a:rPr>
              <a:t>SBT</a:t>
            </a:r>
            <a:r>
              <a:rPr lang="ja-JP" altLang="en-US" sz="1244" b="1" dirty="0">
                <a:solidFill>
                  <a:prstClr val="white"/>
                </a:solidFill>
                <a:latin typeface="Meiryo UI"/>
                <a:ea typeface="Meiryo UI"/>
                <a:cs typeface="Meiryo UI" panose="020B0604030504040204" pitchFamily="50" charset="-128"/>
              </a:rPr>
              <a:t>国別認定企業数グラフ</a:t>
            </a:r>
            <a:endParaRPr lang="en-US" altLang="ja-JP" sz="1244" b="1" dirty="0">
              <a:solidFill>
                <a:prstClr val="white"/>
              </a:solidFill>
              <a:latin typeface="Meiryo UI"/>
              <a:ea typeface="Meiryo UI"/>
              <a:cs typeface="Meiryo UI" panose="020B0604030504040204" pitchFamily="50" charset="-128"/>
            </a:endParaRPr>
          </a:p>
          <a:p>
            <a:pPr algn="ctr" defTabSz="812241">
              <a:defRPr/>
            </a:pPr>
            <a:r>
              <a:rPr lang="ja-JP" altLang="en-US" sz="1244" b="1" dirty="0">
                <a:solidFill>
                  <a:prstClr val="white"/>
                </a:solidFill>
                <a:latin typeface="Meiryo UI"/>
                <a:ea typeface="Meiryo UI"/>
                <a:cs typeface="Meiryo UI" panose="020B0604030504040204" pitchFamily="50" charset="-128"/>
              </a:rPr>
              <a:t>（上位</a:t>
            </a:r>
            <a:r>
              <a:rPr lang="en-US" altLang="ja-JP" sz="1244" b="1" dirty="0">
                <a:solidFill>
                  <a:prstClr val="white"/>
                </a:solidFill>
                <a:latin typeface="Meiryo UI"/>
                <a:ea typeface="Meiryo UI"/>
                <a:cs typeface="Meiryo UI" panose="020B0604030504040204" pitchFamily="50" charset="-128"/>
              </a:rPr>
              <a:t>10</a:t>
            </a:r>
            <a:r>
              <a:rPr lang="ja-JP" altLang="en-US" sz="1244" b="1" dirty="0">
                <a:solidFill>
                  <a:prstClr val="white"/>
                </a:solidFill>
                <a:latin typeface="Meiryo UI"/>
                <a:ea typeface="Meiryo UI"/>
                <a:cs typeface="Meiryo UI" panose="020B0604030504040204" pitchFamily="50" charset="-128"/>
              </a:rPr>
              <a:t>カ国）</a:t>
            </a:r>
            <a:endParaRPr lang="ja-JP" altLang="en-US" sz="1244" b="1" dirty="0">
              <a:solidFill>
                <a:prstClr val="white"/>
              </a:solidFill>
              <a:latin typeface="Meiryo UI"/>
              <a:ea typeface="Meiryo UI"/>
            </a:endParaRPr>
          </a:p>
        </p:txBody>
      </p:sp>
      <p:sp>
        <p:nvSpPr>
          <p:cNvPr id="35" name="正方形/長方形 34">
            <a:extLst>
              <a:ext uri="{FF2B5EF4-FFF2-40B4-BE49-F238E27FC236}">
                <a16:creationId xmlns:a16="http://schemas.microsoft.com/office/drawing/2014/main" id="{BFF25B1A-3790-4EE7-8046-9F72B769003E}"/>
              </a:ext>
            </a:extLst>
          </p:cNvPr>
          <p:cNvSpPr/>
          <p:nvPr/>
        </p:nvSpPr>
        <p:spPr>
          <a:xfrm>
            <a:off x="348261" y="1938854"/>
            <a:ext cx="2877973" cy="656128"/>
          </a:xfrm>
          <a:prstGeom prst="rect">
            <a:avLst/>
          </a:prstGeom>
        </p:spPr>
        <p:txBody>
          <a:bodyPr wrap="square" lIns="0" tIns="31978" rIns="0" bIns="0">
            <a:noAutofit/>
          </a:bodyPr>
          <a:lstStyle/>
          <a:p>
            <a:pPr marL="159889" indent="-159889" defTabSz="809237" fontAlgn="base">
              <a:spcBef>
                <a:spcPct val="0"/>
              </a:spcBef>
              <a:spcAft>
                <a:spcPct val="0"/>
              </a:spcAft>
              <a:buFont typeface="Wingdings" panose="05000000000000000000" pitchFamily="2" charset="2"/>
              <a:buChar char="n"/>
              <a:defRPr/>
            </a:pPr>
            <a:r>
              <a:rPr lang="ja-JP" altLang="en-US" sz="1244" kern="0" dirty="0">
                <a:solidFill>
                  <a:prstClr val="black"/>
                </a:solidFill>
                <a:latin typeface="Meiryo UI"/>
                <a:ea typeface="Meiryo UI"/>
              </a:rPr>
              <a:t>世界で</a:t>
            </a:r>
            <a:r>
              <a:rPr lang="en-US" altLang="ja-JP" sz="1244" u="heavy" kern="0" dirty="0">
                <a:solidFill>
                  <a:prstClr val="black"/>
                </a:solidFill>
                <a:latin typeface="Meiryo UI"/>
                <a:ea typeface="Meiryo UI"/>
              </a:rPr>
              <a:t>3,150</a:t>
            </a:r>
            <a:r>
              <a:rPr lang="ja-JP" altLang="en-US" sz="1244" u="heavy" kern="0" dirty="0">
                <a:solidFill>
                  <a:prstClr val="black"/>
                </a:solidFill>
                <a:latin typeface="Meiryo UI"/>
                <a:ea typeface="Meiryo UI"/>
              </a:rPr>
              <a:t>（うち日本で</a:t>
            </a:r>
            <a:r>
              <a:rPr lang="en-US" altLang="ja-JP" sz="1244" u="heavy" kern="0" dirty="0">
                <a:solidFill>
                  <a:prstClr val="black"/>
                </a:solidFill>
                <a:latin typeface="Meiryo UI"/>
                <a:ea typeface="Meiryo UI"/>
              </a:rPr>
              <a:t>757</a:t>
            </a:r>
            <a:r>
              <a:rPr lang="ja-JP" altLang="en-US" sz="1244" u="heavy" kern="0" dirty="0">
                <a:solidFill>
                  <a:prstClr val="black"/>
                </a:solidFill>
                <a:latin typeface="Meiryo UI"/>
                <a:ea typeface="Meiryo UI"/>
              </a:rPr>
              <a:t>機関</a:t>
            </a:r>
            <a:r>
              <a:rPr lang="en-US" altLang="ja-JP" sz="1244" u="heavy" kern="0" dirty="0">
                <a:solidFill>
                  <a:prstClr val="black"/>
                </a:solidFill>
                <a:latin typeface="Meiryo UI"/>
                <a:ea typeface="Meiryo UI"/>
              </a:rPr>
              <a:t>)</a:t>
            </a:r>
            <a:r>
              <a:rPr lang="ja-JP" altLang="en-US" sz="1244" kern="0" dirty="0">
                <a:solidFill>
                  <a:prstClr val="black"/>
                </a:solidFill>
                <a:latin typeface="Meiryo UI"/>
                <a:ea typeface="Meiryo UI"/>
              </a:rPr>
              <a:t>の</a:t>
            </a:r>
            <a:br>
              <a:rPr lang="en-US" altLang="ja-JP" sz="1244" kern="0" dirty="0">
                <a:solidFill>
                  <a:prstClr val="black"/>
                </a:solidFill>
                <a:latin typeface="Meiryo UI"/>
                <a:ea typeface="Meiryo UI"/>
              </a:rPr>
            </a:br>
            <a:r>
              <a:rPr lang="ja-JP" altLang="en-US" sz="1244" kern="0" dirty="0">
                <a:solidFill>
                  <a:prstClr val="black"/>
                </a:solidFill>
                <a:latin typeface="Meiryo UI"/>
                <a:ea typeface="Meiryo UI"/>
              </a:rPr>
              <a:t>金融機関、企業、政府等が賛同表明</a:t>
            </a:r>
            <a:endParaRPr lang="en-US" altLang="ja-JP" sz="1244" kern="0" dirty="0">
              <a:solidFill>
                <a:prstClr val="black"/>
              </a:solidFill>
              <a:latin typeface="Meiryo UI"/>
              <a:ea typeface="Meiryo UI"/>
            </a:endParaRPr>
          </a:p>
          <a:p>
            <a:pPr marL="159889" indent="-159889" defTabSz="809237" fontAlgn="base">
              <a:spcBef>
                <a:spcPts val="356"/>
              </a:spcBef>
              <a:spcAft>
                <a:spcPct val="0"/>
              </a:spcAft>
              <a:buFont typeface="Wingdings" panose="05000000000000000000" pitchFamily="2" charset="2"/>
              <a:buChar char="n"/>
              <a:defRPr/>
            </a:pPr>
            <a:r>
              <a:rPr lang="ja-JP" altLang="en-US" sz="1244" b="1" kern="0" dirty="0">
                <a:solidFill>
                  <a:srgbClr val="FF0000"/>
                </a:solidFill>
                <a:latin typeface="Meiryo UI"/>
                <a:ea typeface="Meiryo UI"/>
              </a:rPr>
              <a:t>世界第１位（アジア第１位）</a:t>
            </a:r>
            <a:endParaRPr lang="ja-JP" altLang="en-US" sz="1244" kern="0" dirty="0">
              <a:solidFill>
                <a:prstClr val="black"/>
              </a:solidFill>
              <a:latin typeface="Meiryo UI"/>
              <a:ea typeface="Meiryo UI"/>
            </a:endParaRPr>
          </a:p>
        </p:txBody>
      </p:sp>
      <p:sp>
        <p:nvSpPr>
          <p:cNvPr id="36" name="正方形/長方形 35">
            <a:extLst>
              <a:ext uri="{FF2B5EF4-FFF2-40B4-BE49-F238E27FC236}">
                <a16:creationId xmlns:a16="http://schemas.microsoft.com/office/drawing/2014/main" id="{E57AB303-7547-45F8-8B1E-E4F159A19B9D}"/>
              </a:ext>
            </a:extLst>
          </p:cNvPr>
          <p:cNvSpPr/>
          <p:nvPr/>
        </p:nvSpPr>
        <p:spPr>
          <a:xfrm>
            <a:off x="348261" y="2722806"/>
            <a:ext cx="2877973" cy="448938"/>
          </a:xfrm>
          <a:prstGeom prst="rect">
            <a:avLst/>
          </a:prstGeom>
          <a:solidFill>
            <a:schemeClr val="bg1">
              <a:lumMod val="50000"/>
            </a:schemeClr>
          </a:solidFill>
        </p:spPr>
        <p:txBody>
          <a:bodyPr wrap="none" lIns="0" tIns="0" rIns="0" bIns="0" anchor="ctr">
            <a:no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defTabSz="812241">
              <a:defRPr/>
            </a:pPr>
            <a:r>
              <a:rPr lang="en-US" altLang="ja-JP" sz="1244" b="1" dirty="0">
                <a:solidFill>
                  <a:prstClr val="white"/>
                </a:solidFill>
                <a:latin typeface="Meiryo UI"/>
                <a:ea typeface="Meiryo UI"/>
                <a:cs typeface="Meiryo UI" panose="020B0604030504040204" pitchFamily="50" charset="-128"/>
              </a:rPr>
              <a:t>TCFD</a:t>
            </a:r>
            <a:r>
              <a:rPr lang="ja-JP" altLang="en-US" sz="1244" b="1" dirty="0">
                <a:solidFill>
                  <a:prstClr val="white"/>
                </a:solidFill>
                <a:latin typeface="Meiryo UI"/>
                <a:ea typeface="Meiryo UI"/>
                <a:cs typeface="Meiryo UI" panose="020B0604030504040204" pitchFamily="50" charset="-128"/>
              </a:rPr>
              <a:t>賛同企業数</a:t>
            </a:r>
            <a:endParaRPr lang="en-US" altLang="ja-JP" sz="1244" b="1" dirty="0">
              <a:solidFill>
                <a:prstClr val="white"/>
              </a:solidFill>
              <a:latin typeface="Meiryo UI"/>
              <a:ea typeface="Meiryo UI"/>
              <a:cs typeface="Meiryo UI" panose="020B0604030504040204" pitchFamily="50" charset="-128"/>
            </a:endParaRPr>
          </a:p>
          <a:p>
            <a:pPr algn="ctr" defTabSz="812241">
              <a:defRPr/>
            </a:pPr>
            <a:r>
              <a:rPr lang="ja-JP" altLang="en-US" sz="1244" b="1" dirty="0">
                <a:solidFill>
                  <a:prstClr val="white"/>
                </a:solidFill>
                <a:latin typeface="Meiryo UI"/>
                <a:ea typeface="Meiryo UI"/>
                <a:cs typeface="Meiryo UI" panose="020B0604030504040204" pitchFamily="50" charset="-128"/>
              </a:rPr>
              <a:t>（上位</a:t>
            </a:r>
            <a:r>
              <a:rPr lang="en-US" altLang="ja-JP" sz="1244" b="1" dirty="0">
                <a:solidFill>
                  <a:prstClr val="white"/>
                </a:solidFill>
                <a:latin typeface="Meiryo UI"/>
                <a:ea typeface="Meiryo UI"/>
                <a:cs typeface="Meiryo UI" panose="020B0604030504040204" pitchFamily="50" charset="-128"/>
              </a:rPr>
              <a:t>10</a:t>
            </a:r>
            <a:r>
              <a:rPr lang="ja-JP" altLang="en-US" sz="1244" b="1" dirty="0">
                <a:solidFill>
                  <a:prstClr val="white"/>
                </a:solidFill>
                <a:latin typeface="Meiryo UI"/>
                <a:ea typeface="Meiryo UI"/>
                <a:cs typeface="Meiryo UI" panose="020B0604030504040204" pitchFamily="50" charset="-128"/>
              </a:rPr>
              <a:t>の国・地域）</a:t>
            </a:r>
            <a:endParaRPr lang="ja-JP" altLang="en-US" sz="1244" b="1" dirty="0">
              <a:solidFill>
                <a:prstClr val="white"/>
              </a:solidFill>
              <a:latin typeface="Meiryo UI"/>
              <a:ea typeface="Meiryo UI"/>
            </a:endParaRPr>
          </a:p>
        </p:txBody>
      </p:sp>
      <p:sp>
        <p:nvSpPr>
          <p:cNvPr id="37" name="テキスト ボックス 36">
            <a:extLst>
              <a:ext uri="{FF2B5EF4-FFF2-40B4-BE49-F238E27FC236}">
                <a16:creationId xmlns:a16="http://schemas.microsoft.com/office/drawing/2014/main" id="{60346238-E3CE-45F1-AD20-842403A111F1}"/>
              </a:ext>
            </a:extLst>
          </p:cNvPr>
          <p:cNvSpPr txBox="1"/>
          <p:nvPr/>
        </p:nvSpPr>
        <p:spPr>
          <a:xfrm>
            <a:off x="348261" y="976059"/>
            <a:ext cx="2877973" cy="382741"/>
          </a:xfrm>
          <a:prstGeom prst="rect">
            <a:avLst/>
          </a:prstGeom>
          <a:noFill/>
        </p:spPr>
        <p:txBody>
          <a:bodyPr wrap="none" lIns="0" tIns="0" rIns="0" bIns="0" rtlCol="0">
            <a:noAutofit/>
          </a:bodyPr>
          <a:lstStyle/>
          <a:p>
            <a:pPr algn="ctr" defTabSz="812241"/>
            <a:r>
              <a:rPr kumimoji="1" lang="en-US" altLang="ja-JP" sz="2842" b="1" dirty="0">
                <a:solidFill>
                  <a:prstClr val="black"/>
                </a:solidFill>
                <a:latin typeface="Meiryo UI"/>
                <a:ea typeface="Meiryo UI"/>
              </a:rPr>
              <a:t>TCFD</a:t>
            </a:r>
            <a:endParaRPr kumimoji="1" lang="ja-JP" altLang="en-US" sz="2842" b="1" dirty="0">
              <a:solidFill>
                <a:prstClr val="black"/>
              </a:solidFill>
              <a:latin typeface="Meiryo UI"/>
              <a:ea typeface="Meiryo UI"/>
            </a:endParaRPr>
          </a:p>
        </p:txBody>
      </p:sp>
      <p:sp>
        <p:nvSpPr>
          <p:cNvPr id="38" name="テキスト ボックス 37">
            <a:extLst>
              <a:ext uri="{FF2B5EF4-FFF2-40B4-BE49-F238E27FC236}">
                <a16:creationId xmlns:a16="http://schemas.microsoft.com/office/drawing/2014/main" id="{E96F24E5-924A-4F1C-B25A-C8310C5E006A}"/>
              </a:ext>
            </a:extLst>
          </p:cNvPr>
          <p:cNvSpPr txBox="1"/>
          <p:nvPr/>
        </p:nvSpPr>
        <p:spPr>
          <a:xfrm>
            <a:off x="3520372" y="976059"/>
            <a:ext cx="2877973" cy="382741"/>
          </a:xfrm>
          <a:prstGeom prst="rect">
            <a:avLst/>
          </a:prstGeom>
          <a:noFill/>
        </p:spPr>
        <p:txBody>
          <a:bodyPr wrap="none" lIns="0" tIns="0" rIns="0" bIns="0" rtlCol="0">
            <a:noAutofit/>
          </a:bodyPr>
          <a:lstStyle/>
          <a:p>
            <a:pPr algn="ctr" defTabSz="812241"/>
            <a:r>
              <a:rPr kumimoji="1" lang="en-US" altLang="ja-JP" sz="2842" b="1" dirty="0">
                <a:solidFill>
                  <a:prstClr val="black"/>
                </a:solidFill>
                <a:latin typeface="Meiryo UI"/>
                <a:ea typeface="Meiryo UI"/>
              </a:rPr>
              <a:t>SBT</a:t>
            </a:r>
            <a:endParaRPr kumimoji="1" lang="ja-JP" altLang="en-US" sz="2842" b="1" dirty="0">
              <a:solidFill>
                <a:prstClr val="black"/>
              </a:solidFill>
              <a:latin typeface="Meiryo UI"/>
              <a:ea typeface="Meiryo UI"/>
            </a:endParaRPr>
          </a:p>
        </p:txBody>
      </p:sp>
      <p:sp>
        <p:nvSpPr>
          <p:cNvPr id="39" name="テキスト ボックス 38">
            <a:extLst>
              <a:ext uri="{FF2B5EF4-FFF2-40B4-BE49-F238E27FC236}">
                <a16:creationId xmlns:a16="http://schemas.microsoft.com/office/drawing/2014/main" id="{7A1D34E5-113B-448D-AE50-FCD79644E151}"/>
              </a:ext>
            </a:extLst>
          </p:cNvPr>
          <p:cNvSpPr txBox="1"/>
          <p:nvPr/>
        </p:nvSpPr>
        <p:spPr>
          <a:xfrm>
            <a:off x="7505495" y="976057"/>
            <a:ext cx="1251946" cy="437364"/>
          </a:xfrm>
          <a:prstGeom prst="rect">
            <a:avLst/>
          </a:prstGeom>
          <a:noFill/>
        </p:spPr>
        <p:txBody>
          <a:bodyPr wrap="none" lIns="0" tIns="0" rIns="0" bIns="0" rtlCol="0">
            <a:spAutoFit/>
          </a:bodyPr>
          <a:lstStyle/>
          <a:p>
            <a:pPr algn="ctr" defTabSz="812241"/>
            <a:r>
              <a:rPr kumimoji="1" lang="en-US" altLang="ja-JP" sz="2842" b="1" dirty="0">
                <a:solidFill>
                  <a:prstClr val="black"/>
                </a:solidFill>
                <a:latin typeface="Meiryo UI"/>
                <a:ea typeface="Meiryo UI"/>
              </a:rPr>
              <a:t>RE100</a:t>
            </a:r>
            <a:endParaRPr kumimoji="1" lang="ja-JP" altLang="en-US" sz="2842" b="1" dirty="0">
              <a:solidFill>
                <a:prstClr val="black"/>
              </a:solidFill>
              <a:latin typeface="Meiryo UI"/>
              <a:ea typeface="Meiryo UI"/>
            </a:endParaRPr>
          </a:p>
        </p:txBody>
      </p:sp>
      <p:sp>
        <p:nvSpPr>
          <p:cNvPr id="40" name="正方形/長方形 39">
            <a:extLst>
              <a:ext uri="{FF2B5EF4-FFF2-40B4-BE49-F238E27FC236}">
                <a16:creationId xmlns:a16="http://schemas.microsoft.com/office/drawing/2014/main" id="{540F5271-8687-43F2-BFAE-9C10952105CA}"/>
              </a:ext>
            </a:extLst>
          </p:cNvPr>
          <p:cNvSpPr/>
          <p:nvPr/>
        </p:nvSpPr>
        <p:spPr>
          <a:xfrm>
            <a:off x="3520372" y="1938856"/>
            <a:ext cx="2877973" cy="677582"/>
          </a:xfrm>
          <a:prstGeom prst="rect">
            <a:avLst/>
          </a:prstGeom>
        </p:spPr>
        <p:txBody>
          <a:bodyPr wrap="square" lIns="0" tIns="31978" rIns="0" bIns="0">
            <a:noAutofit/>
          </a:bodyPr>
          <a:lstStyle/>
          <a:p>
            <a:pPr marL="191867" indent="-191867" defTabSz="812241">
              <a:buFont typeface="Wingdings" panose="05000000000000000000" pitchFamily="2" charset="2"/>
              <a:buChar char="n"/>
              <a:defRPr/>
            </a:pPr>
            <a:r>
              <a:rPr lang="ja-JP" altLang="en-US" sz="1244" kern="0" dirty="0">
                <a:solidFill>
                  <a:prstClr val="black"/>
                </a:solidFill>
                <a:latin typeface="Meiryo UI"/>
                <a:ea typeface="Meiryo UI"/>
              </a:rPr>
              <a:t>認定企業数：</a:t>
            </a:r>
            <a:r>
              <a:rPr lang="ja-JP" altLang="en-US" sz="1244" u="heavy" kern="0" dirty="0">
                <a:solidFill>
                  <a:prstClr val="black"/>
                </a:solidFill>
                <a:latin typeface="Meiryo UI"/>
                <a:ea typeface="Meiryo UI"/>
              </a:rPr>
              <a:t>世界で</a:t>
            </a:r>
            <a:r>
              <a:rPr lang="en-US" altLang="ja-JP" sz="1244" u="heavy" kern="0" dirty="0">
                <a:solidFill>
                  <a:prstClr val="black"/>
                </a:solidFill>
                <a:latin typeface="Meiryo UI"/>
                <a:ea typeface="Meiryo UI"/>
              </a:rPr>
              <a:t>1,267</a:t>
            </a:r>
            <a:r>
              <a:rPr lang="ja-JP" altLang="en-US" sz="1244" u="heavy" kern="0" dirty="0">
                <a:solidFill>
                  <a:prstClr val="black"/>
                </a:solidFill>
                <a:latin typeface="Meiryo UI"/>
                <a:ea typeface="Meiryo UI"/>
              </a:rPr>
              <a:t>社</a:t>
            </a:r>
            <a:r>
              <a:rPr lang="en-US" altLang="ja-JP" sz="1244" u="heavy" kern="0" dirty="0">
                <a:solidFill>
                  <a:prstClr val="black"/>
                </a:solidFill>
                <a:latin typeface="Meiryo UI"/>
                <a:ea typeface="Meiryo UI"/>
              </a:rPr>
              <a:t>(</a:t>
            </a:r>
            <a:r>
              <a:rPr lang="ja-JP" altLang="en-US" sz="1244" u="heavy" kern="0" dirty="0">
                <a:solidFill>
                  <a:prstClr val="black"/>
                </a:solidFill>
                <a:latin typeface="Meiryo UI"/>
                <a:ea typeface="Meiryo UI"/>
              </a:rPr>
              <a:t>うち日本企業は</a:t>
            </a:r>
            <a:r>
              <a:rPr lang="en-US" altLang="ja-JP" sz="1244" u="heavy" kern="0" dirty="0">
                <a:solidFill>
                  <a:prstClr val="black"/>
                </a:solidFill>
                <a:latin typeface="Meiryo UI"/>
                <a:ea typeface="Meiryo UI"/>
              </a:rPr>
              <a:t>173</a:t>
            </a:r>
            <a:r>
              <a:rPr lang="ja-JP" altLang="en-US" sz="1244" u="heavy" kern="0" dirty="0">
                <a:solidFill>
                  <a:prstClr val="black"/>
                </a:solidFill>
                <a:latin typeface="Meiryo UI"/>
                <a:ea typeface="Meiryo UI"/>
              </a:rPr>
              <a:t>社</a:t>
            </a:r>
            <a:r>
              <a:rPr lang="en-US" altLang="ja-JP" sz="1244" u="heavy" kern="0" dirty="0">
                <a:solidFill>
                  <a:prstClr val="black"/>
                </a:solidFill>
                <a:latin typeface="Meiryo UI"/>
                <a:ea typeface="Meiryo UI"/>
              </a:rPr>
              <a:t>)</a:t>
            </a:r>
          </a:p>
          <a:p>
            <a:pPr marL="191867" indent="-191867" defTabSz="812241">
              <a:spcBef>
                <a:spcPts val="356"/>
              </a:spcBef>
              <a:buFont typeface="Wingdings" panose="05000000000000000000" pitchFamily="2" charset="2"/>
              <a:buChar char="n"/>
              <a:defRPr/>
            </a:pPr>
            <a:r>
              <a:rPr lang="ja-JP" altLang="en-US" sz="1244" b="1" kern="0" dirty="0">
                <a:solidFill>
                  <a:srgbClr val="FF0000"/>
                </a:solidFill>
                <a:latin typeface="Meiryo UI"/>
                <a:ea typeface="Meiryo UI"/>
              </a:rPr>
              <a:t>世界第</a:t>
            </a:r>
            <a:r>
              <a:rPr lang="en-US" altLang="ja-JP" sz="1244" b="1" kern="0" dirty="0">
                <a:solidFill>
                  <a:srgbClr val="FF0000"/>
                </a:solidFill>
                <a:latin typeface="Meiryo UI"/>
                <a:ea typeface="Meiryo UI"/>
              </a:rPr>
              <a:t>3</a:t>
            </a:r>
            <a:r>
              <a:rPr lang="ja-JP" altLang="en-US" sz="1244" b="1" kern="0" dirty="0">
                <a:solidFill>
                  <a:srgbClr val="FF0000"/>
                </a:solidFill>
                <a:latin typeface="Meiryo UI"/>
                <a:ea typeface="Meiryo UI"/>
              </a:rPr>
              <a:t>位（アジア第１位）</a:t>
            </a:r>
            <a:endParaRPr lang="en-US" altLang="ja-JP" sz="1244" b="1" kern="0" dirty="0">
              <a:solidFill>
                <a:srgbClr val="FF0000"/>
              </a:solidFill>
              <a:latin typeface="Meiryo UI"/>
              <a:ea typeface="Meiryo UI"/>
            </a:endParaRPr>
          </a:p>
        </p:txBody>
      </p:sp>
      <p:sp>
        <p:nvSpPr>
          <p:cNvPr id="41" name="正方形/長方形 40">
            <a:extLst>
              <a:ext uri="{FF2B5EF4-FFF2-40B4-BE49-F238E27FC236}">
                <a16:creationId xmlns:a16="http://schemas.microsoft.com/office/drawing/2014/main" id="{840ED91C-53DC-4E9D-B735-7E02A3404B88}"/>
              </a:ext>
            </a:extLst>
          </p:cNvPr>
          <p:cNvSpPr/>
          <p:nvPr/>
        </p:nvSpPr>
        <p:spPr>
          <a:xfrm>
            <a:off x="6692483" y="1938856"/>
            <a:ext cx="2877973" cy="677582"/>
          </a:xfrm>
          <a:prstGeom prst="rect">
            <a:avLst/>
          </a:prstGeom>
        </p:spPr>
        <p:txBody>
          <a:bodyPr wrap="square" lIns="0" tIns="31978" rIns="0" bIns="0">
            <a:noAutofit/>
          </a:bodyPr>
          <a:lstStyle/>
          <a:p>
            <a:pPr marL="191867" indent="-191867" defTabSz="809237" fontAlgn="base">
              <a:spcBef>
                <a:spcPct val="0"/>
              </a:spcBef>
              <a:spcAft>
                <a:spcPct val="0"/>
              </a:spcAft>
              <a:buFont typeface="Wingdings" panose="05000000000000000000" pitchFamily="2" charset="2"/>
              <a:buChar char="n"/>
              <a:defRPr/>
            </a:pPr>
            <a:r>
              <a:rPr lang="ja-JP" altLang="en-US" sz="1244" kern="0" dirty="0">
                <a:solidFill>
                  <a:prstClr val="black"/>
                </a:solidFill>
                <a:latin typeface="Meiryo UI"/>
                <a:ea typeface="Meiryo UI"/>
              </a:rPr>
              <a:t>参加企業数：</a:t>
            </a:r>
            <a:r>
              <a:rPr lang="ja-JP" altLang="en-US" sz="1244" u="heavy" kern="0" dirty="0">
                <a:solidFill>
                  <a:prstClr val="black"/>
                </a:solidFill>
                <a:latin typeface="Meiryo UI"/>
                <a:ea typeface="Meiryo UI"/>
              </a:rPr>
              <a:t>世界で</a:t>
            </a:r>
            <a:r>
              <a:rPr lang="en-US" altLang="ja-JP" sz="1244" u="heavy" kern="0" dirty="0">
                <a:solidFill>
                  <a:prstClr val="black"/>
                </a:solidFill>
                <a:latin typeface="Meiryo UI"/>
                <a:ea typeface="Meiryo UI"/>
              </a:rPr>
              <a:t>359</a:t>
            </a:r>
            <a:r>
              <a:rPr lang="ja-JP" altLang="en-US" sz="1244" u="heavy" kern="0" dirty="0">
                <a:solidFill>
                  <a:prstClr val="black"/>
                </a:solidFill>
                <a:latin typeface="Meiryo UI"/>
                <a:ea typeface="Meiryo UI"/>
              </a:rPr>
              <a:t>社</a:t>
            </a:r>
            <a:r>
              <a:rPr lang="en-US" altLang="ja-JP" sz="1244" u="heavy" kern="0" dirty="0">
                <a:solidFill>
                  <a:prstClr val="black"/>
                </a:solidFill>
                <a:latin typeface="Meiryo UI"/>
                <a:ea typeface="Meiryo UI"/>
              </a:rPr>
              <a:t>(</a:t>
            </a:r>
            <a:r>
              <a:rPr lang="ja-JP" altLang="en-US" sz="1244" u="heavy" kern="0" dirty="0">
                <a:solidFill>
                  <a:prstClr val="black"/>
                </a:solidFill>
                <a:latin typeface="Meiryo UI"/>
                <a:ea typeface="Meiryo UI"/>
              </a:rPr>
              <a:t>うち日本企業は</a:t>
            </a:r>
            <a:r>
              <a:rPr lang="en-US" altLang="ja-JP" sz="1244" u="heavy" kern="0" dirty="0">
                <a:solidFill>
                  <a:prstClr val="black"/>
                </a:solidFill>
                <a:latin typeface="Meiryo UI"/>
                <a:ea typeface="Meiryo UI"/>
              </a:rPr>
              <a:t>66</a:t>
            </a:r>
            <a:r>
              <a:rPr lang="ja-JP" altLang="en-US" sz="1244" u="heavy" kern="0" dirty="0">
                <a:solidFill>
                  <a:prstClr val="black"/>
                </a:solidFill>
                <a:latin typeface="Meiryo UI"/>
                <a:ea typeface="Meiryo UI"/>
              </a:rPr>
              <a:t>社</a:t>
            </a:r>
            <a:r>
              <a:rPr lang="en-US" altLang="ja-JP" sz="1244" u="heavy" kern="0" dirty="0">
                <a:solidFill>
                  <a:prstClr val="black"/>
                </a:solidFill>
                <a:latin typeface="Meiryo UI"/>
                <a:ea typeface="Meiryo UI"/>
              </a:rPr>
              <a:t>)</a:t>
            </a:r>
            <a:r>
              <a:rPr lang="ja-JP" altLang="en-US" sz="1244" u="heavy" kern="0" dirty="0">
                <a:solidFill>
                  <a:prstClr val="black"/>
                </a:solidFill>
                <a:latin typeface="Meiryo UI"/>
                <a:ea typeface="Meiryo UI"/>
              </a:rPr>
              <a:t> </a:t>
            </a:r>
            <a:endParaRPr lang="en-US" altLang="ja-JP" sz="1244" u="heavy" kern="0" dirty="0">
              <a:solidFill>
                <a:prstClr val="black"/>
              </a:solidFill>
              <a:latin typeface="Meiryo UI"/>
              <a:ea typeface="Meiryo UI"/>
            </a:endParaRPr>
          </a:p>
          <a:p>
            <a:pPr marL="191867" indent="-191867" defTabSz="809237" fontAlgn="base">
              <a:spcBef>
                <a:spcPts val="356"/>
              </a:spcBef>
              <a:spcAft>
                <a:spcPct val="0"/>
              </a:spcAft>
              <a:buFont typeface="Wingdings" panose="05000000000000000000" pitchFamily="2" charset="2"/>
              <a:buChar char="n"/>
              <a:defRPr/>
            </a:pPr>
            <a:r>
              <a:rPr lang="ja-JP" altLang="en-US" sz="1244" b="1" kern="0" dirty="0">
                <a:solidFill>
                  <a:srgbClr val="FF0000"/>
                </a:solidFill>
                <a:latin typeface="Meiryo UI"/>
                <a:ea typeface="Meiryo UI"/>
              </a:rPr>
              <a:t>世界第</a:t>
            </a:r>
            <a:r>
              <a:rPr lang="en-US" altLang="ja-JP" sz="1244" b="1" kern="0" dirty="0">
                <a:solidFill>
                  <a:srgbClr val="FF0000"/>
                </a:solidFill>
                <a:latin typeface="Meiryo UI"/>
                <a:ea typeface="Meiryo UI"/>
              </a:rPr>
              <a:t>2</a:t>
            </a:r>
            <a:r>
              <a:rPr lang="ja-JP" altLang="en-US" sz="1244" b="1" kern="0" dirty="0">
                <a:solidFill>
                  <a:srgbClr val="FF0000"/>
                </a:solidFill>
                <a:latin typeface="Meiryo UI"/>
                <a:ea typeface="Meiryo UI"/>
              </a:rPr>
              <a:t>位（アジア第１位）</a:t>
            </a:r>
            <a:endParaRPr lang="en-US" altLang="ja-JP" sz="1244" b="1" kern="0" dirty="0">
              <a:solidFill>
                <a:srgbClr val="FF0000"/>
              </a:solidFill>
              <a:latin typeface="Meiryo UI"/>
              <a:ea typeface="Meiryo UI"/>
            </a:endParaRPr>
          </a:p>
        </p:txBody>
      </p:sp>
      <p:sp>
        <p:nvSpPr>
          <p:cNvPr id="67" name="テキスト ボックス 66">
            <a:extLst>
              <a:ext uri="{FF2B5EF4-FFF2-40B4-BE49-F238E27FC236}">
                <a16:creationId xmlns:a16="http://schemas.microsoft.com/office/drawing/2014/main" id="{7E6854F1-F23E-4D95-865B-C3AA2D1551BF}"/>
              </a:ext>
            </a:extLst>
          </p:cNvPr>
          <p:cNvSpPr txBox="1"/>
          <p:nvPr/>
        </p:nvSpPr>
        <p:spPr>
          <a:xfrm>
            <a:off x="348261" y="1547899"/>
            <a:ext cx="2877973" cy="351753"/>
          </a:xfrm>
          <a:prstGeom prst="rect">
            <a:avLst/>
          </a:prstGeom>
          <a:solidFill>
            <a:schemeClr val="bg1">
              <a:lumMod val="85000"/>
            </a:schemeClr>
          </a:solidFill>
        </p:spPr>
        <p:txBody>
          <a:bodyPr wrap="square" lIns="0" tIns="0" rIns="0" bIns="0" rtlCol="0" anchor="ctr">
            <a:noAutofit/>
          </a:bodyPr>
          <a:lstStyle/>
          <a:p>
            <a:pPr algn="ctr" defTabSz="812241"/>
            <a:r>
              <a:rPr kumimoji="1" lang="ja-JP" altLang="en-US" sz="1066" b="1" dirty="0">
                <a:solidFill>
                  <a:prstClr val="black"/>
                </a:solidFill>
                <a:latin typeface="Meiryo UI"/>
                <a:ea typeface="Meiryo UI"/>
              </a:rPr>
              <a:t>企業の気候変動への取組、影響に関する情報を</a:t>
            </a:r>
            <a:br>
              <a:rPr kumimoji="1" lang="en-US" altLang="ja-JP" sz="1066" b="1" dirty="0">
                <a:solidFill>
                  <a:prstClr val="black"/>
                </a:solidFill>
                <a:latin typeface="Meiryo UI"/>
                <a:ea typeface="Meiryo UI"/>
              </a:rPr>
            </a:br>
            <a:r>
              <a:rPr kumimoji="1" lang="ja-JP" altLang="en-US" sz="1066" b="1" dirty="0">
                <a:solidFill>
                  <a:prstClr val="black"/>
                </a:solidFill>
                <a:latin typeface="Meiryo UI"/>
                <a:ea typeface="Meiryo UI"/>
              </a:rPr>
              <a:t>開示する枠組み</a:t>
            </a:r>
            <a:endParaRPr kumimoji="1" lang="en-US" altLang="ja-JP" sz="1066" b="1" dirty="0">
              <a:solidFill>
                <a:prstClr val="black"/>
              </a:solidFill>
              <a:latin typeface="Meiryo UI"/>
              <a:ea typeface="Meiryo UI"/>
            </a:endParaRPr>
          </a:p>
        </p:txBody>
      </p:sp>
      <p:sp>
        <p:nvSpPr>
          <p:cNvPr id="68" name="テキスト ボックス 67">
            <a:extLst>
              <a:ext uri="{FF2B5EF4-FFF2-40B4-BE49-F238E27FC236}">
                <a16:creationId xmlns:a16="http://schemas.microsoft.com/office/drawing/2014/main" id="{CE9B48C8-2A63-44C4-95C0-D63B545E6142}"/>
              </a:ext>
            </a:extLst>
          </p:cNvPr>
          <p:cNvSpPr txBox="1"/>
          <p:nvPr/>
        </p:nvSpPr>
        <p:spPr>
          <a:xfrm>
            <a:off x="3520372" y="1547899"/>
            <a:ext cx="2877973" cy="351753"/>
          </a:xfrm>
          <a:prstGeom prst="rect">
            <a:avLst/>
          </a:prstGeom>
          <a:solidFill>
            <a:schemeClr val="bg1">
              <a:lumMod val="85000"/>
            </a:schemeClr>
          </a:solidFill>
        </p:spPr>
        <p:txBody>
          <a:bodyPr wrap="square" lIns="0" tIns="0" rIns="0" bIns="0" rtlCol="0" anchor="ctr">
            <a:noAutofit/>
          </a:bodyPr>
          <a:lstStyle/>
          <a:p>
            <a:pPr algn="ctr" defTabSz="812241"/>
            <a:r>
              <a:rPr kumimoji="1" lang="ja-JP" altLang="en-US" sz="1066" b="1" dirty="0">
                <a:solidFill>
                  <a:prstClr val="black"/>
                </a:solidFill>
                <a:latin typeface="Meiryo UI"/>
                <a:ea typeface="Meiryo UI"/>
              </a:rPr>
              <a:t>企業の科学的な中長期の目標設定を</a:t>
            </a:r>
            <a:endParaRPr kumimoji="1" lang="en-US" altLang="ja-JP" sz="1066" b="1" dirty="0">
              <a:solidFill>
                <a:prstClr val="black"/>
              </a:solidFill>
              <a:latin typeface="Meiryo UI"/>
              <a:ea typeface="Meiryo UI"/>
            </a:endParaRPr>
          </a:p>
          <a:p>
            <a:pPr algn="ctr" defTabSz="812241"/>
            <a:r>
              <a:rPr kumimoji="1" lang="ja-JP" altLang="en-US" sz="1066" b="1" dirty="0">
                <a:solidFill>
                  <a:prstClr val="black"/>
                </a:solidFill>
                <a:latin typeface="Meiryo UI"/>
                <a:ea typeface="Meiryo UI"/>
              </a:rPr>
              <a:t>促す枠組み</a:t>
            </a:r>
            <a:endParaRPr kumimoji="1" lang="en-US" altLang="ja-JP" sz="1066" b="1" dirty="0">
              <a:solidFill>
                <a:prstClr val="black"/>
              </a:solidFill>
              <a:latin typeface="Meiryo UI"/>
              <a:ea typeface="Meiryo UI"/>
            </a:endParaRPr>
          </a:p>
        </p:txBody>
      </p:sp>
      <p:sp>
        <p:nvSpPr>
          <p:cNvPr id="69" name="テキスト ボックス 68">
            <a:extLst>
              <a:ext uri="{FF2B5EF4-FFF2-40B4-BE49-F238E27FC236}">
                <a16:creationId xmlns:a16="http://schemas.microsoft.com/office/drawing/2014/main" id="{E8D1B42C-B0E1-42BD-8842-6FC8B9E5AAD1}"/>
              </a:ext>
            </a:extLst>
          </p:cNvPr>
          <p:cNvSpPr txBox="1"/>
          <p:nvPr/>
        </p:nvSpPr>
        <p:spPr>
          <a:xfrm>
            <a:off x="6692483" y="1547899"/>
            <a:ext cx="2877973" cy="351753"/>
          </a:xfrm>
          <a:prstGeom prst="rect">
            <a:avLst/>
          </a:prstGeom>
          <a:solidFill>
            <a:schemeClr val="bg1">
              <a:lumMod val="85000"/>
            </a:schemeClr>
          </a:solidFill>
        </p:spPr>
        <p:txBody>
          <a:bodyPr wrap="square" lIns="0" tIns="0" rIns="0" bIns="0" rtlCol="0" anchor="ctr">
            <a:noAutofit/>
          </a:bodyPr>
          <a:lstStyle/>
          <a:p>
            <a:pPr algn="ctr" defTabSz="812241"/>
            <a:r>
              <a:rPr kumimoji="1" lang="ja-JP" altLang="en-US" sz="1066" b="1" dirty="0">
                <a:solidFill>
                  <a:prstClr val="black"/>
                </a:solidFill>
                <a:latin typeface="Meiryo UI"/>
                <a:ea typeface="Meiryo UI"/>
              </a:rPr>
              <a:t>企業が事業活動に必要な電力の</a:t>
            </a:r>
            <a:r>
              <a:rPr kumimoji="1" lang="en-US" altLang="ja-JP" sz="1066" b="1" dirty="0">
                <a:solidFill>
                  <a:prstClr val="black"/>
                </a:solidFill>
                <a:latin typeface="Meiryo UI"/>
                <a:ea typeface="Meiryo UI"/>
              </a:rPr>
              <a:t>100%</a:t>
            </a:r>
            <a:r>
              <a:rPr kumimoji="1" lang="ja-JP" altLang="en-US" sz="1066" b="1" dirty="0">
                <a:solidFill>
                  <a:prstClr val="black"/>
                </a:solidFill>
                <a:latin typeface="Meiryo UI"/>
                <a:ea typeface="Meiryo UI"/>
              </a:rPr>
              <a:t>を</a:t>
            </a:r>
            <a:endParaRPr kumimoji="1" lang="en-US" altLang="ja-JP" sz="1066" b="1" dirty="0">
              <a:solidFill>
                <a:prstClr val="black"/>
              </a:solidFill>
              <a:latin typeface="Meiryo UI"/>
              <a:ea typeface="Meiryo UI"/>
            </a:endParaRPr>
          </a:p>
          <a:p>
            <a:pPr algn="ctr" defTabSz="812241"/>
            <a:r>
              <a:rPr kumimoji="1" lang="ja-JP" altLang="en-US" sz="1066" b="1" dirty="0">
                <a:solidFill>
                  <a:prstClr val="black"/>
                </a:solidFill>
                <a:latin typeface="Meiryo UI"/>
                <a:ea typeface="Meiryo UI"/>
              </a:rPr>
              <a:t>再エネで賄うことを目指す枠組み</a:t>
            </a:r>
            <a:endParaRPr kumimoji="1" lang="en-US" altLang="ja-JP" sz="1066" b="1" dirty="0">
              <a:solidFill>
                <a:prstClr val="black"/>
              </a:solidFill>
              <a:latin typeface="Meiryo UI"/>
              <a:ea typeface="Meiryo UI"/>
            </a:endParaRPr>
          </a:p>
        </p:txBody>
      </p:sp>
      <p:sp>
        <p:nvSpPr>
          <p:cNvPr id="70" name="テキスト ボックス 69">
            <a:extLst>
              <a:ext uri="{FF2B5EF4-FFF2-40B4-BE49-F238E27FC236}">
                <a16:creationId xmlns:a16="http://schemas.microsoft.com/office/drawing/2014/main" id="{E0B136F7-D39D-4031-A62A-B1B81BE53C0C}"/>
              </a:ext>
            </a:extLst>
          </p:cNvPr>
          <p:cNvSpPr txBox="1"/>
          <p:nvPr/>
        </p:nvSpPr>
        <p:spPr>
          <a:xfrm>
            <a:off x="348261" y="1386451"/>
            <a:ext cx="2877973" cy="127910"/>
          </a:xfrm>
          <a:prstGeom prst="rect">
            <a:avLst/>
          </a:prstGeom>
          <a:noFill/>
        </p:spPr>
        <p:txBody>
          <a:bodyPr wrap="square" lIns="0" tIns="0" rIns="0" bIns="0" rtlCol="0">
            <a:noAutofit/>
          </a:bodyPr>
          <a:lstStyle/>
          <a:p>
            <a:pPr algn="ctr" defTabSz="812241"/>
            <a:r>
              <a:rPr kumimoji="1" lang="en-US" altLang="ja-JP" sz="711" b="1" dirty="0">
                <a:solidFill>
                  <a:prstClr val="black"/>
                </a:solidFill>
                <a:latin typeface="Meiryo UI"/>
                <a:ea typeface="Meiryo UI"/>
              </a:rPr>
              <a:t>Taskforce on Climate related Financial Disclosure</a:t>
            </a:r>
            <a:endParaRPr kumimoji="1" lang="ja-JP" altLang="en-US" sz="711" b="1" dirty="0">
              <a:solidFill>
                <a:prstClr val="black"/>
              </a:solidFill>
              <a:latin typeface="Meiryo UI"/>
              <a:ea typeface="Meiryo UI"/>
            </a:endParaRPr>
          </a:p>
        </p:txBody>
      </p:sp>
      <p:sp>
        <p:nvSpPr>
          <p:cNvPr id="71" name="テキスト ボックス 70">
            <a:extLst>
              <a:ext uri="{FF2B5EF4-FFF2-40B4-BE49-F238E27FC236}">
                <a16:creationId xmlns:a16="http://schemas.microsoft.com/office/drawing/2014/main" id="{108A742F-D379-4E45-A2DE-93D70BDFD30D}"/>
              </a:ext>
            </a:extLst>
          </p:cNvPr>
          <p:cNvSpPr txBox="1"/>
          <p:nvPr/>
        </p:nvSpPr>
        <p:spPr>
          <a:xfrm>
            <a:off x="3520372" y="1386451"/>
            <a:ext cx="2877973" cy="127910"/>
          </a:xfrm>
          <a:prstGeom prst="rect">
            <a:avLst/>
          </a:prstGeom>
          <a:noFill/>
        </p:spPr>
        <p:txBody>
          <a:bodyPr wrap="square" lIns="0" tIns="0" rIns="0" bIns="0" rtlCol="0">
            <a:noAutofit/>
          </a:bodyPr>
          <a:lstStyle/>
          <a:p>
            <a:pPr algn="ctr" defTabSz="812241"/>
            <a:r>
              <a:rPr kumimoji="1" lang="en-US" altLang="ja-JP" sz="711" b="1" dirty="0">
                <a:solidFill>
                  <a:prstClr val="black"/>
                </a:solidFill>
                <a:latin typeface="Meiryo UI"/>
                <a:ea typeface="Meiryo UI"/>
              </a:rPr>
              <a:t>Science Based Targets</a:t>
            </a:r>
            <a:endParaRPr kumimoji="1" lang="ja-JP" altLang="en-US" sz="711" b="1" dirty="0">
              <a:solidFill>
                <a:prstClr val="black"/>
              </a:solidFill>
              <a:latin typeface="Meiryo UI"/>
              <a:ea typeface="Meiryo UI"/>
            </a:endParaRPr>
          </a:p>
        </p:txBody>
      </p:sp>
      <p:sp>
        <p:nvSpPr>
          <p:cNvPr id="72" name="テキスト ボックス 71">
            <a:extLst>
              <a:ext uri="{FF2B5EF4-FFF2-40B4-BE49-F238E27FC236}">
                <a16:creationId xmlns:a16="http://schemas.microsoft.com/office/drawing/2014/main" id="{E582BA74-ECA8-4530-A52A-C9F1156BE3D4}"/>
              </a:ext>
            </a:extLst>
          </p:cNvPr>
          <p:cNvSpPr txBox="1"/>
          <p:nvPr/>
        </p:nvSpPr>
        <p:spPr>
          <a:xfrm>
            <a:off x="6692483" y="1386451"/>
            <a:ext cx="2877973" cy="127910"/>
          </a:xfrm>
          <a:prstGeom prst="rect">
            <a:avLst/>
          </a:prstGeom>
          <a:noFill/>
        </p:spPr>
        <p:txBody>
          <a:bodyPr wrap="square" lIns="0" tIns="0" rIns="0" bIns="0" rtlCol="0">
            <a:noAutofit/>
          </a:bodyPr>
          <a:lstStyle/>
          <a:p>
            <a:pPr algn="ctr" defTabSz="812241"/>
            <a:r>
              <a:rPr kumimoji="1" lang="en-US" altLang="ja-JP" sz="711" b="1" dirty="0">
                <a:solidFill>
                  <a:prstClr val="black"/>
                </a:solidFill>
                <a:latin typeface="Meiryo UI"/>
                <a:ea typeface="Meiryo UI"/>
              </a:rPr>
              <a:t>Renewable Energy 100</a:t>
            </a:r>
            <a:endParaRPr kumimoji="1" lang="ja-JP" altLang="en-US" sz="711" b="1" dirty="0">
              <a:solidFill>
                <a:prstClr val="black"/>
              </a:solidFill>
              <a:latin typeface="Meiryo UI"/>
              <a:ea typeface="Meiryo UI"/>
            </a:endParaRPr>
          </a:p>
        </p:txBody>
      </p:sp>
      <p:pic>
        <p:nvPicPr>
          <p:cNvPr id="5" name="図 4"/>
          <p:cNvPicPr>
            <a:picLocks noChangeAspect="1"/>
          </p:cNvPicPr>
          <p:nvPr/>
        </p:nvPicPr>
        <p:blipFill rotWithShape="1">
          <a:blip r:embed="rId3"/>
          <a:srcRect l="5242" r="16517" b="1776"/>
          <a:stretch/>
        </p:blipFill>
        <p:spPr>
          <a:xfrm>
            <a:off x="348259" y="3534961"/>
            <a:ext cx="2877974" cy="2463133"/>
          </a:xfrm>
          <a:prstGeom prst="rect">
            <a:avLst/>
          </a:prstGeom>
        </p:spPr>
      </p:pic>
      <p:pic>
        <p:nvPicPr>
          <p:cNvPr id="6" name="図 5"/>
          <p:cNvPicPr>
            <a:picLocks noChangeAspect="1"/>
          </p:cNvPicPr>
          <p:nvPr/>
        </p:nvPicPr>
        <p:blipFill rotWithShape="1">
          <a:blip r:embed="rId4"/>
          <a:srcRect l="716" t="1740" r="16682" b="1432"/>
          <a:stretch/>
        </p:blipFill>
        <p:spPr>
          <a:xfrm>
            <a:off x="3520371" y="3407322"/>
            <a:ext cx="2877973" cy="2511233"/>
          </a:xfrm>
          <a:prstGeom prst="rect">
            <a:avLst/>
          </a:prstGeom>
        </p:spPr>
      </p:pic>
      <p:pic>
        <p:nvPicPr>
          <p:cNvPr id="7" name="図 6"/>
          <p:cNvPicPr>
            <a:picLocks noChangeAspect="1"/>
          </p:cNvPicPr>
          <p:nvPr/>
        </p:nvPicPr>
        <p:blipFill rotWithShape="1">
          <a:blip r:embed="rId5"/>
          <a:srcRect l="1073" t="2120" r="9724" b="1121"/>
          <a:stretch/>
        </p:blipFill>
        <p:spPr>
          <a:xfrm>
            <a:off x="6692483" y="3581372"/>
            <a:ext cx="2877973" cy="2388717"/>
          </a:xfrm>
          <a:prstGeom prst="rect">
            <a:avLst/>
          </a:prstGeom>
        </p:spPr>
      </p:pic>
      <p:sp>
        <p:nvSpPr>
          <p:cNvPr id="25" name="テキスト ボックス 24">
            <a:extLst>
              <a:ext uri="{FF2B5EF4-FFF2-40B4-BE49-F238E27FC236}">
                <a16:creationId xmlns:a16="http://schemas.microsoft.com/office/drawing/2014/main" id="{BD6C449A-0292-BC61-3C2E-4F69DCE8ECB3}"/>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29629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拡大する</a:t>
            </a:r>
            <a:r>
              <a:rPr kumimoji="1" lang="en-US" altLang="ja-JP" dirty="0"/>
              <a:t>ESG</a:t>
            </a:r>
            <a:r>
              <a:rPr kumimoji="1" lang="ja-JP" altLang="en-US" dirty="0"/>
              <a:t>金融</a:t>
            </a:r>
          </a:p>
        </p:txBody>
      </p:sp>
      <p:sp>
        <p:nvSpPr>
          <p:cNvPr id="3" name="テキスト プレースホルダー 2"/>
          <p:cNvSpPr>
            <a:spLocks noGrp="1"/>
          </p:cNvSpPr>
          <p:nvPr>
            <p:ph sz="quarter" idx="12"/>
          </p:nvPr>
        </p:nvSpPr>
        <p:spPr>
          <a:xfrm>
            <a:off x="150024" y="1020333"/>
            <a:ext cx="9605952" cy="1667275"/>
          </a:xfrm>
        </p:spPr>
        <p:txBody>
          <a:bodyPr/>
          <a:lstStyle/>
          <a:p>
            <a:pPr marL="122437" indent="-122437" defTabSz="652986">
              <a:spcBef>
                <a:spcPct val="0"/>
              </a:spcBef>
              <a:spcAft>
                <a:spcPct val="0"/>
              </a:spcAft>
              <a:buClrTx/>
              <a:buSzTx/>
              <a:buFont typeface="Wingdings" panose="05000000000000000000" pitchFamily="2" charset="2"/>
              <a:buChar char="n"/>
              <a:defRPr/>
            </a:pPr>
            <a:r>
              <a:rPr lang="en-US" altLang="ja-JP" sz="2177" kern="1200" dirty="0">
                <a:solidFill>
                  <a:prstClr val="black"/>
                </a:solidFill>
                <a:latin typeface="メイリオ" panose="020B0604030504040204" pitchFamily="50" charset="-128"/>
                <a:ea typeface="メイリオ" panose="020B0604030504040204" pitchFamily="50" charset="-128"/>
              </a:rPr>
              <a:t>ESG</a:t>
            </a:r>
            <a:r>
              <a:rPr lang="ja-JP" altLang="en-US" sz="2177" kern="1200" dirty="0">
                <a:solidFill>
                  <a:prstClr val="black"/>
                </a:solidFill>
                <a:latin typeface="メイリオ" panose="020B0604030504040204" pitchFamily="50" charset="-128"/>
                <a:ea typeface="メイリオ" panose="020B0604030504040204" pitchFamily="50" charset="-128"/>
              </a:rPr>
              <a:t>金融とは、</a:t>
            </a:r>
            <a:r>
              <a:rPr lang="ja-JP" altLang="en-US" sz="2177" b="1" kern="1200" dirty="0">
                <a:solidFill>
                  <a:srgbClr val="009C89"/>
                </a:solidFill>
                <a:latin typeface="メイリオ" panose="020B0604030504040204" pitchFamily="50" charset="-128"/>
                <a:ea typeface="メイリオ" panose="020B0604030504040204" pitchFamily="50" charset="-128"/>
              </a:rPr>
              <a:t>環境（</a:t>
            </a:r>
            <a:r>
              <a:rPr lang="en-US" altLang="ja-JP" sz="2177" b="1" kern="1200" dirty="0">
                <a:solidFill>
                  <a:srgbClr val="009C89"/>
                </a:solidFill>
                <a:latin typeface="メイリオ" panose="020B0604030504040204" pitchFamily="50" charset="-128"/>
                <a:ea typeface="メイリオ" panose="020B0604030504040204" pitchFamily="50" charset="-128"/>
              </a:rPr>
              <a:t>Environment)</a:t>
            </a:r>
            <a:r>
              <a:rPr lang="ja-JP" altLang="en-US" sz="2177" b="1" kern="1200" dirty="0" err="1">
                <a:solidFill>
                  <a:srgbClr val="009C89"/>
                </a:solidFill>
                <a:latin typeface="メイリオ" panose="020B0604030504040204" pitchFamily="50" charset="-128"/>
                <a:ea typeface="メイリオ" panose="020B0604030504040204" pitchFamily="50" charset="-128"/>
              </a:rPr>
              <a:t>、</a:t>
            </a:r>
            <a:r>
              <a:rPr lang="ja-JP" altLang="en-US" sz="2177" b="1" kern="1200" dirty="0">
                <a:solidFill>
                  <a:srgbClr val="009C89"/>
                </a:solidFill>
                <a:latin typeface="メイリオ" panose="020B0604030504040204" pitchFamily="50" charset="-128"/>
                <a:ea typeface="メイリオ" panose="020B0604030504040204" pitchFamily="50" charset="-128"/>
              </a:rPr>
              <a:t>社会（</a:t>
            </a:r>
            <a:r>
              <a:rPr lang="en-US" altLang="ja-JP" sz="2177" b="1" kern="1200" dirty="0">
                <a:solidFill>
                  <a:srgbClr val="009C89"/>
                </a:solidFill>
                <a:latin typeface="メイリオ" panose="020B0604030504040204" pitchFamily="50" charset="-128"/>
                <a:ea typeface="メイリオ" panose="020B0604030504040204" pitchFamily="50" charset="-128"/>
              </a:rPr>
              <a:t>Social)</a:t>
            </a:r>
            <a:r>
              <a:rPr lang="ja-JP" altLang="en-US" sz="2177" b="1" kern="1200" dirty="0" err="1">
                <a:solidFill>
                  <a:srgbClr val="009C89"/>
                </a:solidFill>
                <a:latin typeface="メイリオ" panose="020B0604030504040204" pitchFamily="50" charset="-128"/>
                <a:ea typeface="メイリオ" panose="020B0604030504040204" pitchFamily="50" charset="-128"/>
              </a:rPr>
              <a:t>、</a:t>
            </a:r>
            <a:r>
              <a:rPr lang="ja-JP" altLang="en-US" sz="2177" b="1" kern="1200" dirty="0">
                <a:solidFill>
                  <a:srgbClr val="009C89"/>
                </a:solidFill>
                <a:latin typeface="メイリオ" panose="020B0604030504040204" pitchFamily="50" charset="-128"/>
                <a:ea typeface="メイリオ" panose="020B0604030504040204" pitchFamily="50" charset="-128"/>
              </a:rPr>
              <a:t>企業統治（</a:t>
            </a:r>
            <a:r>
              <a:rPr lang="en-US" altLang="ja-JP" sz="2177" b="1" kern="1200" dirty="0">
                <a:solidFill>
                  <a:srgbClr val="009C89"/>
                </a:solidFill>
                <a:latin typeface="メイリオ" panose="020B0604030504040204" pitchFamily="50" charset="-128"/>
                <a:ea typeface="メイリオ" panose="020B0604030504040204" pitchFamily="50" charset="-128"/>
              </a:rPr>
              <a:t>Governance)</a:t>
            </a:r>
            <a:r>
              <a:rPr lang="ja-JP" altLang="en-US" sz="2177" b="1" kern="1200" dirty="0">
                <a:solidFill>
                  <a:srgbClr val="009C89"/>
                </a:solidFill>
                <a:latin typeface="メイリオ" panose="020B0604030504040204" pitchFamily="50" charset="-128"/>
                <a:ea typeface="メイリオ" panose="020B0604030504040204" pitchFamily="50" charset="-128"/>
              </a:rPr>
              <a:t>という非財務情報を考慮して行う投融資</a:t>
            </a:r>
            <a:r>
              <a:rPr lang="ja-JP" altLang="en-US" sz="2177" kern="1200" dirty="0">
                <a:solidFill>
                  <a:prstClr val="black"/>
                </a:solidFill>
                <a:latin typeface="メイリオ" panose="020B0604030504040204" pitchFamily="50" charset="-128"/>
                <a:ea typeface="メイリオ" panose="020B0604030504040204" pitchFamily="50" charset="-128"/>
              </a:rPr>
              <a:t>のこと。</a:t>
            </a:r>
            <a:endParaRPr lang="en-US" altLang="ja-JP" sz="2177" kern="1200" dirty="0">
              <a:solidFill>
                <a:prstClr val="black"/>
              </a:solidFill>
              <a:latin typeface="メイリオ" panose="020B0604030504040204" pitchFamily="50" charset="-128"/>
              <a:ea typeface="メイリオ" panose="020B0604030504040204" pitchFamily="50" charset="-128"/>
            </a:endParaRPr>
          </a:p>
          <a:p>
            <a:pPr marL="122437" indent="-122437" defTabSz="652986">
              <a:spcBef>
                <a:spcPct val="0"/>
              </a:spcBef>
              <a:spcAft>
                <a:spcPct val="0"/>
              </a:spcAft>
              <a:buClrTx/>
              <a:buSzTx/>
              <a:buFont typeface="Wingdings" panose="05000000000000000000" pitchFamily="2" charset="2"/>
              <a:buChar char="n"/>
              <a:defRPr/>
            </a:pPr>
            <a:r>
              <a:rPr lang="ja-JP" altLang="en-US" sz="2177" kern="1200" dirty="0">
                <a:solidFill>
                  <a:prstClr val="black"/>
                </a:solidFill>
                <a:latin typeface="メイリオ" panose="020B0604030504040204" pitchFamily="50" charset="-128"/>
                <a:ea typeface="メイリオ" panose="020B0604030504040204" pitchFamily="50" charset="-128"/>
              </a:rPr>
              <a:t>過去</a:t>
            </a:r>
            <a:r>
              <a:rPr lang="en-US" altLang="ja-JP" sz="2177" kern="1200" dirty="0">
                <a:solidFill>
                  <a:prstClr val="black"/>
                </a:solidFill>
                <a:latin typeface="メイリオ" panose="020B0604030504040204" pitchFamily="50" charset="-128"/>
                <a:ea typeface="メイリオ" panose="020B0604030504040204" pitchFamily="50" charset="-128"/>
              </a:rPr>
              <a:t>4</a:t>
            </a:r>
            <a:r>
              <a:rPr lang="ja-JP" altLang="en-US" sz="2177" kern="1200" dirty="0">
                <a:solidFill>
                  <a:prstClr val="black"/>
                </a:solidFill>
                <a:latin typeface="メイリオ" panose="020B0604030504040204" pitchFamily="50" charset="-128"/>
                <a:ea typeface="メイリオ" panose="020B0604030504040204" pitchFamily="50" charset="-128"/>
              </a:rPr>
              <a:t>年で国内の</a:t>
            </a:r>
            <a:r>
              <a:rPr lang="en-US" altLang="ja-JP" sz="2177" kern="1200" dirty="0">
                <a:solidFill>
                  <a:prstClr val="black"/>
                </a:solidFill>
                <a:latin typeface="メイリオ" panose="020B0604030504040204" pitchFamily="50" charset="-128"/>
                <a:ea typeface="メイリオ" panose="020B0604030504040204" pitchFamily="50" charset="-128"/>
              </a:rPr>
              <a:t>ESG</a:t>
            </a:r>
            <a:r>
              <a:rPr lang="ja-JP" altLang="en-US" sz="2177" kern="1200" dirty="0">
                <a:solidFill>
                  <a:prstClr val="black"/>
                </a:solidFill>
                <a:latin typeface="メイリオ" panose="020B0604030504040204" pitchFamily="50" charset="-128"/>
                <a:ea typeface="メイリオ" panose="020B0604030504040204" pitchFamily="50" charset="-128"/>
              </a:rPr>
              <a:t>投資は</a:t>
            </a:r>
            <a:r>
              <a:rPr lang="en-US" altLang="ja-JP" sz="2177" kern="1200" dirty="0">
                <a:solidFill>
                  <a:prstClr val="black"/>
                </a:solidFill>
                <a:latin typeface="メイリオ" panose="020B0604030504040204" pitchFamily="50" charset="-128"/>
                <a:ea typeface="メイリオ" panose="020B0604030504040204" pitchFamily="50" charset="-128"/>
              </a:rPr>
              <a:t>5.8</a:t>
            </a:r>
            <a:r>
              <a:rPr lang="ja-JP" altLang="en-US" sz="2177" kern="1200" dirty="0">
                <a:solidFill>
                  <a:prstClr val="black"/>
                </a:solidFill>
                <a:latin typeface="メイリオ" panose="020B0604030504040204" pitchFamily="50" charset="-128"/>
                <a:ea typeface="メイリオ" panose="020B0604030504040204" pitchFamily="50" charset="-128"/>
              </a:rPr>
              <a:t>倍（日本の全運用額の約</a:t>
            </a:r>
            <a:r>
              <a:rPr lang="en-US" altLang="ja-JP" sz="2177" kern="1200" dirty="0">
                <a:solidFill>
                  <a:prstClr val="black"/>
                </a:solidFill>
                <a:latin typeface="メイリオ" panose="020B0604030504040204" pitchFamily="50" charset="-128"/>
                <a:ea typeface="メイリオ" panose="020B0604030504040204" pitchFamily="50" charset="-128"/>
              </a:rPr>
              <a:t>24</a:t>
            </a:r>
            <a:r>
              <a:rPr lang="ja-JP" altLang="en-US" sz="2177" kern="1200" dirty="0">
                <a:solidFill>
                  <a:prstClr val="black"/>
                </a:solidFill>
                <a:latin typeface="メイリオ" panose="020B0604030504040204" pitchFamily="50" charset="-128"/>
                <a:ea typeface="メイリオ" panose="020B0604030504040204" pitchFamily="50" charset="-128"/>
              </a:rPr>
              <a:t>％）、</a:t>
            </a:r>
            <a:r>
              <a:rPr lang="en-US" altLang="ja-JP" sz="2177" kern="1200" dirty="0">
                <a:solidFill>
                  <a:prstClr val="black"/>
                </a:solidFill>
                <a:latin typeface="メイリオ" panose="020B0604030504040204" pitchFamily="50" charset="-128"/>
                <a:ea typeface="メイリオ" panose="020B0604030504040204" pitchFamily="50" charset="-128"/>
              </a:rPr>
              <a:t>2020</a:t>
            </a:r>
            <a:r>
              <a:rPr lang="ja-JP" altLang="en-US" sz="2177" kern="1200" dirty="0">
                <a:solidFill>
                  <a:prstClr val="black"/>
                </a:solidFill>
                <a:latin typeface="メイリオ" panose="020B0604030504040204" pitchFamily="50" charset="-128"/>
                <a:ea typeface="メイリオ" panose="020B0604030504040204" pitchFamily="50" charset="-128"/>
              </a:rPr>
              <a:t>年には世界全体の約８％となっている。</a:t>
            </a:r>
            <a:endParaRPr lang="ja-JP" altLang="en-US" sz="2177" dirty="0"/>
          </a:p>
        </p:txBody>
      </p:sp>
      <p:pic>
        <p:nvPicPr>
          <p:cNvPr id="50" name="図 49"/>
          <p:cNvPicPr>
            <a:picLocks noChangeAspect="1"/>
          </p:cNvPicPr>
          <p:nvPr/>
        </p:nvPicPr>
        <p:blipFill>
          <a:blip r:embed="rId2" cstate="email">
            <a:duotone>
              <a:srgbClr val="5B9BD5">
                <a:shade val="45000"/>
                <a:satMod val="135000"/>
              </a:srgbClr>
              <a:prstClr val="white"/>
            </a:duotone>
            <a:extLst>
              <a:ext uri="{28A0092B-C50C-407E-A947-70E740481C1C}">
                <a14:useLocalDpi xmlns:a14="http://schemas.microsoft.com/office/drawing/2010/main"/>
              </a:ext>
            </a:extLst>
          </a:blip>
          <a:stretch>
            <a:fillRect/>
          </a:stretch>
        </p:blipFill>
        <p:spPr>
          <a:xfrm>
            <a:off x="1419919" y="3774109"/>
            <a:ext cx="2897968" cy="1637352"/>
          </a:xfrm>
          <a:prstGeom prst="rect">
            <a:avLst/>
          </a:prstGeom>
        </p:spPr>
      </p:pic>
      <p:pic>
        <p:nvPicPr>
          <p:cNvPr id="51" name="図 50"/>
          <p:cNvPicPr>
            <a:picLocks noChangeAspect="1"/>
          </p:cNvPicPr>
          <p:nvPr/>
        </p:nvPicPr>
        <p:blipFill>
          <a:blip r:embed="rId3" cstate="email">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5838131" y="3547818"/>
            <a:ext cx="1890947" cy="1890947"/>
          </a:xfrm>
          <a:prstGeom prst="rect">
            <a:avLst/>
          </a:prstGeom>
        </p:spPr>
      </p:pic>
      <p:sp>
        <p:nvSpPr>
          <p:cNvPr id="52" name="楕円 51"/>
          <p:cNvSpPr/>
          <p:nvPr/>
        </p:nvSpPr>
        <p:spPr>
          <a:xfrm>
            <a:off x="1911847" y="3985838"/>
            <a:ext cx="1201038" cy="1103406"/>
          </a:xfrm>
          <a:prstGeom prst="ellipse">
            <a:avLst/>
          </a:prstGeom>
          <a:solidFill>
            <a:srgbClr val="4472C4">
              <a:lumMod val="60000"/>
              <a:lumOff val="40000"/>
            </a:srgbClr>
          </a:solidFill>
          <a:ln w="12700" cap="flat" cmpd="sng" algn="ctr">
            <a:noFill/>
            <a:prstDash val="solid"/>
            <a:miter lim="800000"/>
          </a:ln>
          <a:effectLst/>
        </p:spPr>
        <p:txBody>
          <a:bodyPr rtlCol="0" anchor="ctr"/>
          <a:lstStyle/>
          <a:p>
            <a:pPr algn="ctr" defTabSz="795754">
              <a:defRPr/>
            </a:pPr>
            <a:r>
              <a:rPr lang="en-US" altLang="ja-JP" sz="1539" kern="0" dirty="0">
                <a:solidFill>
                  <a:prstClr val="black"/>
                </a:solidFill>
                <a:latin typeface="メイリオ" panose="020B0604030504040204" pitchFamily="50" charset="-128"/>
                <a:ea typeface="メイリオ" panose="020B0604030504040204" pitchFamily="50" charset="-128"/>
              </a:rPr>
              <a:t>30.7</a:t>
            </a:r>
            <a:r>
              <a:rPr lang="ja-JP" altLang="en-US" sz="1539" kern="0" dirty="0">
                <a:solidFill>
                  <a:prstClr val="black"/>
                </a:solidFill>
                <a:latin typeface="メイリオ" panose="020B0604030504040204" pitchFamily="50" charset="-128"/>
                <a:ea typeface="メイリオ" panose="020B0604030504040204" pitchFamily="50" charset="-128"/>
              </a:rPr>
              <a:t>兆</a:t>
            </a:r>
            <a:endParaRPr lang="en-US" altLang="ja-JP" sz="1539" kern="0" dirty="0">
              <a:solidFill>
                <a:prstClr val="black"/>
              </a:solidFill>
              <a:latin typeface="メイリオ" panose="020B0604030504040204" pitchFamily="50" charset="-128"/>
              <a:ea typeface="メイリオ" panose="020B0604030504040204" pitchFamily="50" charset="-128"/>
            </a:endParaRPr>
          </a:p>
          <a:p>
            <a:pPr algn="ctr" defTabSz="795754">
              <a:defRPr/>
            </a:pPr>
            <a:r>
              <a:rPr lang="ja-JP" altLang="en-US" sz="1539" kern="0" dirty="0">
                <a:solidFill>
                  <a:prstClr val="black"/>
                </a:solidFill>
                <a:latin typeface="メイリオ" panose="020B0604030504040204" pitchFamily="50" charset="-128"/>
                <a:ea typeface="メイリオ" panose="020B0604030504040204" pitchFamily="50" charset="-128"/>
              </a:rPr>
              <a:t>米ドル</a:t>
            </a:r>
          </a:p>
        </p:txBody>
      </p:sp>
      <p:sp>
        <p:nvSpPr>
          <p:cNvPr id="53" name="正方形/長方形 52"/>
          <p:cNvSpPr/>
          <p:nvPr/>
        </p:nvSpPr>
        <p:spPr>
          <a:xfrm>
            <a:off x="1148920" y="2657848"/>
            <a:ext cx="3410437" cy="408125"/>
          </a:xfrm>
          <a:prstGeom prst="rect">
            <a:avLst/>
          </a:prstGeom>
        </p:spPr>
        <p:txBody>
          <a:bodyPr wrap="square">
            <a:spAutoFit/>
          </a:bodyPr>
          <a:lstStyle/>
          <a:p>
            <a:pPr algn="ctr" defTabSz="795754">
              <a:spcAft>
                <a:spcPts val="870"/>
              </a:spcAft>
              <a:buClr>
                <a:srgbClr val="5A5A5A"/>
              </a:buClr>
              <a:buSzPct val="100000"/>
              <a:tabLst>
                <a:tab pos="621683" algn="l"/>
                <a:tab pos="1326257" algn="l"/>
              </a:tabLst>
              <a:defRPr/>
            </a:pPr>
            <a:r>
              <a:rPr kumimoji="1" lang="ja-JP" altLang="en-US" sz="2052" b="1" kern="0" dirty="0">
                <a:solidFill>
                  <a:prstClr val="black"/>
                </a:solidFill>
                <a:latin typeface="Meiryo UI"/>
                <a:ea typeface="Meiryo UI"/>
                <a:cs typeface="Meiryo UI" panose="020B0604030504040204" pitchFamily="50" charset="-128"/>
              </a:rPr>
              <a:t>世界の</a:t>
            </a:r>
            <a:r>
              <a:rPr kumimoji="1" lang="en-US" altLang="ja-JP" sz="2052" b="1" kern="0" dirty="0">
                <a:solidFill>
                  <a:prstClr val="black"/>
                </a:solidFill>
                <a:latin typeface="Meiryo UI"/>
                <a:ea typeface="Meiryo UI"/>
                <a:cs typeface="Meiryo UI" panose="020B0604030504040204" pitchFamily="50" charset="-128"/>
              </a:rPr>
              <a:t>ESG</a:t>
            </a:r>
            <a:r>
              <a:rPr kumimoji="1" lang="ja-JP" altLang="en-US" sz="2052" b="1" kern="0" dirty="0">
                <a:solidFill>
                  <a:prstClr val="black"/>
                </a:solidFill>
                <a:latin typeface="Meiryo UI"/>
                <a:ea typeface="Meiryo UI"/>
                <a:cs typeface="Meiryo UI" panose="020B0604030504040204" pitchFamily="50" charset="-128"/>
              </a:rPr>
              <a:t>市場の拡大</a:t>
            </a:r>
            <a:endParaRPr kumimoji="1" lang="en-US" altLang="ja-JP" sz="2052" b="1" kern="0" dirty="0">
              <a:solidFill>
                <a:prstClr val="black"/>
              </a:solidFill>
              <a:latin typeface="Meiryo UI"/>
              <a:ea typeface="Meiryo UI"/>
              <a:cs typeface="Meiryo UI" panose="020B0604030504040204" pitchFamily="50" charset="-128"/>
            </a:endParaRPr>
          </a:p>
        </p:txBody>
      </p:sp>
      <p:sp>
        <p:nvSpPr>
          <p:cNvPr id="54" name="楕円 53"/>
          <p:cNvSpPr/>
          <p:nvPr/>
        </p:nvSpPr>
        <p:spPr>
          <a:xfrm>
            <a:off x="1232341" y="3111904"/>
            <a:ext cx="918910" cy="882976"/>
          </a:xfrm>
          <a:prstGeom prst="ellipse">
            <a:avLst/>
          </a:prstGeom>
          <a:solidFill>
            <a:srgbClr val="4472C4">
              <a:lumMod val="60000"/>
              <a:lumOff val="40000"/>
            </a:srgbClr>
          </a:solidFill>
          <a:ln w="12700" cap="flat" cmpd="sng" algn="ctr">
            <a:noFill/>
            <a:prstDash val="solid"/>
            <a:miter lim="800000"/>
          </a:ln>
          <a:effectLst/>
        </p:spPr>
        <p:txBody>
          <a:bodyPr rtlCol="0" anchor="ctr"/>
          <a:lstStyle/>
          <a:p>
            <a:pPr algn="ctr" defTabSz="795754">
              <a:defRPr/>
            </a:pPr>
            <a:r>
              <a:rPr lang="en-US" altLang="ja-JP" sz="1197" kern="0" dirty="0">
                <a:solidFill>
                  <a:prstClr val="black"/>
                </a:solidFill>
                <a:latin typeface="メイリオ" panose="020B0604030504040204" pitchFamily="50" charset="-128"/>
                <a:ea typeface="メイリオ" panose="020B0604030504040204" pitchFamily="50" charset="-128"/>
              </a:rPr>
              <a:t>22.9</a:t>
            </a:r>
            <a:r>
              <a:rPr lang="ja-JP" altLang="en-US" sz="1197" kern="0" dirty="0">
                <a:solidFill>
                  <a:prstClr val="black"/>
                </a:solidFill>
                <a:latin typeface="メイリオ" panose="020B0604030504040204" pitchFamily="50" charset="-128"/>
                <a:ea typeface="メイリオ" panose="020B0604030504040204" pitchFamily="50" charset="-128"/>
              </a:rPr>
              <a:t>兆</a:t>
            </a:r>
            <a:endParaRPr lang="en-US" altLang="ja-JP" sz="1197" kern="0" dirty="0">
              <a:solidFill>
                <a:prstClr val="black"/>
              </a:solidFill>
              <a:latin typeface="メイリオ" panose="020B0604030504040204" pitchFamily="50" charset="-128"/>
              <a:ea typeface="メイリオ" panose="020B0604030504040204" pitchFamily="50" charset="-128"/>
            </a:endParaRPr>
          </a:p>
          <a:p>
            <a:pPr algn="ctr" defTabSz="795754">
              <a:defRPr/>
            </a:pPr>
            <a:r>
              <a:rPr lang="ja-JP" altLang="en-US" sz="1197" kern="0" dirty="0">
                <a:solidFill>
                  <a:prstClr val="black"/>
                </a:solidFill>
                <a:latin typeface="メイリオ" panose="020B0604030504040204" pitchFamily="50" charset="-128"/>
                <a:ea typeface="メイリオ" panose="020B0604030504040204" pitchFamily="50" charset="-128"/>
              </a:rPr>
              <a:t>米ドル</a:t>
            </a:r>
          </a:p>
        </p:txBody>
      </p:sp>
      <p:sp>
        <p:nvSpPr>
          <p:cNvPr id="55" name="楕円 54"/>
          <p:cNvSpPr/>
          <p:nvPr/>
        </p:nvSpPr>
        <p:spPr>
          <a:xfrm>
            <a:off x="2792659" y="4613925"/>
            <a:ext cx="215852" cy="221187"/>
          </a:xfrm>
          <a:prstGeom prst="ellipse">
            <a:avLst/>
          </a:prstGeom>
          <a:solidFill>
            <a:srgbClr val="FF0000"/>
          </a:solidFill>
          <a:ln w="12700" cap="flat" cmpd="sng" algn="ctr">
            <a:noFill/>
            <a:prstDash val="solid"/>
            <a:miter lim="800000"/>
          </a:ln>
          <a:effectLst/>
        </p:spPr>
        <p:txBody>
          <a:bodyPr rtlCol="0" anchor="ctr"/>
          <a:lstStyle/>
          <a:p>
            <a:pPr algn="ctr" defTabSz="795754">
              <a:defRPr/>
            </a:pPr>
            <a:endParaRPr lang="ja-JP" altLang="en-US" sz="4177" kern="0" dirty="0">
              <a:solidFill>
                <a:prstClr val="white"/>
              </a:solidFill>
              <a:latin typeface="Calibri"/>
              <a:ea typeface="ＭＳ Ｐゴシック" panose="020B0600070205080204" pitchFamily="50" charset="-128"/>
            </a:endParaRPr>
          </a:p>
        </p:txBody>
      </p:sp>
      <p:sp>
        <p:nvSpPr>
          <p:cNvPr id="56" name="テキスト ボックス 55"/>
          <p:cNvSpPr txBox="1"/>
          <p:nvPr/>
        </p:nvSpPr>
        <p:spPr>
          <a:xfrm>
            <a:off x="3076973" y="4622420"/>
            <a:ext cx="1584088" cy="279757"/>
          </a:xfrm>
          <a:prstGeom prst="rect">
            <a:avLst/>
          </a:prstGeom>
          <a:noFill/>
        </p:spPr>
        <p:txBody>
          <a:bodyPr wrap="none" rtlCol="0">
            <a:spAutoFit/>
          </a:bodyPr>
          <a:lstStyle/>
          <a:p>
            <a:pPr defTabSz="795754">
              <a:defRPr/>
            </a:pPr>
            <a:r>
              <a:rPr kumimoji="1" lang="ja-JP" altLang="en-US" sz="1218" b="1" dirty="0">
                <a:solidFill>
                  <a:prstClr val="black"/>
                </a:solidFill>
                <a:latin typeface="メイリオ" panose="020B0604030504040204" pitchFamily="50" charset="-128"/>
                <a:ea typeface="メイリオ" panose="020B0604030504040204" pitchFamily="50" charset="-128"/>
              </a:rPr>
              <a:t>日本（全体の７％）</a:t>
            </a:r>
          </a:p>
        </p:txBody>
      </p:sp>
      <p:grpSp>
        <p:nvGrpSpPr>
          <p:cNvPr id="57" name="グループ化 56"/>
          <p:cNvGrpSpPr/>
          <p:nvPr/>
        </p:nvGrpSpPr>
        <p:grpSpPr>
          <a:xfrm>
            <a:off x="5470582" y="3135498"/>
            <a:ext cx="751680" cy="728974"/>
            <a:chOff x="2435241" y="5474788"/>
            <a:chExt cx="377451" cy="372474"/>
          </a:xfrm>
        </p:grpSpPr>
        <p:sp>
          <p:nvSpPr>
            <p:cNvPr id="58" name="楕円 57"/>
            <p:cNvSpPr/>
            <p:nvPr/>
          </p:nvSpPr>
          <p:spPr>
            <a:xfrm>
              <a:off x="2435241" y="5474788"/>
              <a:ext cx="377451" cy="372474"/>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algn="ctr" defTabSz="795754">
                <a:defRPr/>
              </a:pPr>
              <a:endParaRPr lang="ja-JP" altLang="en-US" sz="4177" kern="0" dirty="0">
                <a:solidFill>
                  <a:prstClr val="black"/>
                </a:solidFill>
                <a:latin typeface="游ゴシック" panose="020F0502020204030204"/>
                <a:ea typeface="游ゴシック" panose="020B0400000000000000" pitchFamily="50" charset="-128"/>
              </a:endParaRPr>
            </a:p>
          </p:txBody>
        </p:sp>
        <p:sp>
          <p:nvSpPr>
            <p:cNvPr id="59" name="テキスト ボックス 58"/>
            <p:cNvSpPr txBox="1"/>
            <p:nvPr/>
          </p:nvSpPr>
          <p:spPr>
            <a:xfrm>
              <a:off x="2453326" y="5565164"/>
              <a:ext cx="324551" cy="235432"/>
            </a:xfrm>
            <a:prstGeom prst="rect">
              <a:avLst/>
            </a:prstGeom>
            <a:noFill/>
          </p:spPr>
          <p:txBody>
            <a:bodyPr wrap="none" rtlCol="0">
              <a:spAutoFit/>
            </a:bodyPr>
            <a:lstStyle/>
            <a:p>
              <a:pPr algn="ctr" defTabSz="795754">
                <a:defRPr/>
              </a:pPr>
              <a:r>
                <a:rPr lang="en-US" altLang="ja-JP" sz="1197" kern="0" dirty="0">
                  <a:solidFill>
                    <a:prstClr val="black"/>
                  </a:solidFill>
                  <a:latin typeface="メイリオ" panose="020B0604030504040204" pitchFamily="50" charset="-128"/>
                  <a:ea typeface="メイリオ" panose="020B0604030504040204" pitchFamily="50" charset="-128"/>
                </a:rPr>
                <a:t>0.5</a:t>
              </a:r>
              <a:r>
                <a:rPr lang="ja-JP" altLang="en-US" sz="1197" kern="0" dirty="0">
                  <a:solidFill>
                    <a:prstClr val="black"/>
                  </a:solidFill>
                  <a:latin typeface="メイリオ" panose="020B0604030504040204" pitchFamily="50" charset="-128"/>
                  <a:ea typeface="メイリオ" panose="020B0604030504040204" pitchFamily="50" charset="-128"/>
                </a:rPr>
                <a:t>兆</a:t>
              </a:r>
              <a:endParaRPr lang="en-US" altLang="ja-JP" sz="1197" kern="0" dirty="0">
                <a:solidFill>
                  <a:prstClr val="black"/>
                </a:solidFill>
                <a:latin typeface="メイリオ" panose="020B0604030504040204" pitchFamily="50" charset="-128"/>
                <a:ea typeface="メイリオ" panose="020B0604030504040204" pitchFamily="50" charset="-128"/>
              </a:endParaRPr>
            </a:p>
            <a:p>
              <a:pPr algn="ctr" defTabSz="795754">
                <a:defRPr/>
              </a:pPr>
              <a:r>
                <a:rPr lang="ja-JP" altLang="en-US" sz="1197" kern="0" dirty="0">
                  <a:solidFill>
                    <a:prstClr val="black"/>
                  </a:solidFill>
                  <a:latin typeface="メイリオ" panose="020B0604030504040204" pitchFamily="50" charset="-128"/>
                  <a:ea typeface="メイリオ" panose="020B0604030504040204" pitchFamily="50" charset="-128"/>
                </a:rPr>
                <a:t>米ドル</a:t>
              </a:r>
            </a:p>
          </p:txBody>
        </p:sp>
      </p:grpSp>
      <p:grpSp>
        <p:nvGrpSpPr>
          <p:cNvPr id="60" name="グループ化 59"/>
          <p:cNvGrpSpPr/>
          <p:nvPr/>
        </p:nvGrpSpPr>
        <p:grpSpPr>
          <a:xfrm>
            <a:off x="6185494" y="3839879"/>
            <a:ext cx="1090226" cy="1022903"/>
            <a:chOff x="3785066" y="5314751"/>
            <a:chExt cx="576000" cy="576000"/>
          </a:xfrm>
        </p:grpSpPr>
        <p:sp>
          <p:nvSpPr>
            <p:cNvPr id="61" name="楕円 60"/>
            <p:cNvSpPr/>
            <p:nvPr/>
          </p:nvSpPr>
          <p:spPr>
            <a:xfrm>
              <a:off x="3785066" y="5314751"/>
              <a:ext cx="576000" cy="576000"/>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algn="ctr" defTabSz="795754">
                <a:defRPr/>
              </a:pPr>
              <a:endParaRPr lang="ja-JP" altLang="en-US" sz="1539" kern="0" dirty="0">
                <a:solidFill>
                  <a:prstClr val="white"/>
                </a:solidFill>
                <a:latin typeface="游ゴシック" panose="020F0502020204030204"/>
                <a:ea typeface="游ゴシック" panose="020B0400000000000000" pitchFamily="50" charset="-128"/>
              </a:endParaRPr>
            </a:p>
          </p:txBody>
        </p:sp>
        <p:sp>
          <p:nvSpPr>
            <p:cNvPr id="62" name="テキスト ボックス 61"/>
            <p:cNvSpPr txBox="1"/>
            <p:nvPr/>
          </p:nvSpPr>
          <p:spPr>
            <a:xfrm>
              <a:off x="3892415" y="5456694"/>
              <a:ext cx="410077" cy="318746"/>
            </a:xfrm>
            <a:prstGeom prst="rect">
              <a:avLst/>
            </a:prstGeom>
            <a:noFill/>
          </p:spPr>
          <p:txBody>
            <a:bodyPr wrap="none" rtlCol="0">
              <a:spAutoFit/>
            </a:bodyPr>
            <a:lstStyle/>
            <a:p>
              <a:pPr defTabSz="795754">
                <a:defRPr/>
              </a:pPr>
              <a:r>
                <a:rPr lang="en-US" altLang="ja-JP" sz="1539" kern="0" dirty="0">
                  <a:solidFill>
                    <a:prstClr val="black"/>
                  </a:solidFill>
                  <a:latin typeface="メイリオ" panose="020B0604030504040204" pitchFamily="50" charset="-128"/>
                  <a:ea typeface="メイリオ" panose="020B0604030504040204" pitchFamily="50" charset="-128"/>
                </a:rPr>
                <a:t>2.1</a:t>
              </a:r>
              <a:r>
                <a:rPr lang="ja-JP" altLang="en-US" sz="1539" kern="0" dirty="0">
                  <a:solidFill>
                    <a:prstClr val="black"/>
                  </a:solidFill>
                  <a:latin typeface="メイリオ" panose="020B0604030504040204" pitchFamily="50" charset="-128"/>
                  <a:ea typeface="メイリオ" panose="020B0604030504040204" pitchFamily="50" charset="-128"/>
                </a:rPr>
                <a:t>兆</a:t>
              </a:r>
              <a:endParaRPr lang="en-US" altLang="ja-JP" sz="1539" kern="0" dirty="0">
                <a:solidFill>
                  <a:prstClr val="black"/>
                </a:solidFill>
                <a:latin typeface="メイリオ" panose="020B0604030504040204" pitchFamily="50" charset="-128"/>
                <a:ea typeface="メイリオ" panose="020B0604030504040204" pitchFamily="50" charset="-128"/>
              </a:endParaRPr>
            </a:p>
            <a:p>
              <a:pPr defTabSz="795754">
                <a:defRPr/>
              </a:pPr>
              <a:r>
                <a:rPr lang="ja-JP" altLang="en-US" sz="1539" kern="0" dirty="0">
                  <a:solidFill>
                    <a:prstClr val="black"/>
                  </a:solidFill>
                  <a:latin typeface="メイリオ" panose="020B0604030504040204" pitchFamily="50" charset="-128"/>
                  <a:ea typeface="メイリオ" panose="020B0604030504040204" pitchFamily="50" charset="-128"/>
                </a:rPr>
                <a:t>米ドル</a:t>
              </a:r>
            </a:p>
          </p:txBody>
        </p:sp>
      </p:grpSp>
      <p:sp>
        <p:nvSpPr>
          <p:cNvPr id="63" name="正方形/長方形 62"/>
          <p:cNvSpPr/>
          <p:nvPr/>
        </p:nvSpPr>
        <p:spPr>
          <a:xfrm>
            <a:off x="5198329" y="2657848"/>
            <a:ext cx="3567960" cy="408125"/>
          </a:xfrm>
          <a:prstGeom prst="rect">
            <a:avLst/>
          </a:prstGeom>
        </p:spPr>
        <p:txBody>
          <a:bodyPr wrap="square">
            <a:spAutoFit/>
          </a:bodyPr>
          <a:lstStyle/>
          <a:p>
            <a:pPr algn="ctr" defTabSz="795754">
              <a:spcAft>
                <a:spcPts val="870"/>
              </a:spcAft>
              <a:buClr>
                <a:srgbClr val="5A5A5A"/>
              </a:buClr>
              <a:buSzPct val="100000"/>
              <a:tabLst>
                <a:tab pos="621683" algn="l"/>
                <a:tab pos="1326257" algn="l"/>
              </a:tabLst>
              <a:defRPr/>
            </a:pPr>
            <a:r>
              <a:rPr lang="ja-JP" altLang="en-US" sz="2052" b="1" kern="0" dirty="0">
                <a:solidFill>
                  <a:prstClr val="black"/>
                </a:solidFill>
                <a:latin typeface="Meiryo UI"/>
                <a:ea typeface="Meiryo UI"/>
                <a:cs typeface="Meiryo UI" panose="020B0604030504040204" pitchFamily="50" charset="-128"/>
              </a:rPr>
              <a:t>日本の</a:t>
            </a:r>
            <a:r>
              <a:rPr lang="en-US" altLang="ja-JP" sz="2052" b="1" kern="0" dirty="0">
                <a:solidFill>
                  <a:prstClr val="black"/>
                </a:solidFill>
                <a:latin typeface="Meiryo UI"/>
                <a:ea typeface="Meiryo UI"/>
                <a:cs typeface="Meiryo UI" panose="020B0604030504040204" pitchFamily="50" charset="-128"/>
              </a:rPr>
              <a:t>ESG</a:t>
            </a:r>
            <a:r>
              <a:rPr lang="ja-JP" altLang="en-US" sz="2052" b="1" kern="0" dirty="0">
                <a:solidFill>
                  <a:prstClr val="black"/>
                </a:solidFill>
                <a:latin typeface="Meiryo UI"/>
                <a:ea typeface="Meiryo UI"/>
                <a:cs typeface="Meiryo UI" panose="020B0604030504040204" pitchFamily="50" charset="-128"/>
              </a:rPr>
              <a:t>市場の拡大</a:t>
            </a:r>
            <a:endParaRPr lang="en-US" altLang="ja-JP" sz="2052" b="1" kern="0" dirty="0">
              <a:solidFill>
                <a:prstClr val="black"/>
              </a:solidFill>
              <a:latin typeface="Meiryo UI"/>
              <a:ea typeface="Meiryo UI"/>
              <a:cs typeface="Meiryo UI" panose="020B0604030504040204" pitchFamily="50" charset="-128"/>
            </a:endParaRPr>
          </a:p>
        </p:txBody>
      </p:sp>
      <p:cxnSp>
        <p:nvCxnSpPr>
          <p:cNvPr id="64" name="直線コネクタ 63"/>
          <p:cNvCxnSpPr>
            <a:stCxn id="55" idx="0"/>
            <a:endCxn id="61" idx="0"/>
          </p:cNvCxnSpPr>
          <p:nvPr/>
        </p:nvCxnSpPr>
        <p:spPr>
          <a:xfrm flipV="1">
            <a:off x="2900585" y="3839878"/>
            <a:ext cx="3830023" cy="774047"/>
          </a:xfrm>
          <a:prstGeom prst="line">
            <a:avLst/>
          </a:prstGeom>
          <a:noFill/>
          <a:ln w="6350" cap="flat" cmpd="sng" algn="ctr">
            <a:solidFill>
              <a:srgbClr val="FF0000"/>
            </a:solidFill>
            <a:prstDash val="lgDash"/>
            <a:miter lim="800000"/>
          </a:ln>
          <a:effectLst/>
        </p:spPr>
      </p:cxnSp>
      <p:cxnSp>
        <p:nvCxnSpPr>
          <p:cNvPr id="65" name="直線コネクタ 64"/>
          <p:cNvCxnSpPr>
            <a:stCxn id="55" idx="4"/>
            <a:endCxn id="61" idx="4"/>
          </p:cNvCxnSpPr>
          <p:nvPr/>
        </p:nvCxnSpPr>
        <p:spPr>
          <a:xfrm>
            <a:off x="2900585" y="4835113"/>
            <a:ext cx="3830023" cy="27669"/>
          </a:xfrm>
          <a:prstGeom prst="line">
            <a:avLst/>
          </a:prstGeom>
          <a:noFill/>
          <a:ln w="6350" cap="flat" cmpd="sng" algn="ctr">
            <a:solidFill>
              <a:srgbClr val="FF0000"/>
            </a:solidFill>
            <a:prstDash val="lgDash"/>
            <a:miter lim="800000"/>
          </a:ln>
          <a:effectLst/>
        </p:spPr>
      </p:cxnSp>
      <p:sp>
        <p:nvSpPr>
          <p:cNvPr id="66" name="楕円 65"/>
          <p:cNvSpPr/>
          <p:nvPr/>
        </p:nvSpPr>
        <p:spPr>
          <a:xfrm>
            <a:off x="1931619" y="3773227"/>
            <a:ext cx="101816" cy="101816"/>
          </a:xfrm>
          <a:prstGeom prst="ellipse">
            <a:avLst/>
          </a:prstGeom>
          <a:solidFill>
            <a:srgbClr val="FF0000"/>
          </a:solidFill>
          <a:ln w="12700" cap="flat" cmpd="sng" algn="ctr">
            <a:noFill/>
            <a:prstDash val="solid"/>
            <a:miter lim="800000"/>
          </a:ln>
          <a:effectLst/>
        </p:spPr>
        <p:txBody>
          <a:bodyPr rtlCol="0" anchor="ctr"/>
          <a:lstStyle/>
          <a:p>
            <a:pPr algn="ctr" defTabSz="795754">
              <a:defRPr/>
            </a:pPr>
            <a:endParaRPr lang="ja-JP" altLang="en-US" sz="4177" kern="0" dirty="0">
              <a:solidFill>
                <a:prstClr val="white"/>
              </a:solidFill>
              <a:latin typeface="Calibri"/>
              <a:ea typeface="ＭＳ Ｐゴシック" panose="020B0600070205080204" pitchFamily="50" charset="-128"/>
            </a:endParaRPr>
          </a:p>
        </p:txBody>
      </p:sp>
      <p:pic>
        <p:nvPicPr>
          <p:cNvPr id="67" name="図 6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690963" y="3994880"/>
            <a:ext cx="360443" cy="360443"/>
          </a:xfrm>
          <a:prstGeom prst="rect">
            <a:avLst/>
          </a:prstGeom>
        </p:spPr>
      </p:pic>
      <p:cxnSp>
        <p:nvCxnSpPr>
          <p:cNvPr id="68" name="直線コネクタ 67"/>
          <p:cNvCxnSpPr>
            <a:endCxn id="58" idx="0"/>
          </p:cNvCxnSpPr>
          <p:nvPr/>
        </p:nvCxnSpPr>
        <p:spPr>
          <a:xfrm flipV="1">
            <a:off x="1978592" y="3135499"/>
            <a:ext cx="3867830" cy="635921"/>
          </a:xfrm>
          <a:prstGeom prst="line">
            <a:avLst/>
          </a:prstGeom>
          <a:noFill/>
          <a:ln w="6350" cap="flat" cmpd="sng" algn="ctr">
            <a:solidFill>
              <a:srgbClr val="FF0000"/>
            </a:solidFill>
            <a:prstDash val="lgDash"/>
            <a:miter lim="800000"/>
          </a:ln>
          <a:effectLst/>
        </p:spPr>
      </p:cxnSp>
      <p:cxnSp>
        <p:nvCxnSpPr>
          <p:cNvPr id="69" name="直線コネクタ 68"/>
          <p:cNvCxnSpPr>
            <a:stCxn id="54" idx="5"/>
            <a:endCxn id="58" idx="4"/>
          </p:cNvCxnSpPr>
          <p:nvPr/>
        </p:nvCxnSpPr>
        <p:spPr>
          <a:xfrm flipV="1">
            <a:off x="2016680" y="3864472"/>
            <a:ext cx="3829742" cy="1100"/>
          </a:xfrm>
          <a:prstGeom prst="line">
            <a:avLst/>
          </a:prstGeom>
          <a:noFill/>
          <a:ln w="6350" cap="flat" cmpd="sng" algn="ctr">
            <a:solidFill>
              <a:srgbClr val="FF0000"/>
            </a:solidFill>
            <a:prstDash val="lgDash"/>
            <a:miter lim="800000"/>
          </a:ln>
          <a:effectLst/>
        </p:spPr>
      </p:cxnSp>
      <p:sp>
        <p:nvSpPr>
          <p:cNvPr id="70" name="左カーブ矢印 69"/>
          <p:cNvSpPr/>
          <p:nvPr/>
        </p:nvSpPr>
        <p:spPr>
          <a:xfrm rot="18409804">
            <a:off x="6720452" y="2779050"/>
            <a:ext cx="566738" cy="1413130"/>
          </a:xfrm>
          <a:prstGeom prst="curvedLeftArrow">
            <a:avLst/>
          </a:prstGeom>
          <a:solidFill>
            <a:srgbClr val="92D050"/>
          </a:solidFill>
          <a:ln w="12700" cap="flat" cmpd="sng" algn="ctr">
            <a:noFill/>
            <a:prstDash val="solid"/>
            <a:miter lim="800000"/>
          </a:ln>
          <a:effectLst/>
        </p:spPr>
        <p:txBody>
          <a:bodyPr rtlCol="0" anchor="ctr"/>
          <a:lstStyle/>
          <a:p>
            <a:pPr algn="ctr" defTabSz="795754">
              <a:defRPr/>
            </a:pPr>
            <a:endParaRPr lang="ja-JP" altLang="en-US" sz="4177" kern="0">
              <a:solidFill>
                <a:prstClr val="white"/>
              </a:solidFill>
              <a:latin typeface="游ゴシック" panose="020F0502020204030204"/>
              <a:ea typeface="游ゴシック" panose="020B0400000000000000" pitchFamily="50" charset="-128"/>
            </a:endParaRPr>
          </a:p>
        </p:txBody>
      </p:sp>
      <p:sp>
        <p:nvSpPr>
          <p:cNvPr id="71" name="左カーブ矢印 70"/>
          <p:cNvSpPr/>
          <p:nvPr/>
        </p:nvSpPr>
        <p:spPr>
          <a:xfrm rot="19711084" flipH="1">
            <a:off x="918912" y="3740850"/>
            <a:ext cx="640011" cy="1432617"/>
          </a:xfrm>
          <a:prstGeom prst="curvedLeftArrow">
            <a:avLst/>
          </a:prstGeom>
          <a:solidFill>
            <a:srgbClr val="5B9BD5"/>
          </a:solidFill>
          <a:ln w="12700" cap="flat" cmpd="sng" algn="ctr">
            <a:noFill/>
            <a:prstDash val="solid"/>
            <a:miter lim="800000"/>
          </a:ln>
          <a:effectLst/>
        </p:spPr>
        <p:txBody>
          <a:bodyPr rtlCol="0" anchor="ctr"/>
          <a:lstStyle/>
          <a:p>
            <a:pPr algn="ctr" defTabSz="795754">
              <a:defRPr/>
            </a:pPr>
            <a:endParaRPr lang="ja-JP" altLang="en-US" sz="4177" kern="0">
              <a:solidFill>
                <a:prstClr val="white"/>
              </a:solidFill>
              <a:latin typeface="游ゴシック" panose="020F0502020204030204"/>
              <a:ea typeface="游ゴシック" panose="020B0400000000000000" pitchFamily="50" charset="-128"/>
            </a:endParaRPr>
          </a:p>
        </p:txBody>
      </p:sp>
      <p:sp>
        <p:nvSpPr>
          <p:cNvPr id="72" name="テキスト ボックス 71"/>
          <p:cNvSpPr txBox="1"/>
          <p:nvPr/>
        </p:nvSpPr>
        <p:spPr>
          <a:xfrm>
            <a:off x="4496404" y="4268096"/>
            <a:ext cx="974023" cy="431080"/>
          </a:xfrm>
          <a:prstGeom prst="roundRect">
            <a:avLst>
              <a:gd name="adj" fmla="val 50000"/>
            </a:avLst>
          </a:prstGeom>
          <a:solidFill>
            <a:sysClr val="window" lastClr="FFFFFF">
              <a:lumMod val="50000"/>
            </a:sysClr>
          </a:solidFill>
        </p:spPr>
        <p:txBody>
          <a:bodyPr wrap="none" rtlCol="0" anchor="ctr">
            <a:spAutoFit/>
          </a:bodyPr>
          <a:lstStyle/>
          <a:p>
            <a:pPr algn="ctr" defTabSz="795754">
              <a:defRPr/>
            </a:pPr>
            <a:r>
              <a:rPr lang="en-US" altLang="ja-JP" sz="1392" b="1" kern="0" dirty="0">
                <a:solidFill>
                  <a:prstClr val="white"/>
                </a:solidFill>
                <a:latin typeface="Meiryo UI"/>
                <a:ea typeface="Meiryo UI"/>
                <a:cs typeface="Meiryo UI" panose="020B0604030504040204" pitchFamily="50" charset="-128"/>
              </a:rPr>
              <a:t>2018</a:t>
            </a:r>
            <a:r>
              <a:rPr lang="ja-JP" altLang="en-US" sz="1392" b="1" kern="0" dirty="0">
                <a:solidFill>
                  <a:prstClr val="white"/>
                </a:solidFill>
                <a:latin typeface="Meiryo UI"/>
                <a:ea typeface="Meiryo UI"/>
                <a:cs typeface="Meiryo UI" panose="020B0604030504040204" pitchFamily="50" charset="-128"/>
              </a:rPr>
              <a:t>年</a:t>
            </a:r>
          </a:p>
        </p:txBody>
      </p:sp>
      <p:sp>
        <p:nvSpPr>
          <p:cNvPr id="73" name="テキスト ボックス 72"/>
          <p:cNvSpPr txBox="1"/>
          <p:nvPr/>
        </p:nvSpPr>
        <p:spPr>
          <a:xfrm>
            <a:off x="2415378" y="3665699"/>
            <a:ext cx="1584088" cy="279757"/>
          </a:xfrm>
          <a:prstGeom prst="rect">
            <a:avLst/>
          </a:prstGeom>
          <a:noFill/>
        </p:spPr>
        <p:txBody>
          <a:bodyPr wrap="none" rtlCol="0">
            <a:spAutoFit/>
          </a:bodyPr>
          <a:lstStyle/>
          <a:p>
            <a:pPr defTabSz="795754">
              <a:defRPr/>
            </a:pPr>
            <a:r>
              <a:rPr kumimoji="1" lang="ja-JP" altLang="en-US" sz="1218" b="1" dirty="0">
                <a:solidFill>
                  <a:prstClr val="black"/>
                </a:solidFill>
                <a:latin typeface="メイリオ" panose="020B0604030504040204" pitchFamily="50" charset="-128"/>
                <a:ea typeface="メイリオ" panose="020B0604030504040204" pitchFamily="50" charset="-128"/>
              </a:rPr>
              <a:t>日本（全体の２％</a:t>
            </a:r>
            <a:r>
              <a:rPr kumimoji="1" lang="ja-JP" altLang="en-US" sz="1218" dirty="0">
                <a:solidFill>
                  <a:prstClr val="black"/>
                </a:solidFill>
                <a:latin typeface="メイリオ" panose="020B0604030504040204" pitchFamily="50" charset="-128"/>
                <a:ea typeface="メイリオ" panose="020B0604030504040204" pitchFamily="50" charset="-128"/>
              </a:rPr>
              <a:t>）</a:t>
            </a:r>
          </a:p>
        </p:txBody>
      </p:sp>
      <p:sp>
        <p:nvSpPr>
          <p:cNvPr id="74" name="テキスト ボックス 73"/>
          <p:cNvSpPr txBox="1"/>
          <p:nvPr/>
        </p:nvSpPr>
        <p:spPr>
          <a:xfrm>
            <a:off x="6497414" y="6248372"/>
            <a:ext cx="2459750" cy="650691"/>
          </a:xfrm>
          <a:prstGeom prst="rect">
            <a:avLst/>
          </a:prstGeom>
          <a:noFill/>
        </p:spPr>
        <p:txBody>
          <a:bodyPr wrap="square" rtlCol="0">
            <a:spAutoFit/>
          </a:bodyPr>
          <a:lstStyle/>
          <a:p>
            <a:pPr defTabSz="307873">
              <a:defRPr/>
            </a:pPr>
            <a:r>
              <a:rPr kumimoji="1" lang="ja-JP" altLang="en-US" sz="1814" dirty="0">
                <a:solidFill>
                  <a:prstClr val="black"/>
                </a:solidFill>
                <a:latin typeface="メイリオ" panose="020B0604030504040204" pitchFamily="50" charset="-128"/>
                <a:ea typeface="メイリオ" panose="020B0604030504040204" pitchFamily="50" charset="-128"/>
              </a:rPr>
              <a:t>日本の全運用額に　占める割合は</a:t>
            </a:r>
            <a:r>
              <a:rPr kumimoji="1" lang="ja-JP" altLang="en-US" sz="1814" b="1" dirty="0">
                <a:solidFill>
                  <a:srgbClr val="FF0000"/>
                </a:solidFill>
                <a:latin typeface="メイリオ" panose="020B0604030504040204" pitchFamily="50" charset="-128"/>
                <a:ea typeface="メイリオ" panose="020B0604030504040204" pitchFamily="50" charset="-128"/>
              </a:rPr>
              <a:t>約</a:t>
            </a:r>
            <a:r>
              <a:rPr kumimoji="1" lang="en-US" altLang="ja-JP" sz="1814" b="1" dirty="0">
                <a:solidFill>
                  <a:srgbClr val="FF0000"/>
                </a:solidFill>
                <a:latin typeface="メイリオ" panose="020B0604030504040204" pitchFamily="50" charset="-128"/>
                <a:ea typeface="メイリオ" panose="020B0604030504040204" pitchFamily="50" charset="-128"/>
              </a:rPr>
              <a:t>24</a:t>
            </a:r>
            <a:r>
              <a:rPr kumimoji="1" lang="ja-JP" altLang="en-US" sz="1814" b="1" dirty="0">
                <a:solidFill>
                  <a:srgbClr val="FF0000"/>
                </a:solidFill>
                <a:latin typeface="メイリオ" panose="020B0604030504040204" pitchFamily="50" charset="-128"/>
                <a:ea typeface="メイリオ" panose="020B0604030504040204" pitchFamily="50" charset="-128"/>
              </a:rPr>
              <a:t>％</a:t>
            </a:r>
          </a:p>
        </p:txBody>
      </p:sp>
      <p:sp>
        <p:nvSpPr>
          <p:cNvPr id="75" name="テキスト ボックス 74"/>
          <p:cNvSpPr txBox="1"/>
          <p:nvPr/>
        </p:nvSpPr>
        <p:spPr>
          <a:xfrm>
            <a:off x="501742" y="6467856"/>
            <a:ext cx="5259818" cy="329321"/>
          </a:xfrm>
          <a:prstGeom prst="rect">
            <a:avLst/>
          </a:prstGeom>
          <a:noFill/>
        </p:spPr>
        <p:txBody>
          <a:bodyPr wrap="square" rtlCol="0">
            <a:spAutoFit/>
          </a:bodyPr>
          <a:lstStyle/>
          <a:p>
            <a:pPr marL="307874" indent="-923622" defTabSz="1010611">
              <a:defRPr/>
            </a:pPr>
            <a:r>
              <a:rPr lang="en-US" altLang="ja-JP" sz="770" kern="0" dirty="0">
                <a:solidFill>
                  <a:prstClr val="black"/>
                </a:solidFill>
                <a:latin typeface="Meiryo UI"/>
                <a:ea typeface="Meiryo UI"/>
              </a:rPr>
              <a:t>【</a:t>
            </a:r>
            <a:r>
              <a:rPr lang="ja-JP" altLang="en-US" sz="770" kern="0" dirty="0">
                <a:solidFill>
                  <a:prstClr val="black"/>
                </a:solidFill>
                <a:latin typeface="Meiryo UI"/>
                <a:ea typeface="Meiryo UI"/>
              </a:rPr>
              <a:t>出所</a:t>
            </a:r>
            <a:r>
              <a:rPr lang="en-US" altLang="ja-JP" sz="770" kern="0" dirty="0">
                <a:solidFill>
                  <a:prstClr val="black"/>
                </a:solidFill>
                <a:latin typeface="Meiryo UI"/>
                <a:ea typeface="Meiryo UI"/>
              </a:rPr>
              <a:t>】 Global Sustainable Investment Alliance (2020), “Global Sustainable Investment Review 2020</a:t>
            </a:r>
            <a:r>
              <a:rPr lang="ja-JP" altLang="en-US" sz="770" kern="0" dirty="0">
                <a:solidFill>
                  <a:prstClr val="black"/>
                </a:solidFill>
                <a:latin typeface="Meiryo UI"/>
                <a:ea typeface="Meiryo UI"/>
              </a:rPr>
              <a:t>　及び　</a:t>
            </a:r>
            <a:r>
              <a:rPr lang="en-US" altLang="ja-JP" sz="770" kern="0" dirty="0">
                <a:solidFill>
                  <a:prstClr val="black"/>
                </a:solidFill>
                <a:latin typeface="メイリオ" panose="020B0604030504040204" pitchFamily="50" charset="-128"/>
                <a:ea typeface="メイリオ" panose="020B0604030504040204" pitchFamily="50" charset="-128"/>
              </a:rPr>
              <a:t>NPO</a:t>
            </a:r>
            <a:r>
              <a:rPr lang="ja-JP" altLang="en-US" sz="770" kern="0" dirty="0">
                <a:solidFill>
                  <a:prstClr val="black"/>
                </a:solidFill>
                <a:latin typeface="メイリオ" panose="020B0604030504040204" pitchFamily="50" charset="-128"/>
                <a:ea typeface="メイリオ" panose="020B0604030504040204" pitchFamily="50" charset="-128"/>
              </a:rPr>
              <a:t>法人日本サステナブル投資フォーラム　サステナブル投資残高調査　公表資料より環境省作成</a:t>
            </a:r>
            <a:endParaRPr lang="en-US" altLang="ja-JP" sz="770" kern="0" dirty="0">
              <a:solidFill>
                <a:prstClr val="black"/>
              </a:solidFill>
              <a:latin typeface="Meiryo UI"/>
              <a:ea typeface="Meiryo UI"/>
            </a:endParaRPr>
          </a:p>
        </p:txBody>
      </p:sp>
      <p:sp>
        <p:nvSpPr>
          <p:cNvPr id="76" name="楕円 75"/>
          <p:cNvSpPr/>
          <p:nvPr/>
        </p:nvSpPr>
        <p:spPr>
          <a:xfrm>
            <a:off x="3027498" y="4952735"/>
            <a:ext cx="1404161" cy="1341330"/>
          </a:xfrm>
          <a:prstGeom prst="ellipse">
            <a:avLst/>
          </a:prstGeom>
          <a:solidFill>
            <a:srgbClr val="4472C4">
              <a:lumMod val="60000"/>
              <a:lumOff val="40000"/>
            </a:srgbClr>
          </a:solidFill>
          <a:ln w="12700" cap="flat" cmpd="sng" algn="ctr">
            <a:noFill/>
            <a:prstDash val="solid"/>
            <a:miter lim="800000"/>
          </a:ln>
          <a:effectLst/>
        </p:spPr>
        <p:txBody>
          <a:bodyPr rtlCol="0" anchor="ctr"/>
          <a:lstStyle/>
          <a:p>
            <a:pPr algn="ctr" defTabSz="795754">
              <a:defRPr/>
            </a:pPr>
            <a:r>
              <a:rPr lang="en-US" altLang="ja-JP" sz="2052" kern="0" dirty="0">
                <a:solidFill>
                  <a:prstClr val="black"/>
                </a:solidFill>
                <a:latin typeface="メイリオ" panose="020B0604030504040204" pitchFamily="50" charset="-128"/>
                <a:ea typeface="メイリオ" panose="020B0604030504040204" pitchFamily="50" charset="-128"/>
              </a:rPr>
              <a:t>35.3</a:t>
            </a:r>
            <a:r>
              <a:rPr lang="ja-JP" altLang="en-US" sz="2052" kern="0" dirty="0">
                <a:solidFill>
                  <a:prstClr val="black"/>
                </a:solidFill>
                <a:latin typeface="メイリオ" panose="020B0604030504040204" pitchFamily="50" charset="-128"/>
                <a:ea typeface="メイリオ" panose="020B0604030504040204" pitchFamily="50" charset="-128"/>
              </a:rPr>
              <a:t>兆</a:t>
            </a:r>
            <a:endParaRPr lang="en-US" altLang="ja-JP" sz="2052" kern="0" dirty="0">
              <a:solidFill>
                <a:prstClr val="black"/>
              </a:solidFill>
              <a:latin typeface="メイリオ" panose="020B0604030504040204" pitchFamily="50" charset="-128"/>
              <a:ea typeface="メイリオ" panose="020B0604030504040204" pitchFamily="50" charset="-128"/>
            </a:endParaRPr>
          </a:p>
          <a:p>
            <a:pPr algn="ctr" defTabSz="795754">
              <a:defRPr/>
            </a:pPr>
            <a:r>
              <a:rPr lang="ja-JP" altLang="en-US" sz="2052" kern="0" dirty="0">
                <a:solidFill>
                  <a:prstClr val="black"/>
                </a:solidFill>
                <a:latin typeface="メイリオ" panose="020B0604030504040204" pitchFamily="50" charset="-128"/>
                <a:ea typeface="メイリオ" panose="020B0604030504040204" pitchFamily="50" charset="-128"/>
              </a:rPr>
              <a:t>米ドル</a:t>
            </a:r>
          </a:p>
        </p:txBody>
      </p:sp>
      <p:grpSp>
        <p:nvGrpSpPr>
          <p:cNvPr id="77" name="グループ化 76"/>
          <p:cNvGrpSpPr/>
          <p:nvPr/>
        </p:nvGrpSpPr>
        <p:grpSpPr>
          <a:xfrm>
            <a:off x="7123591" y="4918300"/>
            <a:ext cx="1396133" cy="1284029"/>
            <a:chOff x="3792879" y="5314751"/>
            <a:chExt cx="576000" cy="576000"/>
          </a:xfrm>
        </p:grpSpPr>
        <p:sp>
          <p:nvSpPr>
            <p:cNvPr id="78" name="楕円 77"/>
            <p:cNvSpPr/>
            <p:nvPr/>
          </p:nvSpPr>
          <p:spPr>
            <a:xfrm>
              <a:off x="3792879" y="5314751"/>
              <a:ext cx="576000" cy="576000"/>
            </a:xfrm>
            <a:prstGeom prst="ellipse">
              <a:avLst/>
            </a:prstGeom>
            <a:solidFill>
              <a:srgbClr val="70AD47">
                <a:lumMod val="60000"/>
                <a:lumOff val="40000"/>
              </a:srgbClr>
            </a:solidFill>
            <a:ln w="12700" cap="flat" cmpd="sng" algn="ctr">
              <a:noFill/>
              <a:prstDash val="solid"/>
              <a:miter lim="800000"/>
            </a:ln>
            <a:effectLst/>
          </p:spPr>
          <p:txBody>
            <a:bodyPr rtlCol="0" anchor="ctr"/>
            <a:lstStyle/>
            <a:p>
              <a:pPr algn="ctr" defTabSz="795754">
                <a:defRPr/>
              </a:pPr>
              <a:endParaRPr lang="ja-JP" altLang="en-US" sz="2052" kern="0" dirty="0">
                <a:solidFill>
                  <a:prstClr val="white"/>
                </a:solidFill>
                <a:latin typeface="游ゴシック" panose="020F0502020204030204"/>
                <a:ea typeface="游ゴシック" panose="020B0400000000000000" pitchFamily="50" charset="-128"/>
              </a:endParaRPr>
            </a:p>
          </p:txBody>
        </p:sp>
        <p:sp>
          <p:nvSpPr>
            <p:cNvPr id="79" name="テキスト ボックス 78"/>
            <p:cNvSpPr txBox="1"/>
            <p:nvPr/>
          </p:nvSpPr>
          <p:spPr>
            <a:xfrm>
              <a:off x="3913266" y="5477468"/>
              <a:ext cx="401570" cy="324740"/>
            </a:xfrm>
            <a:prstGeom prst="rect">
              <a:avLst/>
            </a:prstGeom>
            <a:noFill/>
          </p:spPr>
          <p:txBody>
            <a:bodyPr wrap="none" rtlCol="0">
              <a:spAutoFit/>
            </a:bodyPr>
            <a:lstStyle/>
            <a:p>
              <a:pPr defTabSz="795754">
                <a:defRPr/>
              </a:pPr>
              <a:r>
                <a:rPr lang="en-US" altLang="ja-JP" sz="2052" kern="0" dirty="0">
                  <a:solidFill>
                    <a:prstClr val="black"/>
                  </a:solidFill>
                  <a:latin typeface="メイリオ" panose="020B0604030504040204" pitchFamily="50" charset="-128"/>
                  <a:ea typeface="メイリオ" panose="020B0604030504040204" pitchFamily="50" charset="-128"/>
                </a:rPr>
                <a:t>2.9</a:t>
              </a:r>
              <a:r>
                <a:rPr lang="ja-JP" altLang="en-US" sz="2052" kern="0" dirty="0">
                  <a:solidFill>
                    <a:prstClr val="black"/>
                  </a:solidFill>
                  <a:latin typeface="メイリオ" panose="020B0604030504040204" pitchFamily="50" charset="-128"/>
                  <a:ea typeface="メイリオ" panose="020B0604030504040204" pitchFamily="50" charset="-128"/>
                </a:rPr>
                <a:t>兆</a:t>
              </a:r>
              <a:endParaRPr lang="en-US" altLang="ja-JP" sz="2052" kern="0" dirty="0">
                <a:solidFill>
                  <a:prstClr val="black"/>
                </a:solidFill>
                <a:latin typeface="メイリオ" panose="020B0604030504040204" pitchFamily="50" charset="-128"/>
                <a:ea typeface="メイリオ" panose="020B0604030504040204" pitchFamily="50" charset="-128"/>
              </a:endParaRPr>
            </a:p>
            <a:p>
              <a:pPr defTabSz="795754">
                <a:defRPr/>
              </a:pPr>
              <a:r>
                <a:rPr lang="ja-JP" altLang="en-US" sz="2052" kern="0" dirty="0">
                  <a:solidFill>
                    <a:prstClr val="black"/>
                  </a:solidFill>
                  <a:latin typeface="メイリオ" panose="020B0604030504040204" pitchFamily="50" charset="-128"/>
                  <a:ea typeface="メイリオ" panose="020B0604030504040204" pitchFamily="50" charset="-128"/>
                </a:rPr>
                <a:t>米ドル</a:t>
              </a:r>
            </a:p>
          </p:txBody>
        </p:sp>
      </p:grpSp>
      <p:sp>
        <p:nvSpPr>
          <p:cNvPr id="80" name="楕円 79"/>
          <p:cNvSpPr/>
          <p:nvPr/>
        </p:nvSpPr>
        <p:spPr>
          <a:xfrm>
            <a:off x="3835196" y="5916360"/>
            <a:ext cx="330888" cy="311562"/>
          </a:xfrm>
          <a:prstGeom prst="ellipse">
            <a:avLst/>
          </a:prstGeom>
          <a:solidFill>
            <a:srgbClr val="FF0000"/>
          </a:solidFill>
          <a:ln w="12700" cap="flat" cmpd="sng" algn="ctr">
            <a:noFill/>
            <a:prstDash val="solid"/>
            <a:miter lim="800000"/>
          </a:ln>
          <a:effectLst/>
        </p:spPr>
        <p:txBody>
          <a:bodyPr rtlCol="0" anchor="ctr"/>
          <a:lstStyle/>
          <a:p>
            <a:pPr algn="ctr" defTabSz="795754">
              <a:defRPr/>
            </a:pPr>
            <a:endParaRPr lang="ja-JP" altLang="en-US" sz="4177" kern="0" dirty="0">
              <a:solidFill>
                <a:prstClr val="white"/>
              </a:solidFill>
              <a:latin typeface="Calibri"/>
              <a:ea typeface="ＭＳ Ｐゴシック" panose="020B0600070205080204" pitchFamily="50" charset="-128"/>
            </a:endParaRPr>
          </a:p>
        </p:txBody>
      </p:sp>
      <p:sp>
        <p:nvSpPr>
          <p:cNvPr id="81" name="テキスト ボックス 80"/>
          <p:cNvSpPr txBox="1"/>
          <p:nvPr/>
        </p:nvSpPr>
        <p:spPr>
          <a:xfrm>
            <a:off x="4249542" y="6003716"/>
            <a:ext cx="1534394" cy="279757"/>
          </a:xfrm>
          <a:prstGeom prst="rect">
            <a:avLst/>
          </a:prstGeom>
          <a:noFill/>
        </p:spPr>
        <p:txBody>
          <a:bodyPr wrap="none" rtlCol="0">
            <a:spAutoFit/>
          </a:bodyPr>
          <a:lstStyle/>
          <a:p>
            <a:pPr defTabSz="795754">
              <a:defRPr/>
            </a:pPr>
            <a:r>
              <a:rPr kumimoji="1" lang="ja-JP" altLang="en-US" sz="1218" b="1" dirty="0">
                <a:solidFill>
                  <a:prstClr val="black"/>
                </a:solidFill>
                <a:latin typeface="メイリオ" panose="020B0604030504040204" pitchFamily="50" charset="-128"/>
                <a:ea typeface="メイリオ" panose="020B0604030504040204" pitchFamily="50" charset="-128"/>
              </a:rPr>
              <a:t>日本（全体の</a:t>
            </a:r>
            <a:r>
              <a:rPr kumimoji="1" lang="en-US" altLang="ja-JP" sz="1218" b="1" dirty="0">
                <a:solidFill>
                  <a:prstClr val="black"/>
                </a:solidFill>
                <a:latin typeface="メイリオ" panose="020B0604030504040204" pitchFamily="50" charset="-128"/>
                <a:ea typeface="メイリオ" panose="020B0604030504040204" pitchFamily="50" charset="-128"/>
              </a:rPr>
              <a:t>8</a:t>
            </a:r>
            <a:r>
              <a:rPr kumimoji="1" lang="ja-JP" altLang="en-US" sz="1218" b="1" dirty="0">
                <a:solidFill>
                  <a:prstClr val="black"/>
                </a:solidFill>
                <a:latin typeface="メイリオ" panose="020B0604030504040204" pitchFamily="50" charset="-128"/>
                <a:ea typeface="メイリオ" panose="020B0604030504040204" pitchFamily="50" charset="-128"/>
              </a:rPr>
              <a:t>％）</a:t>
            </a:r>
          </a:p>
        </p:txBody>
      </p:sp>
      <p:sp>
        <p:nvSpPr>
          <p:cNvPr id="82" name="左カーブ矢印 81"/>
          <p:cNvSpPr/>
          <p:nvPr/>
        </p:nvSpPr>
        <p:spPr>
          <a:xfrm rot="19205786" flipH="1">
            <a:off x="1249101" y="3565309"/>
            <a:ext cx="1072085" cy="3337423"/>
          </a:xfrm>
          <a:prstGeom prst="curvedLeftArrow">
            <a:avLst/>
          </a:prstGeom>
          <a:solidFill>
            <a:srgbClr val="5B9BD5"/>
          </a:solidFill>
          <a:ln w="12700" cap="flat" cmpd="sng" algn="ctr">
            <a:noFill/>
            <a:prstDash val="solid"/>
            <a:miter lim="800000"/>
          </a:ln>
          <a:effectLst/>
        </p:spPr>
        <p:txBody>
          <a:bodyPr rtlCol="0" anchor="ctr"/>
          <a:lstStyle/>
          <a:p>
            <a:pPr algn="ctr" defTabSz="795754">
              <a:defRPr/>
            </a:pPr>
            <a:endParaRPr lang="ja-JP" altLang="en-US" sz="4177" kern="0">
              <a:solidFill>
                <a:prstClr val="white"/>
              </a:solidFill>
              <a:latin typeface="游ゴシック" panose="020F0502020204030204"/>
              <a:ea typeface="游ゴシック" panose="020B0400000000000000" pitchFamily="50" charset="-128"/>
            </a:endParaRPr>
          </a:p>
        </p:txBody>
      </p:sp>
      <p:sp>
        <p:nvSpPr>
          <p:cNvPr id="83" name="テキスト ボックス 82"/>
          <p:cNvSpPr txBox="1"/>
          <p:nvPr/>
        </p:nvSpPr>
        <p:spPr>
          <a:xfrm>
            <a:off x="1303460" y="5324249"/>
            <a:ext cx="997389" cy="618631"/>
          </a:xfrm>
          <a:prstGeom prst="rect">
            <a:avLst/>
          </a:prstGeom>
          <a:noFill/>
        </p:spPr>
        <p:txBody>
          <a:bodyPr wrap="none" rtlCol="0">
            <a:spAutoFit/>
          </a:bodyPr>
          <a:lstStyle/>
          <a:p>
            <a:pPr algn="ctr" defTabSz="795754">
              <a:defRPr/>
            </a:pPr>
            <a:r>
              <a:rPr lang="en-US" altLang="ja-JP" sz="1710" b="1" kern="0" dirty="0">
                <a:solidFill>
                  <a:srgbClr val="002060"/>
                </a:solidFill>
                <a:effectLst>
                  <a:glow rad="101600">
                    <a:prstClr val="white">
                      <a:alpha val="60000"/>
                    </a:prstClr>
                  </a:glow>
                </a:effectLst>
                <a:latin typeface="Meiryo UI"/>
                <a:ea typeface="Meiryo UI"/>
              </a:rPr>
              <a:t>4</a:t>
            </a:r>
            <a:r>
              <a:rPr lang="ja-JP" altLang="en-US" sz="1710" b="1" kern="0" dirty="0">
                <a:solidFill>
                  <a:srgbClr val="002060"/>
                </a:solidFill>
                <a:effectLst>
                  <a:glow rad="101600">
                    <a:prstClr val="white">
                      <a:alpha val="60000"/>
                    </a:prstClr>
                  </a:glow>
                </a:effectLst>
                <a:latin typeface="Meiryo UI"/>
                <a:ea typeface="Meiryo UI"/>
              </a:rPr>
              <a:t>年で</a:t>
            </a:r>
            <a:endParaRPr lang="en-US" altLang="ja-JP" sz="1710" b="1" kern="0" dirty="0">
              <a:solidFill>
                <a:srgbClr val="002060"/>
              </a:solidFill>
              <a:effectLst>
                <a:glow rad="101600">
                  <a:prstClr val="white">
                    <a:alpha val="60000"/>
                  </a:prstClr>
                </a:glow>
              </a:effectLst>
              <a:latin typeface="Meiryo UI"/>
              <a:ea typeface="Meiryo UI"/>
            </a:endParaRPr>
          </a:p>
          <a:p>
            <a:pPr algn="ctr" defTabSz="795754">
              <a:defRPr/>
            </a:pPr>
            <a:r>
              <a:rPr lang="en-US" altLang="ja-JP" sz="1710" b="1" kern="0" dirty="0">
                <a:solidFill>
                  <a:srgbClr val="002060"/>
                </a:solidFill>
                <a:effectLst>
                  <a:glow rad="101600">
                    <a:prstClr val="white">
                      <a:alpha val="60000"/>
                    </a:prstClr>
                  </a:glow>
                </a:effectLst>
                <a:latin typeface="Meiryo UI"/>
                <a:ea typeface="Meiryo UI"/>
              </a:rPr>
              <a:t>1.5</a:t>
            </a:r>
            <a:r>
              <a:rPr lang="ja-JP" altLang="en-US" sz="1710" b="1" kern="0" dirty="0">
                <a:solidFill>
                  <a:srgbClr val="002060"/>
                </a:solidFill>
                <a:effectLst>
                  <a:glow rad="101600">
                    <a:prstClr val="white">
                      <a:alpha val="60000"/>
                    </a:prstClr>
                  </a:glow>
                </a:effectLst>
                <a:latin typeface="Meiryo UI"/>
                <a:ea typeface="Meiryo UI"/>
              </a:rPr>
              <a:t>倍増</a:t>
            </a:r>
          </a:p>
        </p:txBody>
      </p:sp>
      <p:sp>
        <p:nvSpPr>
          <p:cNvPr id="84" name="テキスト ボックス 83"/>
          <p:cNvSpPr txBox="1"/>
          <p:nvPr/>
        </p:nvSpPr>
        <p:spPr>
          <a:xfrm>
            <a:off x="981934" y="5805258"/>
            <a:ext cx="1734770" cy="355482"/>
          </a:xfrm>
          <a:prstGeom prst="rect">
            <a:avLst/>
          </a:prstGeom>
          <a:noFill/>
        </p:spPr>
        <p:txBody>
          <a:bodyPr wrap="none" rtlCol="0">
            <a:spAutoFit/>
          </a:bodyPr>
          <a:lstStyle/>
          <a:p>
            <a:pPr algn="ctr" defTabSz="795754">
              <a:defRPr/>
            </a:pPr>
            <a:r>
              <a:rPr lang="ja-JP" altLang="en-US" sz="1710" b="1" kern="0" dirty="0">
                <a:solidFill>
                  <a:srgbClr val="002060"/>
                </a:solidFill>
                <a:effectLst>
                  <a:glow rad="101600">
                    <a:prstClr val="white">
                      <a:alpha val="60000"/>
                    </a:prstClr>
                  </a:glow>
                </a:effectLst>
                <a:latin typeface="Meiryo UI"/>
                <a:ea typeface="Meiryo UI"/>
              </a:rPr>
              <a:t>約</a:t>
            </a:r>
            <a:r>
              <a:rPr lang="en-US" altLang="ja-JP" sz="1710" b="1" kern="0" dirty="0">
                <a:solidFill>
                  <a:srgbClr val="002060"/>
                </a:solidFill>
                <a:effectLst>
                  <a:glow rad="101600">
                    <a:prstClr val="white">
                      <a:alpha val="60000"/>
                    </a:prstClr>
                  </a:glow>
                </a:effectLst>
                <a:latin typeface="Meiryo UI"/>
                <a:ea typeface="Meiryo UI"/>
              </a:rPr>
              <a:t>1,364</a:t>
            </a:r>
            <a:r>
              <a:rPr lang="ja-JP" altLang="en-US" sz="1710" b="1" kern="0" dirty="0">
                <a:solidFill>
                  <a:srgbClr val="002060"/>
                </a:solidFill>
                <a:effectLst>
                  <a:glow rad="101600">
                    <a:prstClr val="white">
                      <a:alpha val="60000"/>
                    </a:prstClr>
                  </a:glow>
                </a:effectLst>
                <a:latin typeface="Meiryo UI"/>
                <a:ea typeface="Meiryo UI"/>
              </a:rPr>
              <a:t>兆円増</a:t>
            </a:r>
          </a:p>
        </p:txBody>
      </p:sp>
      <p:sp>
        <p:nvSpPr>
          <p:cNvPr id="85" name="テキスト ボックス 84"/>
          <p:cNvSpPr txBox="1"/>
          <p:nvPr/>
        </p:nvSpPr>
        <p:spPr>
          <a:xfrm>
            <a:off x="1143734" y="4254891"/>
            <a:ext cx="813044" cy="513346"/>
          </a:xfrm>
          <a:prstGeom prst="rect">
            <a:avLst/>
          </a:prstGeom>
          <a:noFill/>
        </p:spPr>
        <p:txBody>
          <a:bodyPr wrap="none" rtlCol="0">
            <a:spAutoFit/>
          </a:bodyPr>
          <a:lstStyle/>
          <a:p>
            <a:pPr algn="ctr" defTabSz="795754">
              <a:defRPr/>
            </a:pPr>
            <a:r>
              <a:rPr lang="ja-JP" altLang="en-US" sz="1368" kern="0" dirty="0">
                <a:solidFill>
                  <a:srgbClr val="002060"/>
                </a:solidFill>
                <a:effectLst>
                  <a:glow rad="101600">
                    <a:prstClr val="white">
                      <a:alpha val="60000"/>
                    </a:prstClr>
                  </a:glow>
                </a:effectLst>
                <a:latin typeface="Meiryo UI"/>
                <a:ea typeface="Meiryo UI"/>
              </a:rPr>
              <a:t>２年で</a:t>
            </a:r>
            <a:endParaRPr lang="en-US" altLang="ja-JP" sz="1368" kern="0" dirty="0">
              <a:solidFill>
                <a:srgbClr val="002060"/>
              </a:solidFill>
              <a:effectLst>
                <a:glow rad="101600">
                  <a:prstClr val="white">
                    <a:alpha val="60000"/>
                  </a:prstClr>
                </a:glow>
              </a:effectLst>
              <a:latin typeface="Meiryo UI"/>
              <a:ea typeface="Meiryo UI"/>
            </a:endParaRPr>
          </a:p>
          <a:p>
            <a:pPr algn="ctr" defTabSz="795754">
              <a:defRPr/>
            </a:pPr>
            <a:r>
              <a:rPr lang="en-US" altLang="ja-JP" sz="1368" kern="0" dirty="0">
                <a:solidFill>
                  <a:srgbClr val="002060"/>
                </a:solidFill>
                <a:effectLst>
                  <a:glow rad="101600">
                    <a:prstClr val="white">
                      <a:alpha val="60000"/>
                    </a:prstClr>
                  </a:glow>
                </a:effectLst>
                <a:latin typeface="Meiryo UI"/>
                <a:ea typeface="Meiryo UI"/>
              </a:rPr>
              <a:t>1.3</a:t>
            </a:r>
            <a:r>
              <a:rPr lang="ja-JP" altLang="en-US" sz="1368" kern="0" dirty="0">
                <a:solidFill>
                  <a:srgbClr val="002060"/>
                </a:solidFill>
                <a:effectLst>
                  <a:glow rad="101600">
                    <a:prstClr val="white">
                      <a:alpha val="60000"/>
                    </a:prstClr>
                  </a:glow>
                </a:effectLst>
                <a:latin typeface="Meiryo UI"/>
                <a:ea typeface="Meiryo UI"/>
              </a:rPr>
              <a:t>倍増</a:t>
            </a:r>
          </a:p>
        </p:txBody>
      </p:sp>
      <p:sp>
        <p:nvSpPr>
          <p:cNvPr id="86" name="テキスト ボックス 85"/>
          <p:cNvSpPr txBox="1"/>
          <p:nvPr/>
        </p:nvSpPr>
        <p:spPr>
          <a:xfrm>
            <a:off x="930196" y="4725063"/>
            <a:ext cx="1210588" cy="302840"/>
          </a:xfrm>
          <a:prstGeom prst="rect">
            <a:avLst/>
          </a:prstGeom>
          <a:noFill/>
        </p:spPr>
        <p:txBody>
          <a:bodyPr wrap="none" rtlCol="0">
            <a:spAutoFit/>
          </a:bodyPr>
          <a:lstStyle/>
          <a:p>
            <a:pPr algn="ctr" defTabSz="795754">
              <a:defRPr/>
            </a:pPr>
            <a:r>
              <a:rPr lang="ja-JP" altLang="en-US" sz="1368" kern="0" dirty="0">
                <a:solidFill>
                  <a:srgbClr val="002060"/>
                </a:solidFill>
                <a:effectLst>
                  <a:glow rad="101600">
                    <a:prstClr val="white">
                      <a:alpha val="60000"/>
                    </a:prstClr>
                  </a:glow>
                </a:effectLst>
                <a:latin typeface="Meiryo UI"/>
                <a:ea typeface="Meiryo UI"/>
              </a:rPr>
              <a:t>約</a:t>
            </a:r>
            <a:r>
              <a:rPr lang="en-US" altLang="ja-JP" sz="1368" kern="0" dirty="0">
                <a:solidFill>
                  <a:srgbClr val="002060"/>
                </a:solidFill>
                <a:effectLst>
                  <a:glow rad="101600">
                    <a:prstClr val="white">
                      <a:alpha val="60000"/>
                    </a:prstClr>
                  </a:glow>
                </a:effectLst>
                <a:latin typeface="Meiryo UI"/>
                <a:ea typeface="Meiryo UI"/>
              </a:rPr>
              <a:t>858</a:t>
            </a:r>
            <a:r>
              <a:rPr lang="ja-JP" altLang="en-US" sz="1368" kern="0" dirty="0">
                <a:solidFill>
                  <a:srgbClr val="002060"/>
                </a:solidFill>
                <a:effectLst>
                  <a:glow rad="101600">
                    <a:prstClr val="white">
                      <a:alpha val="60000"/>
                    </a:prstClr>
                  </a:glow>
                </a:effectLst>
                <a:latin typeface="Meiryo UI"/>
                <a:ea typeface="Meiryo UI"/>
              </a:rPr>
              <a:t>兆円増</a:t>
            </a:r>
          </a:p>
        </p:txBody>
      </p:sp>
      <p:sp>
        <p:nvSpPr>
          <p:cNvPr id="87" name="左カーブ矢印 86"/>
          <p:cNvSpPr/>
          <p:nvPr/>
        </p:nvSpPr>
        <p:spPr>
          <a:xfrm rot="18747731">
            <a:off x="7298073" y="2411540"/>
            <a:ext cx="928355" cy="3218619"/>
          </a:xfrm>
          <a:prstGeom prst="curvedLeftArrow">
            <a:avLst/>
          </a:prstGeom>
          <a:solidFill>
            <a:srgbClr val="92D050"/>
          </a:solidFill>
          <a:ln w="12700" cap="flat" cmpd="sng" algn="ctr">
            <a:noFill/>
            <a:prstDash val="solid"/>
            <a:miter lim="800000"/>
          </a:ln>
          <a:effectLst/>
        </p:spPr>
        <p:txBody>
          <a:bodyPr rtlCol="0" anchor="ctr"/>
          <a:lstStyle/>
          <a:p>
            <a:pPr algn="ctr" defTabSz="795754">
              <a:defRPr/>
            </a:pPr>
            <a:endParaRPr lang="ja-JP" altLang="en-US" sz="4177" kern="0">
              <a:solidFill>
                <a:prstClr val="white"/>
              </a:solidFill>
              <a:latin typeface="游ゴシック" panose="020F0502020204030204"/>
              <a:ea typeface="游ゴシック" panose="020B0400000000000000" pitchFamily="50" charset="-128"/>
            </a:endParaRPr>
          </a:p>
        </p:txBody>
      </p:sp>
      <p:cxnSp>
        <p:nvCxnSpPr>
          <p:cNvPr id="88" name="直線コネクタ 87"/>
          <p:cNvCxnSpPr/>
          <p:nvPr/>
        </p:nvCxnSpPr>
        <p:spPr>
          <a:xfrm flipV="1">
            <a:off x="4000641" y="6212051"/>
            <a:ext cx="3761609" cy="15871"/>
          </a:xfrm>
          <a:prstGeom prst="line">
            <a:avLst/>
          </a:prstGeom>
          <a:noFill/>
          <a:ln w="6350" cap="flat" cmpd="sng" algn="ctr">
            <a:solidFill>
              <a:srgbClr val="FF0000"/>
            </a:solidFill>
            <a:prstDash val="lgDash"/>
            <a:miter lim="800000"/>
          </a:ln>
          <a:effectLst/>
        </p:spPr>
      </p:cxnSp>
      <p:cxnSp>
        <p:nvCxnSpPr>
          <p:cNvPr id="89" name="直線コネクタ 88"/>
          <p:cNvCxnSpPr>
            <a:stCxn id="80" idx="0"/>
          </p:cNvCxnSpPr>
          <p:nvPr/>
        </p:nvCxnSpPr>
        <p:spPr>
          <a:xfrm flipV="1">
            <a:off x="4000641" y="4922618"/>
            <a:ext cx="3761609" cy="993742"/>
          </a:xfrm>
          <a:prstGeom prst="line">
            <a:avLst/>
          </a:prstGeom>
          <a:noFill/>
          <a:ln w="6350" cap="flat" cmpd="sng" algn="ctr">
            <a:solidFill>
              <a:srgbClr val="FF0000"/>
            </a:solidFill>
            <a:prstDash val="lgDash"/>
            <a:miter lim="800000"/>
          </a:ln>
          <a:effectLst/>
        </p:spPr>
      </p:cxnSp>
      <p:sp>
        <p:nvSpPr>
          <p:cNvPr id="90" name="テキスト ボックス 89"/>
          <p:cNvSpPr txBox="1"/>
          <p:nvPr/>
        </p:nvSpPr>
        <p:spPr>
          <a:xfrm>
            <a:off x="7015850" y="3122704"/>
            <a:ext cx="813044" cy="513346"/>
          </a:xfrm>
          <a:prstGeom prst="rect">
            <a:avLst/>
          </a:prstGeom>
          <a:noFill/>
        </p:spPr>
        <p:txBody>
          <a:bodyPr wrap="none" rtlCol="0">
            <a:spAutoFit/>
          </a:bodyPr>
          <a:lstStyle/>
          <a:p>
            <a:pPr algn="ctr" defTabSz="795754">
              <a:defRPr/>
            </a:pPr>
            <a:r>
              <a:rPr lang="ja-JP" altLang="en-US" sz="1368" kern="0" dirty="0">
                <a:solidFill>
                  <a:srgbClr val="FF0000"/>
                </a:solidFill>
                <a:effectLst>
                  <a:glow rad="101600">
                    <a:prstClr val="white">
                      <a:alpha val="60000"/>
                    </a:prstClr>
                  </a:glow>
                </a:effectLst>
                <a:latin typeface="Meiryo UI"/>
                <a:ea typeface="Meiryo UI"/>
              </a:rPr>
              <a:t>２年で</a:t>
            </a:r>
            <a:endParaRPr lang="en-US" altLang="ja-JP" sz="1368" kern="0" dirty="0">
              <a:solidFill>
                <a:srgbClr val="FF0000"/>
              </a:solidFill>
              <a:effectLst>
                <a:glow rad="101600">
                  <a:prstClr val="white">
                    <a:alpha val="60000"/>
                  </a:prstClr>
                </a:glow>
              </a:effectLst>
              <a:latin typeface="Meiryo UI"/>
              <a:ea typeface="Meiryo UI"/>
            </a:endParaRPr>
          </a:p>
          <a:p>
            <a:pPr algn="ctr" defTabSz="795754">
              <a:defRPr/>
            </a:pPr>
            <a:r>
              <a:rPr lang="en-US" altLang="ja-JP" sz="1368" kern="0" dirty="0">
                <a:solidFill>
                  <a:srgbClr val="FF0000"/>
                </a:solidFill>
                <a:effectLst>
                  <a:glow rad="101600">
                    <a:prstClr val="white">
                      <a:alpha val="60000"/>
                    </a:prstClr>
                  </a:glow>
                </a:effectLst>
                <a:latin typeface="Meiryo UI"/>
                <a:ea typeface="Meiryo UI"/>
              </a:rPr>
              <a:t>4.2</a:t>
            </a:r>
            <a:r>
              <a:rPr lang="ja-JP" altLang="en-US" sz="1368" kern="0" dirty="0">
                <a:solidFill>
                  <a:srgbClr val="FF0000"/>
                </a:solidFill>
                <a:effectLst>
                  <a:glow rad="101600">
                    <a:prstClr val="white">
                      <a:alpha val="60000"/>
                    </a:prstClr>
                  </a:glow>
                </a:effectLst>
                <a:latin typeface="Meiryo UI"/>
                <a:ea typeface="Meiryo UI"/>
              </a:rPr>
              <a:t>倍増</a:t>
            </a:r>
          </a:p>
        </p:txBody>
      </p:sp>
      <p:sp>
        <p:nvSpPr>
          <p:cNvPr id="91" name="テキスト ボックス 90"/>
          <p:cNvSpPr txBox="1"/>
          <p:nvPr/>
        </p:nvSpPr>
        <p:spPr>
          <a:xfrm>
            <a:off x="6855626" y="3616667"/>
            <a:ext cx="1210588" cy="302840"/>
          </a:xfrm>
          <a:prstGeom prst="rect">
            <a:avLst/>
          </a:prstGeom>
          <a:noFill/>
        </p:spPr>
        <p:txBody>
          <a:bodyPr wrap="none" rtlCol="0">
            <a:spAutoFit/>
          </a:bodyPr>
          <a:lstStyle/>
          <a:p>
            <a:pPr algn="ctr" defTabSz="795754">
              <a:defRPr/>
            </a:pPr>
            <a:r>
              <a:rPr lang="ja-JP" altLang="en-US" sz="1368" kern="0" dirty="0">
                <a:solidFill>
                  <a:srgbClr val="FF0000"/>
                </a:solidFill>
                <a:effectLst>
                  <a:glow rad="101600">
                    <a:prstClr val="white">
                      <a:alpha val="60000"/>
                    </a:prstClr>
                  </a:glow>
                </a:effectLst>
                <a:latin typeface="Meiryo UI"/>
                <a:ea typeface="Meiryo UI"/>
              </a:rPr>
              <a:t>約</a:t>
            </a:r>
            <a:r>
              <a:rPr lang="en-US" altLang="ja-JP" sz="1368" kern="0" dirty="0">
                <a:solidFill>
                  <a:srgbClr val="FF0000"/>
                </a:solidFill>
                <a:effectLst>
                  <a:glow rad="101600">
                    <a:prstClr val="white">
                      <a:alpha val="60000"/>
                    </a:prstClr>
                  </a:glow>
                </a:effectLst>
                <a:latin typeface="Meiryo UI"/>
                <a:ea typeface="Meiryo UI"/>
              </a:rPr>
              <a:t>176</a:t>
            </a:r>
            <a:r>
              <a:rPr lang="ja-JP" altLang="en-US" sz="1368" kern="0" dirty="0">
                <a:solidFill>
                  <a:srgbClr val="FF0000"/>
                </a:solidFill>
                <a:effectLst>
                  <a:glow rad="101600">
                    <a:prstClr val="white">
                      <a:alpha val="60000"/>
                    </a:prstClr>
                  </a:glow>
                </a:effectLst>
                <a:latin typeface="Meiryo UI"/>
                <a:ea typeface="Meiryo UI"/>
              </a:rPr>
              <a:t>兆円増</a:t>
            </a:r>
          </a:p>
        </p:txBody>
      </p:sp>
      <p:sp>
        <p:nvSpPr>
          <p:cNvPr id="92" name="テキスト ボックス 91"/>
          <p:cNvSpPr txBox="1"/>
          <p:nvPr/>
        </p:nvSpPr>
        <p:spPr>
          <a:xfrm>
            <a:off x="8041186" y="4088499"/>
            <a:ext cx="997389" cy="618631"/>
          </a:xfrm>
          <a:prstGeom prst="rect">
            <a:avLst/>
          </a:prstGeom>
          <a:noFill/>
        </p:spPr>
        <p:txBody>
          <a:bodyPr wrap="none" rtlCol="0">
            <a:spAutoFit/>
          </a:bodyPr>
          <a:lstStyle/>
          <a:p>
            <a:pPr algn="ctr" defTabSz="795754">
              <a:defRPr/>
            </a:pPr>
            <a:r>
              <a:rPr lang="en-US" altLang="ja-JP" sz="1710" b="1" kern="0" dirty="0">
                <a:solidFill>
                  <a:srgbClr val="FF0000"/>
                </a:solidFill>
                <a:effectLst>
                  <a:glow rad="101600">
                    <a:prstClr val="white">
                      <a:alpha val="60000"/>
                    </a:prstClr>
                  </a:glow>
                </a:effectLst>
                <a:latin typeface="Meiryo UI"/>
                <a:ea typeface="Meiryo UI"/>
              </a:rPr>
              <a:t>4</a:t>
            </a:r>
            <a:r>
              <a:rPr lang="ja-JP" altLang="en-US" sz="1710" b="1" kern="0" dirty="0">
                <a:solidFill>
                  <a:srgbClr val="FF0000"/>
                </a:solidFill>
                <a:effectLst>
                  <a:glow rad="101600">
                    <a:prstClr val="white">
                      <a:alpha val="60000"/>
                    </a:prstClr>
                  </a:glow>
                </a:effectLst>
                <a:latin typeface="Meiryo UI"/>
                <a:ea typeface="Meiryo UI"/>
              </a:rPr>
              <a:t>年で</a:t>
            </a:r>
            <a:endParaRPr lang="en-US" altLang="ja-JP" sz="1710" b="1" kern="0" dirty="0">
              <a:solidFill>
                <a:srgbClr val="FF0000"/>
              </a:solidFill>
              <a:effectLst>
                <a:glow rad="101600">
                  <a:prstClr val="white">
                    <a:alpha val="60000"/>
                  </a:prstClr>
                </a:glow>
              </a:effectLst>
              <a:latin typeface="Meiryo UI"/>
              <a:ea typeface="Meiryo UI"/>
            </a:endParaRPr>
          </a:p>
          <a:p>
            <a:pPr algn="ctr" defTabSz="795754">
              <a:defRPr/>
            </a:pPr>
            <a:r>
              <a:rPr lang="en-US" altLang="ja-JP" sz="1710" b="1" kern="0" dirty="0">
                <a:solidFill>
                  <a:srgbClr val="FF0000"/>
                </a:solidFill>
                <a:effectLst>
                  <a:glow rad="101600">
                    <a:prstClr val="white">
                      <a:alpha val="60000"/>
                    </a:prstClr>
                  </a:glow>
                </a:effectLst>
                <a:latin typeface="Meiryo UI"/>
                <a:ea typeface="Meiryo UI"/>
              </a:rPr>
              <a:t>5.8</a:t>
            </a:r>
            <a:r>
              <a:rPr lang="ja-JP" altLang="en-US" sz="1710" b="1" kern="0" dirty="0">
                <a:solidFill>
                  <a:srgbClr val="FF0000"/>
                </a:solidFill>
                <a:effectLst>
                  <a:glow rad="101600">
                    <a:prstClr val="white">
                      <a:alpha val="60000"/>
                    </a:prstClr>
                  </a:glow>
                </a:effectLst>
                <a:latin typeface="Meiryo UI"/>
                <a:ea typeface="Meiryo UI"/>
              </a:rPr>
              <a:t>倍増</a:t>
            </a:r>
          </a:p>
        </p:txBody>
      </p:sp>
      <p:sp>
        <p:nvSpPr>
          <p:cNvPr id="93" name="テキスト ボックス 92"/>
          <p:cNvSpPr txBox="1"/>
          <p:nvPr/>
        </p:nvSpPr>
        <p:spPr>
          <a:xfrm>
            <a:off x="7838590" y="4575181"/>
            <a:ext cx="1510350" cy="355482"/>
          </a:xfrm>
          <a:prstGeom prst="rect">
            <a:avLst/>
          </a:prstGeom>
          <a:noFill/>
        </p:spPr>
        <p:txBody>
          <a:bodyPr wrap="none" rtlCol="0">
            <a:spAutoFit/>
          </a:bodyPr>
          <a:lstStyle/>
          <a:p>
            <a:pPr algn="ctr" defTabSz="795754">
              <a:defRPr/>
            </a:pPr>
            <a:r>
              <a:rPr lang="ja-JP" altLang="en-US" sz="1710" b="1" kern="0" dirty="0">
                <a:solidFill>
                  <a:srgbClr val="FF0000"/>
                </a:solidFill>
                <a:effectLst>
                  <a:glow rad="101600">
                    <a:prstClr val="white">
                      <a:alpha val="60000"/>
                    </a:prstClr>
                  </a:glow>
                </a:effectLst>
                <a:latin typeface="Meiryo UI"/>
                <a:ea typeface="Meiryo UI"/>
              </a:rPr>
              <a:t>約</a:t>
            </a:r>
            <a:r>
              <a:rPr lang="en-US" altLang="ja-JP" sz="1710" b="1" kern="0" dirty="0">
                <a:solidFill>
                  <a:srgbClr val="FF0000"/>
                </a:solidFill>
                <a:effectLst>
                  <a:glow rad="101600">
                    <a:prstClr val="white">
                      <a:alpha val="60000"/>
                    </a:prstClr>
                  </a:glow>
                </a:effectLst>
                <a:latin typeface="Meiryo UI"/>
                <a:ea typeface="Meiryo UI"/>
              </a:rPr>
              <a:t>264</a:t>
            </a:r>
            <a:r>
              <a:rPr lang="ja-JP" altLang="en-US" sz="1710" b="1" kern="0" dirty="0">
                <a:solidFill>
                  <a:srgbClr val="FF0000"/>
                </a:solidFill>
                <a:effectLst>
                  <a:glow rad="101600">
                    <a:prstClr val="white">
                      <a:alpha val="60000"/>
                    </a:prstClr>
                  </a:glow>
                </a:effectLst>
                <a:latin typeface="Meiryo UI"/>
                <a:ea typeface="Meiryo UI"/>
              </a:rPr>
              <a:t>兆円増</a:t>
            </a:r>
          </a:p>
        </p:txBody>
      </p:sp>
      <p:sp>
        <p:nvSpPr>
          <p:cNvPr id="94" name="テキスト ボックス 93"/>
          <p:cNvSpPr txBox="1"/>
          <p:nvPr/>
        </p:nvSpPr>
        <p:spPr>
          <a:xfrm>
            <a:off x="4519782" y="5416197"/>
            <a:ext cx="974023" cy="431080"/>
          </a:xfrm>
          <a:prstGeom prst="roundRect">
            <a:avLst>
              <a:gd name="adj" fmla="val 50000"/>
            </a:avLst>
          </a:prstGeom>
          <a:solidFill>
            <a:sysClr val="window" lastClr="FFFFFF">
              <a:lumMod val="50000"/>
            </a:sysClr>
          </a:solidFill>
        </p:spPr>
        <p:txBody>
          <a:bodyPr wrap="none" rtlCol="0" anchor="ctr">
            <a:spAutoFit/>
          </a:bodyPr>
          <a:lstStyle/>
          <a:p>
            <a:pPr algn="ctr" defTabSz="795754">
              <a:defRPr/>
            </a:pPr>
            <a:r>
              <a:rPr lang="en-US" altLang="ja-JP" sz="1392" b="1" kern="0" dirty="0">
                <a:solidFill>
                  <a:prstClr val="white"/>
                </a:solidFill>
                <a:latin typeface="Meiryo UI"/>
                <a:ea typeface="Meiryo UI"/>
                <a:cs typeface="Meiryo UI" panose="020B0604030504040204" pitchFamily="50" charset="-128"/>
              </a:rPr>
              <a:t>2020</a:t>
            </a:r>
            <a:r>
              <a:rPr lang="ja-JP" altLang="en-US" sz="1392" b="1" kern="0" dirty="0">
                <a:solidFill>
                  <a:prstClr val="white"/>
                </a:solidFill>
                <a:latin typeface="Meiryo UI"/>
                <a:ea typeface="Meiryo UI"/>
                <a:cs typeface="Meiryo UI" panose="020B0604030504040204" pitchFamily="50" charset="-128"/>
              </a:rPr>
              <a:t>年</a:t>
            </a:r>
          </a:p>
        </p:txBody>
      </p:sp>
      <p:sp>
        <p:nvSpPr>
          <p:cNvPr id="95" name="テキスト ボックス 94"/>
          <p:cNvSpPr txBox="1"/>
          <p:nvPr/>
        </p:nvSpPr>
        <p:spPr>
          <a:xfrm>
            <a:off x="4485201" y="3057657"/>
            <a:ext cx="974023" cy="431080"/>
          </a:xfrm>
          <a:prstGeom prst="roundRect">
            <a:avLst>
              <a:gd name="adj" fmla="val 50000"/>
            </a:avLst>
          </a:prstGeom>
          <a:solidFill>
            <a:sysClr val="window" lastClr="FFFFFF">
              <a:lumMod val="50000"/>
            </a:sysClr>
          </a:solidFill>
        </p:spPr>
        <p:txBody>
          <a:bodyPr wrap="none" rtlCol="0" anchor="ctr">
            <a:spAutoFit/>
          </a:bodyPr>
          <a:lstStyle/>
          <a:p>
            <a:pPr algn="ctr" defTabSz="795754">
              <a:defRPr/>
            </a:pPr>
            <a:r>
              <a:rPr lang="en-US" altLang="ja-JP" sz="1392" b="1" kern="0" dirty="0">
                <a:solidFill>
                  <a:prstClr val="white"/>
                </a:solidFill>
                <a:latin typeface="Meiryo UI"/>
                <a:ea typeface="Meiryo UI"/>
                <a:cs typeface="Meiryo UI" panose="020B0604030504040204" pitchFamily="50" charset="-128"/>
              </a:rPr>
              <a:t>2016</a:t>
            </a:r>
            <a:r>
              <a:rPr lang="ja-JP" altLang="en-US" sz="1392" b="1" kern="0" dirty="0">
                <a:solidFill>
                  <a:prstClr val="white"/>
                </a:solidFill>
                <a:latin typeface="Meiryo UI"/>
                <a:ea typeface="Meiryo UI"/>
                <a:cs typeface="Meiryo UI" panose="020B0604030504040204" pitchFamily="50" charset="-128"/>
              </a:rPr>
              <a:t>年</a:t>
            </a:r>
          </a:p>
        </p:txBody>
      </p:sp>
      <p:sp>
        <p:nvSpPr>
          <p:cNvPr id="97" name="テキスト ボックス 96">
            <a:extLst>
              <a:ext uri="{FF2B5EF4-FFF2-40B4-BE49-F238E27FC236}">
                <a16:creationId xmlns:a16="http://schemas.microsoft.com/office/drawing/2014/main" id="{10D3DE30-A543-E378-9520-F5E437281B93}"/>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128549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7B644-9485-8139-B1E9-FE684C3885E0}"/>
              </a:ext>
            </a:extLst>
          </p:cNvPr>
          <p:cNvSpPr>
            <a:spLocks noGrp="1"/>
          </p:cNvSpPr>
          <p:nvPr>
            <p:ph type="title"/>
          </p:nvPr>
        </p:nvSpPr>
        <p:spPr/>
        <p:txBody>
          <a:bodyPr/>
          <a:lstStyle/>
          <a:p>
            <a:r>
              <a:rPr lang="en-US" altLang="ja-JP" sz="2000" dirty="0"/>
              <a:t>702</a:t>
            </a:r>
            <a:r>
              <a:rPr lang="ja-JP" altLang="en-US" sz="2000" dirty="0"/>
              <a:t>自治体がゼロカーボンシティ表明</a:t>
            </a:r>
            <a:r>
              <a:rPr lang="ja-JP" altLang="en-US" sz="1200" dirty="0"/>
              <a:t>（</a:t>
            </a:r>
            <a:r>
              <a:rPr lang="en-US" altLang="ja-JP" sz="1200" dirty="0"/>
              <a:t>2050</a:t>
            </a:r>
            <a:r>
              <a:rPr lang="ja-JP" altLang="en-US" sz="1200" dirty="0"/>
              <a:t>年</a:t>
            </a:r>
            <a:r>
              <a:rPr lang="en-US" altLang="ja-JP" sz="1200" dirty="0"/>
              <a:t>CO2</a:t>
            </a:r>
            <a:r>
              <a:rPr lang="ja-JP" altLang="en-US" sz="1200" dirty="0"/>
              <a:t>排出実質ゼロ目標）</a:t>
            </a:r>
            <a:br>
              <a:rPr lang="en-US" altLang="ja-JP" sz="2800" dirty="0"/>
            </a:br>
            <a:r>
              <a:rPr lang="zh-TW" altLang="en-US" sz="1800" dirty="0"/>
              <a:t>総人口</a:t>
            </a:r>
            <a:r>
              <a:rPr lang="ja-JP" altLang="en-US" sz="1800" dirty="0"/>
              <a:t>で</a:t>
            </a:r>
            <a:r>
              <a:rPr lang="zh-TW" altLang="en-US" sz="2000" dirty="0">
                <a:solidFill>
                  <a:srgbClr val="FF0000"/>
                </a:solidFill>
              </a:rPr>
              <a:t>約</a:t>
            </a:r>
            <a:r>
              <a:rPr lang="en-US" altLang="zh-TW" sz="2000" dirty="0">
                <a:solidFill>
                  <a:srgbClr val="FF0000"/>
                </a:solidFill>
              </a:rPr>
              <a:t>1</a:t>
            </a:r>
            <a:r>
              <a:rPr lang="zh-TW" altLang="en-US" sz="2000" dirty="0">
                <a:solidFill>
                  <a:srgbClr val="FF0000"/>
                </a:solidFill>
              </a:rPr>
              <a:t>億</a:t>
            </a:r>
            <a:r>
              <a:rPr lang="en-US" altLang="zh-TW" sz="2000" dirty="0">
                <a:solidFill>
                  <a:srgbClr val="FF0000"/>
                </a:solidFill>
              </a:rPr>
              <a:t>1,</a:t>
            </a:r>
            <a:r>
              <a:rPr lang="en-US" altLang="ja-JP" sz="2000" dirty="0">
                <a:solidFill>
                  <a:srgbClr val="FF0000"/>
                </a:solidFill>
              </a:rPr>
              <a:t>837</a:t>
            </a:r>
            <a:r>
              <a:rPr lang="zh-TW" altLang="en-US" sz="2000" dirty="0">
                <a:solidFill>
                  <a:srgbClr val="FF0000"/>
                </a:solidFill>
              </a:rPr>
              <a:t>万人</a:t>
            </a:r>
            <a:r>
              <a:rPr lang="ja-JP" altLang="en-US" sz="1800" dirty="0"/>
              <a:t>に相当　</a:t>
            </a:r>
            <a:r>
              <a:rPr lang="en-US" altLang="ja-JP" sz="1400" dirty="0"/>
              <a:t>※2022</a:t>
            </a:r>
            <a:r>
              <a:rPr lang="ja-JP" altLang="en-US" sz="1400" dirty="0"/>
              <a:t>年５月末</a:t>
            </a:r>
            <a:endParaRPr kumimoji="1" lang="ja-JP" altLang="en-US" sz="1800" dirty="0"/>
          </a:p>
        </p:txBody>
      </p:sp>
      <p:grpSp>
        <p:nvGrpSpPr>
          <p:cNvPr id="4" name="グループ化 3">
            <a:extLst>
              <a:ext uri="{FF2B5EF4-FFF2-40B4-BE49-F238E27FC236}">
                <a16:creationId xmlns:a16="http://schemas.microsoft.com/office/drawing/2014/main" id="{EB05635D-E943-9906-E5BD-F6AA21036D99}"/>
              </a:ext>
            </a:extLst>
          </p:cNvPr>
          <p:cNvGrpSpPr/>
          <p:nvPr/>
        </p:nvGrpSpPr>
        <p:grpSpPr>
          <a:xfrm>
            <a:off x="-275354" y="1636909"/>
            <a:ext cx="3880177" cy="3880177"/>
            <a:chOff x="-417387" y="2147290"/>
            <a:chExt cx="4277177" cy="4277177"/>
          </a:xfrm>
        </p:grpSpPr>
        <p:grpSp>
          <p:nvGrpSpPr>
            <p:cNvPr id="5" name="グループ化 4">
              <a:extLst>
                <a:ext uri="{FF2B5EF4-FFF2-40B4-BE49-F238E27FC236}">
                  <a16:creationId xmlns:a16="http://schemas.microsoft.com/office/drawing/2014/main" id="{5456F182-95E1-56AD-482E-D522B83E2CE9}"/>
                </a:ext>
              </a:extLst>
            </p:cNvPr>
            <p:cNvGrpSpPr/>
            <p:nvPr/>
          </p:nvGrpSpPr>
          <p:grpSpPr>
            <a:xfrm>
              <a:off x="-417387" y="2147290"/>
              <a:ext cx="4277177" cy="4277177"/>
              <a:chOff x="-4904330" y="2114953"/>
              <a:chExt cx="4277177" cy="4277177"/>
            </a:xfrm>
          </p:grpSpPr>
          <p:grpSp>
            <p:nvGrpSpPr>
              <p:cNvPr id="7" name="グループ化 6">
                <a:extLst>
                  <a:ext uri="{FF2B5EF4-FFF2-40B4-BE49-F238E27FC236}">
                    <a16:creationId xmlns:a16="http://schemas.microsoft.com/office/drawing/2014/main" id="{4984AB64-C10B-EC46-3AC1-521EDE6F2F13}"/>
                  </a:ext>
                </a:extLst>
              </p:cNvPr>
              <p:cNvGrpSpPr/>
              <p:nvPr/>
            </p:nvGrpSpPr>
            <p:grpSpPr>
              <a:xfrm>
                <a:off x="-4904330" y="2114953"/>
                <a:ext cx="4277177" cy="4277177"/>
                <a:chOff x="-3647469" y="2236125"/>
                <a:chExt cx="4277177" cy="4277177"/>
              </a:xfrm>
            </p:grpSpPr>
            <p:pic>
              <p:nvPicPr>
                <p:cNvPr id="10" name="図 9" descr="マップ&#10;&#10;自動的に生成された説明">
                  <a:extLst>
                    <a:ext uri="{FF2B5EF4-FFF2-40B4-BE49-F238E27FC236}">
                      <a16:creationId xmlns:a16="http://schemas.microsoft.com/office/drawing/2014/main" id="{B77CC63F-C416-1218-D092-9CA6C4F87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469" y="2236125"/>
                  <a:ext cx="4277177" cy="4277177"/>
                </a:xfrm>
                <a:prstGeom prst="rect">
                  <a:avLst/>
                </a:prstGeom>
              </p:spPr>
            </p:pic>
            <p:sp>
              <p:nvSpPr>
                <p:cNvPr id="11" name="正方形/長方形 10">
                  <a:extLst>
                    <a:ext uri="{FF2B5EF4-FFF2-40B4-BE49-F238E27FC236}">
                      <a16:creationId xmlns:a16="http://schemas.microsoft.com/office/drawing/2014/main" id="{B9318E3A-8C7C-8FD6-0BF9-FA6BB606A7EE}"/>
                    </a:ext>
                  </a:extLst>
                </p:cNvPr>
                <p:cNvSpPr/>
                <p:nvPr/>
              </p:nvSpPr>
              <p:spPr>
                <a:xfrm>
                  <a:off x="-2935014" y="2427903"/>
                  <a:ext cx="1008112" cy="215444"/>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defTabSz="829440">
                    <a:defRPr/>
                  </a:pPr>
                  <a:endParaRPr lang="ja-JP" altLang="en-US" sz="1452" kern="0" dirty="0">
                    <a:solidFill>
                      <a:prstClr val="black"/>
                    </a:solidFill>
                    <a:latin typeface="Meiryo UI"/>
                    <a:ea typeface="Meiryo UI"/>
                  </a:endParaRPr>
                </a:p>
              </p:txBody>
            </p:sp>
          </p:grpSp>
          <p:sp>
            <p:nvSpPr>
              <p:cNvPr id="8" name="テキスト ボックス 7">
                <a:extLst>
                  <a:ext uri="{FF2B5EF4-FFF2-40B4-BE49-F238E27FC236}">
                    <a16:creationId xmlns:a16="http://schemas.microsoft.com/office/drawing/2014/main" id="{439EBA3D-83D7-41F1-9F37-47A9EE6AB835}"/>
                  </a:ext>
                </a:extLst>
              </p:cNvPr>
              <p:cNvSpPr txBox="1"/>
              <p:nvPr/>
            </p:nvSpPr>
            <p:spPr>
              <a:xfrm>
                <a:off x="-3943126" y="2392118"/>
                <a:ext cx="1030435" cy="224905"/>
              </a:xfrm>
              <a:prstGeom prst="rect">
                <a:avLst/>
              </a:prstGeom>
              <a:noFill/>
              <a:ln>
                <a:noFill/>
              </a:ln>
            </p:spPr>
            <p:txBody>
              <a:bodyPr wrap="square" rtlCol="0">
                <a:spAutoFit/>
              </a:bodyPr>
              <a:lstStyle/>
              <a:p>
                <a:pPr defTabSz="890598">
                  <a:defRPr/>
                </a:pPr>
                <a:r>
                  <a:rPr lang="ja-JP" altLang="en-US" sz="726" b="1" kern="0" dirty="0">
                    <a:solidFill>
                      <a:prstClr val="black"/>
                    </a:solidFill>
                    <a:latin typeface="Verdana" panose="020B0604030504040204" pitchFamily="34" charset="0"/>
                    <a:ea typeface="Verdana" panose="020B0604030504040204" pitchFamily="34" charset="0"/>
                    <a:cs typeface="Verdana" panose="020B0604030504040204" pitchFamily="34" charset="0"/>
                  </a:rPr>
                  <a:t>：都道府県表明済</a:t>
                </a:r>
                <a:endParaRPr lang="en-US" altLang="ja-JP" sz="726" b="1"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正方形/長方形 8">
                <a:extLst>
                  <a:ext uri="{FF2B5EF4-FFF2-40B4-BE49-F238E27FC236}">
                    <a16:creationId xmlns:a16="http://schemas.microsoft.com/office/drawing/2014/main" id="{8281DFD5-99BA-6005-93B0-0913DB5019AD}"/>
                  </a:ext>
                </a:extLst>
              </p:cNvPr>
              <p:cNvSpPr/>
              <p:nvPr/>
            </p:nvSpPr>
            <p:spPr>
              <a:xfrm>
                <a:off x="-4111941" y="2447304"/>
                <a:ext cx="248749" cy="121937"/>
              </a:xfrm>
              <a:prstGeom prst="rect">
                <a:avLst/>
              </a:prstGeom>
              <a:solidFill>
                <a:srgbClr val="FF7F27"/>
              </a:solidFill>
              <a:ln w="12700" cap="flat" cmpd="sng" algn="ctr">
                <a:noFill/>
                <a:prstDash val="solid"/>
                <a:miter lim="800000"/>
              </a:ln>
              <a:effectLst/>
            </p:spPr>
            <p:txBody>
              <a:bodyPr lIns="0" tIns="0" rIns="0" bIns="0" rtlCol="0" anchor="ctr"/>
              <a:lstStyle/>
              <a:p>
                <a:pPr algn="ctr" defTabSz="829440">
                  <a:defRPr/>
                </a:pPr>
                <a:endParaRPr lang="ja-JP" altLang="en-US" sz="1452" kern="0" dirty="0">
                  <a:solidFill>
                    <a:prstClr val="black"/>
                  </a:solidFill>
                  <a:latin typeface="Meiryo UI"/>
                  <a:ea typeface="Meiryo UI"/>
                </a:endParaRPr>
              </a:p>
            </p:txBody>
          </p:sp>
        </p:grpSp>
        <p:sp>
          <p:nvSpPr>
            <p:cNvPr id="6" name="正方形/長方形 5">
              <a:extLst>
                <a:ext uri="{FF2B5EF4-FFF2-40B4-BE49-F238E27FC236}">
                  <a16:creationId xmlns:a16="http://schemas.microsoft.com/office/drawing/2014/main" id="{4F0A0475-CEE8-FBC8-0E4C-7CB1011983D7}"/>
                </a:ext>
              </a:extLst>
            </p:cNvPr>
            <p:cNvSpPr/>
            <p:nvPr/>
          </p:nvSpPr>
          <p:spPr>
            <a:xfrm rot="19800000">
              <a:off x="597532" y="3515449"/>
              <a:ext cx="1241450" cy="215444"/>
            </a:xfrm>
            <a:prstGeom prst="rect">
              <a:avLst/>
            </a:prstGeom>
            <a:solidFill>
              <a:sysClr val="window" lastClr="FFFFFF"/>
            </a:solidFill>
            <a:ln w="12700" cap="flat" cmpd="sng" algn="ctr">
              <a:noFill/>
              <a:prstDash val="solid"/>
              <a:miter lim="800000"/>
            </a:ln>
            <a:effectLst/>
          </p:spPr>
          <p:txBody>
            <a:bodyPr lIns="0" tIns="0" rIns="0" bIns="0" rtlCol="0" anchor="ctr"/>
            <a:lstStyle/>
            <a:p>
              <a:pPr algn="ctr" defTabSz="829440">
                <a:defRPr/>
              </a:pPr>
              <a:endParaRPr lang="ja-JP" altLang="en-US" sz="1452" kern="0" dirty="0">
                <a:solidFill>
                  <a:prstClr val="black"/>
                </a:solidFill>
                <a:latin typeface="Meiryo UI"/>
                <a:ea typeface="Meiryo UI"/>
              </a:endParaRPr>
            </a:p>
          </p:txBody>
        </p:sp>
      </p:grpSp>
      <p:grpSp>
        <p:nvGrpSpPr>
          <p:cNvPr id="13" name="グループ化 12">
            <a:extLst>
              <a:ext uri="{FF2B5EF4-FFF2-40B4-BE49-F238E27FC236}">
                <a16:creationId xmlns:a16="http://schemas.microsoft.com/office/drawing/2014/main" id="{3E934E76-F39D-2D90-4D28-7FA23CC60497}"/>
              </a:ext>
            </a:extLst>
          </p:cNvPr>
          <p:cNvGrpSpPr/>
          <p:nvPr/>
        </p:nvGrpSpPr>
        <p:grpSpPr>
          <a:xfrm>
            <a:off x="261318" y="1013396"/>
            <a:ext cx="9402889" cy="365892"/>
            <a:chOff x="161331" y="1792146"/>
            <a:chExt cx="10364944" cy="403328"/>
          </a:xfrm>
        </p:grpSpPr>
        <p:sp>
          <p:nvSpPr>
            <p:cNvPr id="14" name="正方形/長方形 13">
              <a:extLst>
                <a:ext uri="{FF2B5EF4-FFF2-40B4-BE49-F238E27FC236}">
                  <a16:creationId xmlns:a16="http://schemas.microsoft.com/office/drawing/2014/main" id="{95A68AAA-8288-EE05-CF94-28EB4BBACAD0}"/>
                </a:ext>
              </a:extLst>
            </p:cNvPr>
            <p:cNvSpPr/>
            <p:nvPr/>
          </p:nvSpPr>
          <p:spPr>
            <a:xfrm>
              <a:off x="161331" y="1792146"/>
              <a:ext cx="3701112" cy="403328"/>
            </a:xfrm>
            <a:prstGeom prst="rect">
              <a:avLst/>
            </a:prstGeom>
            <a:solidFill>
              <a:sysClr val="windowText" lastClr="000000">
                <a:lumMod val="65000"/>
                <a:lumOff val="35000"/>
              </a:sysClr>
            </a:solidFill>
            <a:ln w="28575" cap="flat" cmpd="sng" algn="ctr">
              <a:noFill/>
              <a:prstDash val="solid"/>
            </a:ln>
            <a:effectLst/>
          </p:spPr>
          <p:txBody>
            <a:bodyPr rtlCol="0" anchor="ctr"/>
            <a:lstStyle/>
            <a:p>
              <a:pPr algn="ctr" defTabSz="829560">
                <a:defRPr/>
              </a:pPr>
              <a:r>
                <a:rPr lang="ja-JP" altLang="en-US" sz="1814" b="1" kern="0" dirty="0">
                  <a:solidFill>
                    <a:prstClr val="white"/>
                  </a:solidFill>
                  <a:latin typeface="Meiryo UI"/>
                  <a:ea typeface="Meiryo UI"/>
                </a:rPr>
                <a:t>表明都道府県（</a:t>
              </a:r>
              <a:r>
                <a:rPr lang="en-US" altLang="ja-JP" sz="1814" b="1" kern="0" dirty="0">
                  <a:solidFill>
                    <a:prstClr val="white"/>
                  </a:solidFill>
                  <a:latin typeface="Meiryo UI"/>
                  <a:ea typeface="Meiryo UI"/>
                </a:rPr>
                <a:t>1</a:t>
              </a:r>
              <a:r>
                <a:rPr lang="ja-JP" altLang="en-US" sz="1814" b="1" kern="0" dirty="0">
                  <a:solidFill>
                    <a:prstClr val="white"/>
                  </a:solidFill>
                  <a:latin typeface="Meiryo UI"/>
                  <a:ea typeface="Meiryo UI"/>
                </a:rPr>
                <a:t>億</a:t>
              </a:r>
              <a:r>
                <a:rPr lang="en-US" altLang="ja-JP" sz="1814" b="1" kern="0" dirty="0">
                  <a:solidFill>
                    <a:prstClr val="white"/>
                  </a:solidFill>
                  <a:latin typeface="Meiryo UI"/>
                  <a:ea typeface="Meiryo UI"/>
                </a:rPr>
                <a:t>590</a:t>
              </a:r>
              <a:r>
                <a:rPr lang="ja-JP" altLang="en-US" sz="1814" b="1" kern="0" dirty="0">
                  <a:solidFill>
                    <a:prstClr val="white"/>
                  </a:solidFill>
                  <a:latin typeface="Meiryo UI"/>
                  <a:ea typeface="Meiryo UI"/>
                </a:rPr>
                <a:t>万人）</a:t>
              </a:r>
            </a:p>
          </p:txBody>
        </p:sp>
        <p:sp>
          <p:nvSpPr>
            <p:cNvPr id="15" name="正方形/長方形 14">
              <a:extLst>
                <a:ext uri="{FF2B5EF4-FFF2-40B4-BE49-F238E27FC236}">
                  <a16:creationId xmlns:a16="http://schemas.microsoft.com/office/drawing/2014/main" id="{E5618AA9-EC17-5FF7-1C20-6924ECA4C98F}"/>
                </a:ext>
              </a:extLst>
            </p:cNvPr>
            <p:cNvSpPr/>
            <p:nvPr/>
          </p:nvSpPr>
          <p:spPr>
            <a:xfrm>
              <a:off x="3977754" y="1792146"/>
              <a:ext cx="6548521" cy="403328"/>
            </a:xfrm>
            <a:prstGeom prst="rect">
              <a:avLst/>
            </a:prstGeom>
            <a:solidFill>
              <a:sysClr val="windowText" lastClr="000000">
                <a:lumMod val="65000"/>
                <a:lumOff val="35000"/>
              </a:sysClr>
            </a:solidFill>
            <a:ln w="28575" cap="flat" cmpd="sng" algn="ctr">
              <a:noFill/>
              <a:prstDash val="solid"/>
            </a:ln>
            <a:effectLst/>
          </p:spPr>
          <p:txBody>
            <a:bodyPr rtlCol="0" anchor="ctr"/>
            <a:lstStyle/>
            <a:p>
              <a:pPr algn="ctr" defTabSz="829560">
                <a:defRPr/>
              </a:pPr>
              <a:r>
                <a:rPr lang="zh-CN" altLang="en-US" sz="1814" b="1" kern="0" dirty="0">
                  <a:solidFill>
                    <a:prstClr val="white"/>
                  </a:solidFill>
                  <a:latin typeface="Meiryo UI"/>
                  <a:ea typeface="Meiryo UI"/>
                </a:rPr>
                <a:t>表明市区町村（</a:t>
              </a:r>
              <a:r>
                <a:rPr lang="en-US" altLang="ja-JP" sz="1814" b="1" kern="0" dirty="0">
                  <a:solidFill>
                    <a:prstClr val="white"/>
                  </a:solidFill>
                  <a:latin typeface="Meiryo UI"/>
                  <a:ea typeface="Meiryo UI"/>
                </a:rPr>
                <a:t>8,559</a:t>
              </a:r>
              <a:r>
                <a:rPr lang="zh-CN" altLang="en-US" sz="1814" b="1" kern="0" dirty="0">
                  <a:solidFill>
                    <a:prstClr val="white"/>
                  </a:solidFill>
                  <a:latin typeface="Meiryo UI"/>
                  <a:ea typeface="Meiryo UI"/>
                </a:rPr>
                <a:t>万人）</a:t>
              </a:r>
            </a:p>
          </p:txBody>
        </p:sp>
      </p:grpSp>
      <p:grpSp>
        <p:nvGrpSpPr>
          <p:cNvPr id="16" name="グループ化 15">
            <a:extLst>
              <a:ext uri="{FF2B5EF4-FFF2-40B4-BE49-F238E27FC236}">
                <a16:creationId xmlns:a16="http://schemas.microsoft.com/office/drawing/2014/main" id="{6B6A6F4F-E7DD-29FF-1C67-779394EA2EE0}"/>
              </a:ext>
            </a:extLst>
          </p:cNvPr>
          <p:cNvGrpSpPr/>
          <p:nvPr/>
        </p:nvGrpSpPr>
        <p:grpSpPr>
          <a:xfrm>
            <a:off x="641593" y="4626151"/>
            <a:ext cx="3030963" cy="1811112"/>
            <a:chOff x="-6070" y="5314397"/>
            <a:chExt cx="2651562" cy="2264042"/>
          </a:xfrm>
        </p:grpSpPr>
        <p:grpSp>
          <p:nvGrpSpPr>
            <p:cNvPr id="17" name="グループ化 16">
              <a:extLst>
                <a:ext uri="{FF2B5EF4-FFF2-40B4-BE49-F238E27FC236}">
                  <a16:creationId xmlns:a16="http://schemas.microsoft.com/office/drawing/2014/main" id="{61D4A9A8-5B91-0ABF-9CFE-7FA93ADAC11F}"/>
                </a:ext>
              </a:extLst>
            </p:cNvPr>
            <p:cNvGrpSpPr/>
            <p:nvPr/>
          </p:nvGrpSpPr>
          <p:grpSpPr>
            <a:xfrm>
              <a:off x="-6070" y="5380138"/>
              <a:ext cx="2651562" cy="2198301"/>
              <a:chOff x="364642" y="5152424"/>
              <a:chExt cx="2874635" cy="2209038"/>
            </a:xfrm>
          </p:grpSpPr>
          <p:graphicFrame>
            <p:nvGraphicFramePr>
              <p:cNvPr id="21" name="グラフ 20">
                <a:extLst>
                  <a:ext uri="{FF2B5EF4-FFF2-40B4-BE49-F238E27FC236}">
                    <a16:creationId xmlns:a16="http://schemas.microsoft.com/office/drawing/2014/main" id="{15F6C360-1CFF-67AF-C4BC-101D49B38B71}"/>
                  </a:ext>
                </a:extLst>
              </p:cNvPr>
              <p:cNvGraphicFramePr>
                <a:graphicFrameLocks/>
              </p:cNvGraphicFramePr>
              <p:nvPr/>
            </p:nvGraphicFramePr>
            <p:xfrm>
              <a:off x="364642" y="5349536"/>
              <a:ext cx="2874635" cy="2011926"/>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19">
                <a:extLst>
                  <a:ext uri="{FF2B5EF4-FFF2-40B4-BE49-F238E27FC236}">
                    <a16:creationId xmlns:a16="http://schemas.microsoft.com/office/drawing/2014/main" id="{382BBD37-30ED-4E20-DD29-C7CFAC1F87AB}"/>
                  </a:ext>
                </a:extLst>
              </p:cNvPr>
              <p:cNvSpPr txBox="1"/>
              <p:nvPr/>
            </p:nvSpPr>
            <p:spPr>
              <a:xfrm>
                <a:off x="1900975" y="5152424"/>
                <a:ext cx="1286540" cy="42971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81707">
                  <a:defRPr/>
                </a:pPr>
                <a:r>
                  <a:rPr lang="en-US" altLang="ja-JP" sz="1270" b="1" u="sng" kern="0" dirty="0">
                    <a:solidFill>
                      <a:srgbClr val="FF0000"/>
                    </a:solidFill>
                    <a:latin typeface="ＭＳ Ｐゴシック" panose="020B0600070205080204" pitchFamily="50" charset="-128"/>
                    <a:ea typeface="ＭＳ Ｐゴシック" panose="020B0600070205080204" pitchFamily="50" charset="-128"/>
                  </a:rPr>
                  <a:t>1</a:t>
                </a:r>
                <a:r>
                  <a:rPr lang="ja-JP" altLang="en-US" sz="1270" b="1" u="sng" kern="0" dirty="0">
                    <a:solidFill>
                      <a:srgbClr val="FF0000"/>
                    </a:solidFill>
                    <a:latin typeface="ＭＳ Ｐゴシック" panose="020B0600070205080204" pitchFamily="50" charset="-128"/>
                    <a:ea typeface="ＭＳ Ｐゴシック" panose="020B0600070205080204" pitchFamily="50" charset="-128"/>
                  </a:rPr>
                  <a:t>億</a:t>
                </a:r>
                <a:r>
                  <a:rPr lang="en-US" altLang="ja-JP" sz="1270" b="1" u="sng" kern="0" dirty="0">
                    <a:solidFill>
                      <a:srgbClr val="FF0000"/>
                    </a:solidFill>
                    <a:latin typeface="ＭＳ Ｐゴシック" panose="020B0600070205080204" pitchFamily="50" charset="-128"/>
                    <a:ea typeface="ＭＳ Ｐゴシック" panose="020B0600070205080204" pitchFamily="50" charset="-128"/>
                  </a:rPr>
                  <a:t>1,837</a:t>
                </a:r>
                <a:r>
                  <a:rPr lang="ja-JP" altLang="en-US" sz="1270" b="1" u="sng" kern="0" dirty="0">
                    <a:solidFill>
                      <a:srgbClr val="FF0000"/>
                    </a:solidFill>
                    <a:latin typeface="ＭＳ Ｐゴシック" panose="020B0600070205080204" pitchFamily="50" charset="-128"/>
                    <a:ea typeface="ＭＳ Ｐゴシック" panose="020B0600070205080204" pitchFamily="50" charset="-128"/>
                  </a:rPr>
                  <a:t>万人</a:t>
                </a:r>
                <a:endParaRPr lang="en-US" altLang="ja-JP" sz="1452" b="1" u="sng" kern="0" dirty="0">
                  <a:solidFill>
                    <a:prstClr val="black"/>
                  </a:solidFill>
                  <a:latin typeface="ＭＳ Ｐゴシック" panose="020B0600070205080204" pitchFamily="50" charset="-128"/>
                  <a:ea typeface="ＭＳ Ｐゴシック" panose="020B0600070205080204" pitchFamily="50" charset="-128"/>
                </a:endParaRPr>
              </a:p>
              <a:p>
                <a:pPr algn="ctr" defTabSz="981707">
                  <a:defRPr/>
                </a:pPr>
                <a:r>
                  <a:rPr lang="en-US" altLang="ja-JP" sz="953" b="1" kern="0" dirty="0">
                    <a:solidFill>
                      <a:prstClr val="black"/>
                    </a:solidFill>
                    <a:latin typeface="ＭＳ Ｐゴシック" panose="020B0600070205080204" pitchFamily="50" charset="-128"/>
                    <a:ea typeface="ＭＳ Ｐゴシック" panose="020B0600070205080204" pitchFamily="50" charset="-128"/>
                  </a:rPr>
                  <a:t>702</a:t>
                </a:r>
                <a:r>
                  <a:rPr lang="ja-JP" altLang="en-US" sz="907" kern="0" dirty="0">
                    <a:solidFill>
                      <a:prstClr val="black"/>
                    </a:solidFill>
                    <a:latin typeface="ＭＳ Ｐゴシック" panose="020B0600070205080204" pitchFamily="50" charset="-128"/>
                    <a:ea typeface="ＭＳ Ｐゴシック" panose="020B0600070205080204" pitchFamily="50" charset="-128"/>
                  </a:rPr>
                  <a:t>自治体</a:t>
                </a:r>
              </a:p>
            </p:txBody>
          </p:sp>
          <p:sp>
            <p:nvSpPr>
              <p:cNvPr id="23" name="テキスト ボックス 19">
                <a:extLst>
                  <a:ext uri="{FF2B5EF4-FFF2-40B4-BE49-F238E27FC236}">
                    <a16:creationId xmlns:a16="http://schemas.microsoft.com/office/drawing/2014/main" id="{110E96C6-14A2-8CF6-F75F-3B007FAD25A9}"/>
                  </a:ext>
                </a:extLst>
              </p:cNvPr>
              <p:cNvSpPr txBox="1"/>
              <p:nvPr/>
            </p:nvSpPr>
            <p:spPr>
              <a:xfrm>
                <a:off x="806181" y="6354436"/>
                <a:ext cx="674233" cy="46491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81707">
                  <a:defRPr/>
                </a:pPr>
                <a:r>
                  <a:rPr lang="en-US" altLang="ja-JP" sz="1452" b="1" u="sng" kern="0" dirty="0">
                    <a:solidFill>
                      <a:prstClr val="black"/>
                    </a:solidFill>
                    <a:latin typeface="ＭＳ Ｐゴシック" panose="020B0600070205080204" pitchFamily="50" charset="-128"/>
                    <a:ea typeface="ＭＳ Ｐゴシック" panose="020B0600070205080204" pitchFamily="50" charset="-128"/>
                  </a:rPr>
                  <a:t>1956</a:t>
                </a:r>
                <a:r>
                  <a:rPr lang="ja-JP" altLang="en-US" sz="953" b="1" u="sng" kern="0" dirty="0">
                    <a:solidFill>
                      <a:prstClr val="black"/>
                    </a:solidFill>
                    <a:latin typeface="ＭＳ Ｐゴシック" panose="020B0600070205080204" pitchFamily="50" charset="-128"/>
                    <a:ea typeface="ＭＳ Ｐゴシック" panose="020B0600070205080204" pitchFamily="50" charset="-128"/>
                  </a:rPr>
                  <a:t>万人</a:t>
                </a:r>
                <a:endParaRPr lang="en-US" altLang="ja-JP" sz="953" b="1" u="sng" kern="0" dirty="0">
                  <a:solidFill>
                    <a:prstClr val="black"/>
                  </a:solidFill>
                  <a:latin typeface="ＭＳ Ｐゴシック" panose="020B0600070205080204" pitchFamily="50" charset="-128"/>
                  <a:ea typeface="ＭＳ Ｐゴシック" panose="020B0600070205080204" pitchFamily="50" charset="-128"/>
                </a:endParaRPr>
              </a:p>
              <a:p>
                <a:pPr algn="ctr" defTabSz="981707">
                  <a:defRPr/>
                </a:pPr>
                <a:r>
                  <a:rPr lang="en-US" altLang="ja-JP" sz="953" b="1" kern="0" dirty="0">
                    <a:solidFill>
                      <a:prstClr val="black"/>
                    </a:solidFill>
                    <a:latin typeface="ＭＳ Ｐゴシック" panose="020B0600070205080204" pitchFamily="50" charset="-128"/>
                    <a:ea typeface="ＭＳ Ｐゴシック" panose="020B0600070205080204" pitchFamily="50" charset="-128"/>
                  </a:rPr>
                  <a:t>4</a:t>
                </a:r>
                <a:r>
                  <a:rPr lang="ja-JP" altLang="en-US" sz="953" kern="0" dirty="0">
                    <a:solidFill>
                      <a:prstClr val="black"/>
                    </a:solidFill>
                    <a:latin typeface="ＭＳ Ｐゴシック" panose="020B0600070205080204" pitchFamily="50" charset="-128"/>
                    <a:ea typeface="ＭＳ Ｐゴシック" panose="020B0600070205080204" pitchFamily="50" charset="-128"/>
                  </a:rPr>
                  <a:t>自治体</a:t>
                </a:r>
              </a:p>
            </p:txBody>
          </p:sp>
        </p:grpSp>
        <p:grpSp>
          <p:nvGrpSpPr>
            <p:cNvPr id="18" name="グループ化 17">
              <a:extLst>
                <a:ext uri="{FF2B5EF4-FFF2-40B4-BE49-F238E27FC236}">
                  <a16:creationId xmlns:a16="http://schemas.microsoft.com/office/drawing/2014/main" id="{D812B7A7-1352-FDAD-BD47-F9451049A05D}"/>
                </a:ext>
              </a:extLst>
            </p:cNvPr>
            <p:cNvGrpSpPr/>
            <p:nvPr/>
          </p:nvGrpSpPr>
          <p:grpSpPr>
            <a:xfrm>
              <a:off x="205650" y="5314397"/>
              <a:ext cx="2302764" cy="252000"/>
              <a:chOff x="205650" y="1760377"/>
              <a:chExt cx="2302764" cy="252000"/>
            </a:xfrm>
          </p:grpSpPr>
          <p:sp>
            <p:nvSpPr>
              <p:cNvPr id="19" name="テキスト ボックス 18">
                <a:extLst>
                  <a:ext uri="{FF2B5EF4-FFF2-40B4-BE49-F238E27FC236}">
                    <a16:creationId xmlns:a16="http://schemas.microsoft.com/office/drawing/2014/main" id="{D86C5E94-A170-1F95-DD69-0C7319657C6D}"/>
                  </a:ext>
                </a:extLst>
              </p:cNvPr>
              <p:cNvSpPr txBox="1"/>
              <p:nvPr/>
            </p:nvSpPr>
            <p:spPr>
              <a:xfrm>
                <a:off x="348414" y="1760377"/>
                <a:ext cx="2160000" cy="252000"/>
              </a:xfrm>
              <a:prstGeom prst="rect">
                <a:avLst/>
              </a:prstGeom>
              <a:noFill/>
              <a:ln>
                <a:noFill/>
              </a:ln>
            </p:spPr>
            <p:txBody>
              <a:bodyPr wrap="square" lIns="36000" tIns="0" rIns="0" bIns="0" rtlCol="0" anchor="ctr">
                <a:noAutofit/>
              </a:bodyPr>
              <a:lstStyle/>
              <a:p>
                <a:pPr defTabSz="914292">
                  <a:defRPr/>
                </a:pPr>
                <a:r>
                  <a:rPr lang="ja-JP" altLang="en-US" sz="1089" b="1" kern="0" dirty="0">
                    <a:solidFill>
                      <a:prstClr val="black"/>
                    </a:solidFill>
                    <a:latin typeface="Meiryo UI"/>
                    <a:ea typeface="Meiryo UI"/>
                    <a:cs typeface="Verdana" panose="020B0604030504040204" pitchFamily="34" charset="0"/>
                  </a:rPr>
                  <a:t>自治体人口・数の推移</a:t>
                </a:r>
              </a:p>
            </p:txBody>
          </p:sp>
          <p:sp>
            <p:nvSpPr>
              <p:cNvPr id="20" name="正方形/長方形 19">
                <a:extLst>
                  <a:ext uri="{FF2B5EF4-FFF2-40B4-BE49-F238E27FC236}">
                    <a16:creationId xmlns:a16="http://schemas.microsoft.com/office/drawing/2014/main" id="{B352D04E-A141-73A5-DF1D-EEA99E4E5635}"/>
                  </a:ext>
                </a:extLst>
              </p:cNvPr>
              <p:cNvSpPr/>
              <p:nvPr/>
            </p:nvSpPr>
            <p:spPr>
              <a:xfrm>
                <a:off x="205650" y="1760377"/>
                <a:ext cx="72000" cy="252000"/>
              </a:xfrm>
              <a:prstGeom prst="rect">
                <a:avLst/>
              </a:prstGeom>
              <a:solidFill>
                <a:srgbClr val="9BBB59"/>
              </a:solidFill>
              <a:ln w="25400" cap="flat" cmpd="sng" algn="ctr">
                <a:noFill/>
                <a:prstDash val="solid"/>
              </a:ln>
              <a:effectLst/>
            </p:spPr>
            <p:txBody>
              <a:bodyPr rtlCol="0" anchor="ctr"/>
              <a:lstStyle/>
              <a:p>
                <a:pPr algn="ctr" defTabSz="914406">
                  <a:defRPr/>
                </a:pPr>
                <a:endParaRPr lang="ja-JP" altLang="en-US" kern="0">
                  <a:solidFill>
                    <a:prstClr val="white"/>
                  </a:solidFill>
                  <a:latin typeface="Calibri"/>
                  <a:ea typeface="ＭＳ Ｐゴシック" panose="020B0600070205080204" pitchFamily="50" charset="-128"/>
                </a:endParaRPr>
              </a:p>
            </p:txBody>
          </p:sp>
        </p:grpSp>
      </p:grpSp>
      <p:sp>
        <p:nvSpPr>
          <p:cNvPr id="24" name="テキスト ボックス 23">
            <a:extLst>
              <a:ext uri="{FF2B5EF4-FFF2-40B4-BE49-F238E27FC236}">
                <a16:creationId xmlns:a16="http://schemas.microsoft.com/office/drawing/2014/main" id="{DE060C7D-7B68-BD95-D444-21850DBE7703}"/>
              </a:ext>
            </a:extLst>
          </p:cNvPr>
          <p:cNvSpPr txBox="1"/>
          <p:nvPr/>
        </p:nvSpPr>
        <p:spPr>
          <a:xfrm>
            <a:off x="3711838" y="6188170"/>
            <a:ext cx="5487245" cy="204030"/>
          </a:xfrm>
          <a:prstGeom prst="rect">
            <a:avLst/>
          </a:prstGeom>
          <a:noFill/>
        </p:spPr>
        <p:txBody>
          <a:bodyPr wrap="square" rtlCol="0">
            <a:spAutoFit/>
          </a:bodyPr>
          <a:lstStyle/>
          <a:p>
            <a:pPr defTabSz="890598">
              <a:defRPr/>
            </a:pPr>
            <a:r>
              <a:rPr kumimoji="1" lang="ja-JP" altLang="en-US" sz="726" dirty="0">
                <a:solidFill>
                  <a:prstClr val="black"/>
                </a:solidFill>
                <a:latin typeface="Verdana" panose="020B0604030504040204" pitchFamily="34" charset="0"/>
                <a:ea typeface="Verdana" panose="020B0604030504040204" pitchFamily="34" charset="0"/>
                <a:cs typeface="Verdana" panose="020B0604030504040204" pitchFamily="34" charset="0"/>
              </a:rPr>
              <a:t>＊朱書きは表明都道府県、その他の色書きはそれぞれ共同表明団体、市区町村の表明のない都道府県名は省略</a:t>
            </a:r>
          </a:p>
        </p:txBody>
      </p:sp>
      <p:grpSp>
        <p:nvGrpSpPr>
          <p:cNvPr id="25" name="グループ化 24">
            <a:extLst>
              <a:ext uri="{FF2B5EF4-FFF2-40B4-BE49-F238E27FC236}">
                <a16:creationId xmlns:a16="http://schemas.microsoft.com/office/drawing/2014/main" id="{5CC3D14E-55CF-20D0-B6D1-47A88A740205}"/>
              </a:ext>
            </a:extLst>
          </p:cNvPr>
          <p:cNvGrpSpPr>
            <a:grpSpLocks noChangeAspect="1"/>
          </p:cNvGrpSpPr>
          <p:nvPr/>
        </p:nvGrpSpPr>
        <p:grpSpPr>
          <a:xfrm>
            <a:off x="641593" y="2457176"/>
            <a:ext cx="991148" cy="728867"/>
            <a:chOff x="3483202" y="1813953"/>
            <a:chExt cx="1849136" cy="1359811"/>
          </a:xfrm>
        </p:grpSpPr>
        <p:cxnSp>
          <p:nvCxnSpPr>
            <p:cNvPr id="26" name="直線コネクタ 25">
              <a:extLst>
                <a:ext uri="{FF2B5EF4-FFF2-40B4-BE49-F238E27FC236}">
                  <a16:creationId xmlns:a16="http://schemas.microsoft.com/office/drawing/2014/main" id="{59C8545A-6AF5-AD4A-4AB4-5E50CA0F9870}"/>
                </a:ext>
              </a:extLst>
            </p:cNvPr>
            <p:cNvCxnSpPr/>
            <p:nvPr/>
          </p:nvCxnSpPr>
          <p:spPr>
            <a:xfrm flipV="1">
              <a:off x="3483202" y="2749709"/>
              <a:ext cx="1061292" cy="424055"/>
            </a:xfrm>
            <a:prstGeom prst="line">
              <a:avLst/>
            </a:prstGeom>
            <a:noFill/>
            <a:ln w="12700" cap="flat" cmpd="sng" algn="ctr">
              <a:solidFill>
                <a:srgbClr val="4F81BD">
                  <a:shade val="95000"/>
                  <a:satMod val="105000"/>
                </a:srgbClr>
              </a:solidFill>
              <a:prstDash val="solid"/>
            </a:ln>
            <a:effectLst/>
          </p:spPr>
        </p:cxnSp>
        <p:cxnSp>
          <p:nvCxnSpPr>
            <p:cNvPr id="27" name="直線コネクタ 26">
              <a:extLst>
                <a:ext uri="{FF2B5EF4-FFF2-40B4-BE49-F238E27FC236}">
                  <a16:creationId xmlns:a16="http://schemas.microsoft.com/office/drawing/2014/main" id="{B2297083-FF61-C797-0FEE-48801FF43962}"/>
                </a:ext>
              </a:extLst>
            </p:cNvPr>
            <p:cNvCxnSpPr/>
            <p:nvPr/>
          </p:nvCxnSpPr>
          <p:spPr>
            <a:xfrm flipV="1">
              <a:off x="4543832" y="1813953"/>
              <a:ext cx="788506" cy="935756"/>
            </a:xfrm>
            <a:prstGeom prst="line">
              <a:avLst/>
            </a:prstGeom>
            <a:noFill/>
            <a:ln w="12700" cap="flat" cmpd="sng" algn="ctr">
              <a:solidFill>
                <a:srgbClr val="4F81BD">
                  <a:shade val="95000"/>
                  <a:satMod val="105000"/>
                </a:srgbClr>
              </a:solidFill>
              <a:prstDash val="solid"/>
            </a:ln>
            <a:effectLst/>
          </p:spPr>
        </p:cxnSp>
      </p:grpSp>
      <p:pic>
        <p:nvPicPr>
          <p:cNvPr id="28" name="図 27">
            <a:extLst>
              <a:ext uri="{FF2B5EF4-FFF2-40B4-BE49-F238E27FC236}">
                <a16:creationId xmlns:a16="http://schemas.microsoft.com/office/drawing/2014/main" id="{A7E3518C-2CFA-3AAB-C61C-6AD3771CAAC4}"/>
              </a:ext>
            </a:extLst>
          </p:cNvPr>
          <p:cNvPicPr>
            <a:picLocks noChangeAspect="1"/>
          </p:cNvPicPr>
          <p:nvPr/>
        </p:nvPicPr>
        <p:blipFill>
          <a:blip r:embed="rId4"/>
          <a:stretch>
            <a:fillRect/>
          </a:stretch>
        </p:blipFill>
        <p:spPr>
          <a:xfrm>
            <a:off x="3715655" y="1663201"/>
            <a:ext cx="5940699" cy="4460279"/>
          </a:xfrm>
          <a:prstGeom prst="rect">
            <a:avLst/>
          </a:prstGeom>
        </p:spPr>
      </p:pic>
      <p:sp>
        <p:nvSpPr>
          <p:cNvPr id="31" name="テキスト ボックス 30">
            <a:extLst>
              <a:ext uri="{FF2B5EF4-FFF2-40B4-BE49-F238E27FC236}">
                <a16:creationId xmlns:a16="http://schemas.microsoft.com/office/drawing/2014/main" id="{A4343FFF-13D1-8902-2B9E-7BBA74124375}"/>
              </a:ext>
            </a:extLst>
          </p:cNvPr>
          <p:cNvSpPr txBox="1"/>
          <p:nvPr/>
        </p:nvSpPr>
        <p:spPr>
          <a:xfrm>
            <a:off x="4034318" y="1332190"/>
            <a:ext cx="6009841" cy="371512"/>
          </a:xfrm>
          <a:prstGeom prst="rect">
            <a:avLst/>
          </a:prstGeom>
          <a:noFill/>
        </p:spPr>
        <p:txBody>
          <a:bodyPr wrap="square">
            <a:spAutoFit/>
          </a:bodyPr>
          <a:lstStyle/>
          <a:p>
            <a:pPr defTabSz="829544"/>
            <a:r>
              <a:rPr kumimoji="1" lang="en-US" altLang="ja-JP" sz="1814" b="1" dirty="0">
                <a:solidFill>
                  <a:prstClr val="black"/>
                </a:solidFill>
                <a:latin typeface="Meiryo UI" panose="020B0604030504040204" pitchFamily="50" charset="-128"/>
                <a:ea typeface="Meiryo UI" panose="020B0604030504040204" pitchFamily="50" charset="-128"/>
              </a:rPr>
              <a:t>4</a:t>
            </a:r>
            <a:r>
              <a:rPr kumimoji="1" lang="ja-JP" altLang="en-US" sz="1814" b="1" dirty="0">
                <a:solidFill>
                  <a:prstClr val="black"/>
                </a:solidFill>
                <a:latin typeface="Meiryo UI" panose="020B0604030504040204" pitchFamily="50" charset="-128"/>
                <a:ea typeface="Meiryo UI" panose="020B0604030504040204" pitchFamily="50" charset="-128"/>
              </a:rPr>
              <a:t>２都道府県、</a:t>
            </a:r>
            <a:r>
              <a:rPr kumimoji="1" lang="en-US" altLang="ja-JP" sz="1814" b="1" dirty="0">
                <a:solidFill>
                  <a:prstClr val="black"/>
                </a:solidFill>
                <a:latin typeface="Meiryo UI" panose="020B0604030504040204" pitchFamily="50" charset="-128"/>
                <a:ea typeface="Meiryo UI" panose="020B0604030504040204" pitchFamily="50" charset="-128"/>
              </a:rPr>
              <a:t>4</a:t>
            </a:r>
            <a:r>
              <a:rPr kumimoji="1" lang="ja-JP" altLang="en-US" sz="1814" b="1" dirty="0">
                <a:solidFill>
                  <a:prstClr val="black"/>
                </a:solidFill>
                <a:latin typeface="Meiryo UI" panose="020B0604030504040204" pitchFamily="50" charset="-128"/>
                <a:ea typeface="Meiryo UI" panose="020B0604030504040204" pitchFamily="50" charset="-128"/>
              </a:rPr>
              <a:t>１</a:t>
            </a:r>
            <a:r>
              <a:rPr kumimoji="1" lang="en-US" altLang="ja-JP" sz="1814" b="1" dirty="0">
                <a:solidFill>
                  <a:prstClr val="black"/>
                </a:solidFill>
                <a:latin typeface="Meiryo UI" panose="020B0604030504040204" pitchFamily="50" charset="-128"/>
                <a:ea typeface="Meiryo UI" panose="020B0604030504040204" pitchFamily="50" charset="-128"/>
              </a:rPr>
              <a:t>5</a:t>
            </a:r>
            <a:r>
              <a:rPr kumimoji="1" lang="ja-JP" altLang="en-US" sz="1814" b="1" dirty="0">
                <a:solidFill>
                  <a:prstClr val="black"/>
                </a:solidFill>
                <a:latin typeface="Meiryo UI" panose="020B0604030504040204" pitchFamily="50" charset="-128"/>
                <a:ea typeface="Meiryo UI" panose="020B0604030504040204" pitchFamily="50" charset="-128"/>
              </a:rPr>
              <a:t>市、</a:t>
            </a:r>
            <a:r>
              <a:rPr kumimoji="1" lang="en-US" altLang="ja-JP" sz="1814" b="1" dirty="0">
                <a:solidFill>
                  <a:prstClr val="black"/>
                </a:solidFill>
                <a:latin typeface="Meiryo UI" panose="020B0604030504040204" pitchFamily="50" charset="-128"/>
                <a:ea typeface="Meiryo UI" panose="020B0604030504040204" pitchFamily="50" charset="-128"/>
              </a:rPr>
              <a:t>20</a:t>
            </a:r>
            <a:r>
              <a:rPr kumimoji="1" lang="ja-JP" altLang="en-US" sz="1814" b="1" dirty="0">
                <a:solidFill>
                  <a:prstClr val="black"/>
                </a:solidFill>
                <a:latin typeface="Meiryo UI" panose="020B0604030504040204" pitchFamily="50" charset="-128"/>
                <a:ea typeface="Meiryo UI" panose="020B0604030504040204" pitchFamily="50" charset="-128"/>
              </a:rPr>
              <a:t>特別区、</a:t>
            </a:r>
            <a:r>
              <a:rPr kumimoji="1" lang="en-US" altLang="ja-JP" sz="1814" b="1" dirty="0">
                <a:solidFill>
                  <a:prstClr val="black"/>
                </a:solidFill>
                <a:latin typeface="Meiryo UI" panose="020B0604030504040204" pitchFamily="50" charset="-128"/>
                <a:ea typeface="Meiryo UI" panose="020B0604030504040204" pitchFamily="50" charset="-128"/>
              </a:rPr>
              <a:t>189</a:t>
            </a:r>
            <a:r>
              <a:rPr kumimoji="1" lang="ja-JP" altLang="en-US" sz="1814" b="1" dirty="0">
                <a:solidFill>
                  <a:prstClr val="black"/>
                </a:solidFill>
                <a:latin typeface="Meiryo UI" panose="020B0604030504040204" pitchFamily="50" charset="-128"/>
                <a:ea typeface="Meiryo UI" panose="020B0604030504040204" pitchFamily="50" charset="-128"/>
              </a:rPr>
              <a:t>町、</a:t>
            </a:r>
            <a:r>
              <a:rPr kumimoji="1" lang="en-US" altLang="ja-JP" sz="1814" b="1" dirty="0">
                <a:solidFill>
                  <a:prstClr val="black"/>
                </a:solidFill>
                <a:latin typeface="Meiryo UI" panose="020B0604030504040204" pitchFamily="50" charset="-128"/>
                <a:ea typeface="Meiryo UI" panose="020B0604030504040204" pitchFamily="50" charset="-128"/>
              </a:rPr>
              <a:t>36</a:t>
            </a:r>
            <a:r>
              <a:rPr kumimoji="1" lang="ja-JP" altLang="en-US" sz="1814" b="1" dirty="0">
                <a:solidFill>
                  <a:prstClr val="black"/>
                </a:solidFill>
                <a:latin typeface="Meiryo UI" panose="020B0604030504040204" pitchFamily="50" charset="-128"/>
                <a:ea typeface="Meiryo UI" panose="020B0604030504040204" pitchFamily="50" charset="-128"/>
              </a:rPr>
              <a:t>村</a:t>
            </a:r>
            <a:endParaRPr kumimoji="1" lang="ja-JP" altLang="en-US" sz="1814" dirty="0">
              <a:solidFill>
                <a:prstClr val="black"/>
              </a:solidFill>
              <a:latin typeface="Meiryo UI"/>
              <a:ea typeface="Meiryo UI"/>
            </a:endParaRPr>
          </a:p>
        </p:txBody>
      </p:sp>
      <p:sp>
        <p:nvSpPr>
          <p:cNvPr id="29" name="テキスト ボックス 28">
            <a:extLst>
              <a:ext uri="{FF2B5EF4-FFF2-40B4-BE49-F238E27FC236}">
                <a16:creationId xmlns:a16="http://schemas.microsoft.com/office/drawing/2014/main" id="{399C2CF1-5CF8-69AE-BAA0-4824FB23A629}"/>
              </a:ext>
            </a:extLst>
          </p:cNvPr>
          <p:cNvSpPr txBox="1"/>
          <p:nvPr/>
        </p:nvSpPr>
        <p:spPr>
          <a:xfrm>
            <a:off x="142874" y="-18184"/>
            <a:ext cx="6450227" cy="307777"/>
          </a:xfrm>
          <a:prstGeom prst="rect">
            <a:avLst/>
          </a:prstGeom>
          <a:noFill/>
        </p:spPr>
        <p:txBody>
          <a:bodyPr wrap="square">
            <a:spAutoFit/>
          </a:bodyPr>
          <a:lstStyle/>
          <a:p>
            <a:r>
              <a:rPr lang="ja-JP" altLang="en-US" sz="1400" b="1" dirty="0">
                <a:solidFill>
                  <a:schemeClr val="tx2"/>
                </a:solidFill>
              </a:rPr>
              <a:t>０．本機構設立の背景（脱炭素社会実現に向けた動向）</a:t>
            </a:r>
          </a:p>
        </p:txBody>
      </p:sp>
    </p:spTree>
    <p:extLst>
      <p:ext uri="{BB962C8B-B14F-4D97-AF65-F5344CB8AC3E}">
        <p14:creationId xmlns:p14="http://schemas.microsoft.com/office/powerpoint/2010/main" val="2810442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6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00000000000000000000E+00&quot;&gt;&lt;m_msothmcolidx val=&quot;0&quot;/&gt;&lt;m_rgb r=&quot;8D&quot; g=&quot;D6&quot; b=&quot;C3&quot;/&gt;&lt;/elem&gt;&lt;elem m_fUsage=&quot;9.00000000000000022204E-01&quot;&gt;&lt;m_msothmcolidx val=&quot;0&quot;/&gt;&lt;m_rgb r=&quot;71&quot; g=&quot;AC&quot; b=&quot;9D&quot;/&gt;&lt;/elem&gt;&lt;/m_vecMRU&gt;&lt;/m_mruColor&gt;&lt;m_eweekdayFirstOfWeek val=&quot;1&quot;/&gt;&lt;m_eweekdayFirstOfWorkweek val=&quot;2&quot;/&gt;&lt;m_eweekdayFirstOfWeekend val=&quot;7&quot;/&gt;&lt;/CPresentation&gt;&lt;/root&gt;"/>
  <p:tag name="THINKCELLUNDODONOTDELETE" val="0"/>
  <p:tag name="LASTSLIDEVIEWED" val="1097,22,よくある御質問③"/>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12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4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0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6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12137</Words>
  <Application>Microsoft Office PowerPoint</Application>
  <PresentationFormat>A4 210 x 297 mm</PresentationFormat>
  <Paragraphs>924</Paragraphs>
  <Slides>39</Slides>
  <Notes>16</Notes>
  <HiddenSlides>0</HiddenSlides>
  <MMClips>0</MMClips>
  <ScaleCrop>false</ScaleCrop>
  <HeadingPairs>
    <vt:vector size="8" baseType="variant">
      <vt:variant>
        <vt:lpstr>使用されているフォント</vt:lpstr>
      </vt:variant>
      <vt:variant>
        <vt:i4>17</vt:i4>
      </vt:variant>
      <vt:variant>
        <vt:lpstr>テーマ</vt:lpstr>
      </vt:variant>
      <vt:variant>
        <vt:i4>6</vt:i4>
      </vt:variant>
      <vt:variant>
        <vt:lpstr>埋め込まれた OLE サーバー</vt:lpstr>
      </vt:variant>
      <vt:variant>
        <vt:i4>1</vt:i4>
      </vt:variant>
      <vt:variant>
        <vt:lpstr>スライド タイトル</vt:lpstr>
      </vt:variant>
      <vt:variant>
        <vt:i4>39</vt:i4>
      </vt:variant>
    </vt:vector>
  </HeadingPairs>
  <TitlesOfParts>
    <vt:vector size="63" baseType="lpstr">
      <vt:lpstr>Meiryo UI</vt:lpstr>
      <vt:lpstr>ＭＳ Ｐゴシック</vt:lpstr>
      <vt:lpstr>ＭＳ 明朝</vt:lpstr>
      <vt:lpstr>Yu Gothic UI Semilight</vt:lpstr>
      <vt:lpstr>ヒラギノ角ゴ Pro W3</vt:lpstr>
      <vt:lpstr>Meiryo</vt:lpstr>
      <vt:lpstr>Meiryo</vt:lpstr>
      <vt:lpstr>Yu Gothic</vt:lpstr>
      <vt:lpstr>Yu Gothic</vt:lpstr>
      <vt:lpstr>游明朝</vt:lpstr>
      <vt:lpstr>Arial</vt:lpstr>
      <vt:lpstr>Calibri</vt:lpstr>
      <vt:lpstr>Segoe UI</vt:lpstr>
      <vt:lpstr>Times New Roman</vt:lpstr>
      <vt:lpstr>Trebuchet MS</vt:lpstr>
      <vt:lpstr>Verdana</vt:lpstr>
      <vt:lpstr>Wingdings</vt:lpstr>
      <vt:lpstr>3_Office テーマ</vt:lpstr>
      <vt:lpstr>4_脱炭素標準フォーマット_20180530</vt:lpstr>
      <vt:lpstr>12_Office テーマ</vt:lpstr>
      <vt:lpstr>14_Office テーマ</vt:lpstr>
      <vt:lpstr>50_Office テーマ</vt:lpstr>
      <vt:lpstr>16_Office テーマ</vt:lpstr>
      <vt:lpstr>think-cell スライド</vt:lpstr>
      <vt:lpstr>株式会社脱炭素化支援機構の御案内 （設立準備中）</vt:lpstr>
      <vt:lpstr>目次</vt:lpstr>
      <vt:lpstr>パリ協定と、世界各国の排出状況・削減目標のギャップ</vt:lpstr>
      <vt:lpstr>2050年カーボンニュートラル（脱炭素社会）に向けた道筋</vt:lpstr>
      <vt:lpstr>我が国におけるカーボンニュートラル政策の近年の動き</vt:lpstr>
      <vt:lpstr>岸田内閣総理大臣指示（「クリーンエネルギー戦略」に関する有識者懇談会 2022年5月19日）</vt:lpstr>
      <vt:lpstr>PowerPoint プレゼンテーション</vt:lpstr>
      <vt:lpstr>拡大するESG金融</vt:lpstr>
      <vt:lpstr>702自治体がゼロカーボンシティ表明（2050年CO2排出実質ゼロ目標） 総人口で約1億1,837万人に相当　※2022年５月末</vt:lpstr>
      <vt:lpstr>株式会社脱炭素化支援機構の活動・機能の全体像</vt:lpstr>
      <vt:lpstr>脱炭素化支援機構の支援対象事業の定義・要件</vt:lpstr>
      <vt:lpstr>【参考】脱炭素化支援機構が支援する事業の法律上の定義</vt:lpstr>
      <vt:lpstr>脱炭素化支援機構の支援対象となる事業領域のイメージ例</vt:lpstr>
      <vt:lpstr>脱炭素化支援機構の支援対象となる事業段階・資金使途</vt:lpstr>
      <vt:lpstr>脱炭素化支援機構による資金供給と対象事業者の形態</vt:lpstr>
      <vt:lpstr>参考：資金供給手法についての基礎説明</vt:lpstr>
      <vt:lpstr>事業者・金融機関が脱炭素化支援機構を活用・連携するメリット</vt:lpstr>
      <vt:lpstr>脱炭素化支援機構の支援プロセスイメージ</vt:lpstr>
      <vt:lpstr>一般社団法人グリーンファイナンス推進機構</vt:lpstr>
      <vt:lpstr>現行グリーンファイナンス推進機構からの移行・拡充について</vt:lpstr>
      <vt:lpstr>グリーンファイナンス推進機構出資事例①陸上風力発電事業</vt:lpstr>
      <vt:lpstr>グリーンファイナンス推進機構出資事例②バイオガス熱電併給事業</vt:lpstr>
      <vt:lpstr>脱炭素化支援機構設立までの事業者との連絡調整について</vt:lpstr>
      <vt:lpstr>脱炭素化支援機構への資金ニーズ情報の提供について</vt:lpstr>
      <vt:lpstr>これまで寄せられている資金ニーズ情報の例</vt:lpstr>
      <vt:lpstr>株式会社脱炭素化支援機構に関する全国説明会の開催</vt:lpstr>
      <vt:lpstr>よくある御質問①</vt:lpstr>
      <vt:lpstr>よくある御質問②</vt:lpstr>
      <vt:lpstr>よくある御質問③</vt:lpstr>
      <vt:lpstr>サプライチェーン全体での脱炭素化の動き</vt:lpstr>
      <vt:lpstr>中小企業にとって脱炭素経営に取り組むメリットとは？</vt:lpstr>
      <vt:lpstr>中小企業は、何をすればよいのか</vt:lpstr>
      <vt:lpstr>中小企業の取組が、カギを握る</vt:lpstr>
      <vt:lpstr>脱炭素経営に関する各種ガイドブック</vt:lpstr>
      <vt:lpstr>TCFDを活用した経営戦略立案のススメ</vt:lpstr>
      <vt:lpstr>『SBT等の達成に向けたGHG排出削減計画策定ガイドブック』の主な内容</vt:lpstr>
      <vt:lpstr>『中小規模事業者のための脱炭素経営ハンドブック』の主な内容</vt:lpstr>
      <vt:lpstr>『インターナルカーボンプライシング活用ガイドライン』の主な内容</vt:lpstr>
      <vt:lpstr>グリーン・バリューチェーンプラットフォーム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株式会社脱炭素化支援機構の御案内 （設立準備中）</dc:title>
  <dc:creator>User01</dc:creator>
  <cp:lastModifiedBy>機材工 PC01</cp:lastModifiedBy>
  <cp:revision>1</cp:revision>
  <dcterms:modified xsi:type="dcterms:W3CDTF">2022-08-18T07:58:07Z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2021-09-30T06:00:17Z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c6f6832e-92b1-44d4-8ed0-9f6669e8fec2</vt:lpwstr>
  </property>
  <property fmtid="{D5CDD505-2E9C-101B-9397-08002B2CF9AE}" pid="8" name="MSIP_Label_b0d5c4f4-7a29-4385-b7a5-afbe2154ae6f_ContentBits">
    <vt:lpwstr>0</vt:lpwstr>
  </property>
  <property fmtid="{D5CDD505-2E9C-101B-9397-08002B2CF9AE}" pid="9" name="bcgClassification">
    <vt:lpwstr>bcgConfidential</vt:lpwstr>
  </property>
</Properties>
</file>